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5" r:id="rId6"/>
    <p:sldId id="263" r:id="rId7"/>
    <p:sldId id="266" r:id="rId8"/>
    <p:sldId id="267" r:id="rId9"/>
    <p:sldId id="268" r:id="rId10"/>
    <p:sldId id="269" r:id="rId11"/>
    <p:sldId id="270" r:id="rId12"/>
    <p:sldId id="271" r:id="rId13"/>
    <p:sldId id="264" r:id="rId14"/>
    <p:sldId id="261" r:id="rId15"/>
    <p:sldId id="272" r:id="rId16"/>
  </p:sldIdLst>
  <p:sldSz cx="12192000" cy="6858000"/>
  <p:notesSz cx="6858000" cy="2276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95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3" autoAdjust="0"/>
    <p:restoredTop sz="75806" autoAdjust="0"/>
  </p:normalViewPr>
  <p:slideViewPr>
    <p:cSldViewPr snapToGrid="0">
      <p:cViewPr varScale="1">
        <p:scale>
          <a:sx n="87" d="100"/>
          <a:sy n="87" d="100"/>
        </p:scale>
        <p:origin x="145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2A4AFFED-67E7-40A3-9EBE-9F14316C48CB}"/>
    <pc:docChg chg="delSld modSld">
      <pc:chgData name="" userId="" providerId="" clId="Web-{2A4AFFED-67E7-40A3-9EBE-9F14316C48CB}" dt="2018-10-22T17:29:20.630" v="159"/>
      <pc:docMkLst>
        <pc:docMk/>
      </pc:docMkLst>
      <pc:sldChg chg="modNotes">
        <pc:chgData name="" userId="" providerId="" clId="Web-{2A4AFFED-67E7-40A3-9EBE-9F14316C48CB}" dt="2018-10-22T17:04:21.701" v="8"/>
        <pc:sldMkLst>
          <pc:docMk/>
          <pc:sldMk cId="1846834667" sldId="256"/>
        </pc:sldMkLst>
      </pc:sldChg>
      <pc:sldChg chg="modNotes">
        <pc:chgData name="" userId="" providerId="" clId="Web-{2A4AFFED-67E7-40A3-9EBE-9F14316C48CB}" dt="2018-10-22T17:29:20.630" v="159"/>
        <pc:sldMkLst>
          <pc:docMk/>
          <pc:sldMk cId="3447125632" sldId="258"/>
        </pc:sldMkLst>
      </pc:sldChg>
      <pc:sldChg chg="del modNotes">
        <pc:chgData name="" userId="" providerId="" clId="Web-{2A4AFFED-67E7-40A3-9EBE-9F14316C48CB}" dt="2018-10-22T17:21:31.600" v="38"/>
        <pc:sldMkLst>
          <pc:docMk/>
          <pc:sldMk cId="200942488" sldId="260"/>
        </pc:sldMkLst>
      </pc:sldChg>
      <pc:sldChg chg="modNotes">
        <pc:chgData name="" userId="" providerId="" clId="Web-{2A4AFFED-67E7-40A3-9EBE-9F14316C48CB}" dt="2018-10-22T17:24:36.460" v="106"/>
        <pc:sldMkLst>
          <pc:docMk/>
          <pc:sldMk cId="809076258" sldId="264"/>
        </pc:sldMkLst>
      </pc:sldChg>
      <pc:sldChg chg="modNotes">
        <pc:chgData name="" userId="" providerId="" clId="Web-{2A4AFFED-67E7-40A3-9EBE-9F14316C48CB}" dt="2018-10-22T17:17:52.477" v="9"/>
        <pc:sldMkLst>
          <pc:docMk/>
          <pc:sldMk cId="1854436780" sldId="27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167A47-0DCF-41DC-8032-89AFD6D88261}" type="doc">
      <dgm:prSet loTypeId="urn:microsoft.com/office/officeart/2005/8/layout/arrow3" loCatId="relationship" qsTypeId="urn:microsoft.com/office/officeart/2005/8/quickstyle/simple1" qsCatId="simple" csTypeId="urn:microsoft.com/office/officeart/2005/8/colors/accent0_3" csCatId="mainScheme" phldr="1"/>
      <dgm:spPr/>
      <dgm:t>
        <a:bodyPr/>
        <a:lstStyle/>
        <a:p>
          <a:endParaRPr lang="en-US"/>
        </a:p>
      </dgm:t>
    </dgm:pt>
    <dgm:pt modelId="{CE700ED9-0F65-4161-B263-CBBDB6535BEA}">
      <dgm:prSet phldrT="[Text]"/>
      <dgm:spPr/>
      <dgm:t>
        <a:bodyPr/>
        <a:lstStyle/>
        <a:p>
          <a:r>
            <a:rPr lang="en-US" b="1" dirty="0">
              <a:latin typeface="Courier New" panose="02070309020205020404" pitchFamily="49" charset="0"/>
              <a:cs typeface="Courier New" panose="02070309020205020404" pitchFamily="49" charset="0"/>
            </a:rPr>
            <a:t>Easier</a:t>
          </a:r>
        </a:p>
      </dgm:t>
    </dgm:pt>
    <dgm:pt modelId="{5BA4837B-BE45-46CE-8E5F-5256D2FC8A97}" type="parTrans" cxnId="{F2939EF5-B0D9-4A4E-8799-1263AA4856D9}">
      <dgm:prSet/>
      <dgm:spPr/>
      <dgm:t>
        <a:bodyPr/>
        <a:lstStyle/>
        <a:p>
          <a:endParaRPr lang="en-US"/>
        </a:p>
      </dgm:t>
    </dgm:pt>
    <dgm:pt modelId="{C6AA91D0-C897-4908-ABE2-29E4A0DB1A56}" type="sibTrans" cxnId="{F2939EF5-B0D9-4A4E-8799-1263AA4856D9}">
      <dgm:prSet/>
      <dgm:spPr/>
      <dgm:t>
        <a:bodyPr/>
        <a:lstStyle/>
        <a:p>
          <a:endParaRPr lang="en-US"/>
        </a:p>
      </dgm:t>
    </dgm:pt>
    <dgm:pt modelId="{0E7561B5-01A4-40EC-B73C-5056D855BF3A}">
      <dgm:prSet phldrT="[Text]"/>
      <dgm:spPr/>
      <dgm:t>
        <a:bodyPr/>
        <a:lstStyle/>
        <a:p>
          <a:r>
            <a:rPr lang="en-US" dirty="0">
              <a:latin typeface="Courier New" panose="02070309020205020404" pitchFamily="49" charset="0"/>
              <a:cs typeface="Courier New" panose="02070309020205020404" pitchFamily="49" charset="0"/>
            </a:rPr>
            <a:t>One-time survey</a:t>
          </a:r>
        </a:p>
      </dgm:t>
    </dgm:pt>
    <dgm:pt modelId="{A5D89067-0F83-4531-9F81-DC9651203697}" type="parTrans" cxnId="{0BB1EA6E-EC57-4A72-8CB0-239F6DADBD20}">
      <dgm:prSet/>
      <dgm:spPr/>
      <dgm:t>
        <a:bodyPr/>
        <a:lstStyle/>
        <a:p>
          <a:endParaRPr lang="en-US"/>
        </a:p>
      </dgm:t>
    </dgm:pt>
    <dgm:pt modelId="{41F6EBF9-0673-428E-86CA-7A56288099E2}" type="sibTrans" cxnId="{0BB1EA6E-EC57-4A72-8CB0-239F6DADBD20}">
      <dgm:prSet/>
      <dgm:spPr/>
      <dgm:t>
        <a:bodyPr/>
        <a:lstStyle/>
        <a:p>
          <a:endParaRPr lang="en-US"/>
        </a:p>
      </dgm:t>
    </dgm:pt>
    <dgm:pt modelId="{D7F92593-C5D9-4F64-ADCD-318B3FB33A23}">
      <dgm:prSet phldrT="[Text]"/>
      <dgm:spPr/>
      <dgm:t>
        <a:bodyPr/>
        <a:lstStyle/>
        <a:p>
          <a:r>
            <a:rPr lang="en-US" dirty="0">
              <a:latin typeface="Courier New" panose="02070309020205020404" pitchFamily="49" charset="0"/>
              <a:cs typeface="Courier New" panose="02070309020205020404" pitchFamily="49" charset="0"/>
            </a:rPr>
            <a:t>Usage data</a:t>
          </a:r>
        </a:p>
      </dgm:t>
    </dgm:pt>
    <dgm:pt modelId="{ED450BD8-72D7-42FB-B19E-AC803C15EA69}" type="parTrans" cxnId="{6C36F636-B8F3-4FF2-BF70-7A5D9FD1D1C5}">
      <dgm:prSet/>
      <dgm:spPr/>
      <dgm:t>
        <a:bodyPr/>
        <a:lstStyle/>
        <a:p>
          <a:endParaRPr lang="en-US"/>
        </a:p>
      </dgm:t>
    </dgm:pt>
    <dgm:pt modelId="{B9E16B13-1966-49D5-AC38-9D586930ECE5}" type="sibTrans" cxnId="{6C36F636-B8F3-4FF2-BF70-7A5D9FD1D1C5}">
      <dgm:prSet/>
      <dgm:spPr/>
      <dgm:t>
        <a:bodyPr/>
        <a:lstStyle/>
        <a:p>
          <a:endParaRPr lang="en-US"/>
        </a:p>
      </dgm:t>
    </dgm:pt>
    <dgm:pt modelId="{C2850A35-7D6A-4386-B33B-8B89169B5E13}">
      <dgm:prSet phldrT="[Text]"/>
      <dgm:spPr/>
      <dgm:t>
        <a:bodyPr/>
        <a:lstStyle/>
        <a:p>
          <a:r>
            <a:rPr lang="en-US" b="1" dirty="0">
              <a:latin typeface="Courier New" panose="02070309020205020404" pitchFamily="49" charset="0"/>
              <a:cs typeface="Courier New" panose="02070309020205020404" pitchFamily="49" charset="0"/>
            </a:rPr>
            <a:t>Harder</a:t>
          </a:r>
        </a:p>
      </dgm:t>
    </dgm:pt>
    <dgm:pt modelId="{FF6C063C-37CF-453C-971F-EA0CC2CB863A}" type="parTrans" cxnId="{896FFD56-243F-4C7B-BAC1-039821019E1F}">
      <dgm:prSet/>
      <dgm:spPr/>
      <dgm:t>
        <a:bodyPr/>
        <a:lstStyle/>
        <a:p>
          <a:endParaRPr lang="en-US"/>
        </a:p>
      </dgm:t>
    </dgm:pt>
    <dgm:pt modelId="{EB4FE8C3-E806-431A-B33F-1DF53A03B26C}" type="sibTrans" cxnId="{896FFD56-243F-4C7B-BAC1-039821019E1F}">
      <dgm:prSet/>
      <dgm:spPr/>
      <dgm:t>
        <a:bodyPr/>
        <a:lstStyle/>
        <a:p>
          <a:endParaRPr lang="en-US"/>
        </a:p>
      </dgm:t>
    </dgm:pt>
    <dgm:pt modelId="{5DA81F5E-BFD3-4D3A-B201-CA7A15EB6C31}">
      <dgm:prSet phldrT="[Text]"/>
      <dgm:spPr/>
      <dgm:t>
        <a:bodyPr/>
        <a:lstStyle/>
        <a:p>
          <a:r>
            <a:rPr lang="en-US" dirty="0">
              <a:latin typeface="Courier New" panose="02070309020205020404" pitchFamily="49" charset="0"/>
              <a:cs typeface="Courier New" panose="02070309020205020404" pitchFamily="49" charset="0"/>
            </a:rPr>
            <a:t>One-on-one debriefs</a:t>
          </a:r>
        </a:p>
      </dgm:t>
    </dgm:pt>
    <dgm:pt modelId="{9A8B0665-0D86-4849-AA90-6EC21DA56A46}" type="parTrans" cxnId="{2B69FCAD-3FB5-4DB8-BDA3-25C8FA01FE7E}">
      <dgm:prSet/>
      <dgm:spPr/>
      <dgm:t>
        <a:bodyPr/>
        <a:lstStyle/>
        <a:p>
          <a:endParaRPr lang="en-US"/>
        </a:p>
      </dgm:t>
    </dgm:pt>
    <dgm:pt modelId="{87B231ED-539B-4784-9C1C-2E172796E88D}" type="sibTrans" cxnId="{2B69FCAD-3FB5-4DB8-BDA3-25C8FA01FE7E}">
      <dgm:prSet/>
      <dgm:spPr/>
      <dgm:t>
        <a:bodyPr/>
        <a:lstStyle/>
        <a:p>
          <a:endParaRPr lang="en-US"/>
        </a:p>
      </dgm:t>
    </dgm:pt>
    <dgm:pt modelId="{10EC04B9-1651-422E-B3C2-E871E2BC01CA}">
      <dgm:prSet phldrT="[Text]"/>
      <dgm:spPr/>
      <dgm:t>
        <a:bodyPr/>
        <a:lstStyle/>
        <a:p>
          <a:r>
            <a:rPr lang="en-US" dirty="0">
              <a:latin typeface="Courier New" panose="02070309020205020404" pitchFamily="49" charset="0"/>
              <a:cs typeface="Courier New" panose="02070309020205020404" pitchFamily="49" charset="0"/>
            </a:rPr>
            <a:t>Mixed Methods</a:t>
          </a:r>
        </a:p>
      </dgm:t>
    </dgm:pt>
    <dgm:pt modelId="{F5A04D9B-D03E-41C9-94BB-4B8AAA8DFFE2}" type="parTrans" cxnId="{5422C0B4-7060-45EA-BF07-EC84C5B49C3C}">
      <dgm:prSet/>
      <dgm:spPr/>
      <dgm:t>
        <a:bodyPr/>
        <a:lstStyle/>
        <a:p>
          <a:endParaRPr lang="en-US"/>
        </a:p>
      </dgm:t>
    </dgm:pt>
    <dgm:pt modelId="{B36FE2E7-FEC0-459F-A7F4-D2027D943B36}" type="sibTrans" cxnId="{5422C0B4-7060-45EA-BF07-EC84C5B49C3C}">
      <dgm:prSet/>
      <dgm:spPr/>
      <dgm:t>
        <a:bodyPr/>
        <a:lstStyle/>
        <a:p>
          <a:endParaRPr lang="en-US"/>
        </a:p>
      </dgm:t>
    </dgm:pt>
    <dgm:pt modelId="{6933E7A0-1DE4-48D4-B6E6-43081EBF016E}">
      <dgm:prSet phldrT="[Text]"/>
      <dgm:spPr/>
      <dgm:t>
        <a:bodyPr/>
        <a:lstStyle/>
        <a:p>
          <a:r>
            <a:rPr lang="en-US" dirty="0">
              <a:latin typeface="Courier New" panose="02070309020205020404" pitchFamily="49" charset="0"/>
              <a:cs typeface="Courier New" panose="02070309020205020404" pitchFamily="49" charset="0"/>
            </a:rPr>
            <a:t>Longer duration</a:t>
          </a:r>
        </a:p>
      </dgm:t>
    </dgm:pt>
    <dgm:pt modelId="{231BAC48-23B3-4D23-9C91-66BA17B370DD}" type="parTrans" cxnId="{FBA80EE2-0923-4533-9FFC-1FD3B6F32742}">
      <dgm:prSet/>
      <dgm:spPr/>
      <dgm:t>
        <a:bodyPr/>
        <a:lstStyle/>
        <a:p>
          <a:endParaRPr lang="en-US"/>
        </a:p>
      </dgm:t>
    </dgm:pt>
    <dgm:pt modelId="{BFF41DF9-8E3F-4338-B735-992BFB41C725}" type="sibTrans" cxnId="{FBA80EE2-0923-4533-9FFC-1FD3B6F32742}">
      <dgm:prSet/>
      <dgm:spPr/>
      <dgm:t>
        <a:bodyPr/>
        <a:lstStyle/>
        <a:p>
          <a:endParaRPr lang="en-US"/>
        </a:p>
      </dgm:t>
    </dgm:pt>
    <dgm:pt modelId="{86F0022C-3954-4F4B-823C-7B2828EC6E04}">
      <dgm:prSet phldrT="[Text]"/>
      <dgm:spPr/>
      <dgm:t>
        <a:bodyPr/>
        <a:lstStyle/>
        <a:p>
          <a:r>
            <a:rPr lang="en-US" dirty="0">
              <a:latin typeface="Courier New" panose="02070309020205020404" pitchFamily="49" charset="0"/>
              <a:cs typeface="Courier New" panose="02070309020205020404" pitchFamily="49" charset="0"/>
            </a:rPr>
            <a:t>Gate counts</a:t>
          </a:r>
        </a:p>
      </dgm:t>
    </dgm:pt>
    <dgm:pt modelId="{B1D677FE-5532-4DBE-870C-1405802604D9}" type="parTrans" cxnId="{9A31C993-6207-45E9-BA2B-DE92FBD46104}">
      <dgm:prSet/>
      <dgm:spPr/>
      <dgm:t>
        <a:bodyPr/>
        <a:lstStyle/>
        <a:p>
          <a:endParaRPr lang="en-US"/>
        </a:p>
      </dgm:t>
    </dgm:pt>
    <dgm:pt modelId="{88158140-687E-4864-B777-D7FF22F9F7A4}" type="sibTrans" cxnId="{9A31C993-6207-45E9-BA2B-DE92FBD46104}">
      <dgm:prSet/>
      <dgm:spPr/>
      <dgm:t>
        <a:bodyPr/>
        <a:lstStyle/>
        <a:p>
          <a:endParaRPr lang="en-US"/>
        </a:p>
      </dgm:t>
    </dgm:pt>
    <dgm:pt modelId="{14F28919-DC8D-40EE-BA11-8AC8E6441788}" type="pres">
      <dgm:prSet presAssocID="{6C167A47-0DCF-41DC-8032-89AFD6D88261}" presName="compositeShape" presStyleCnt="0">
        <dgm:presLayoutVars>
          <dgm:chMax val="2"/>
          <dgm:dir/>
          <dgm:resizeHandles val="exact"/>
        </dgm:presLayoutVars>
      </dgm:prSet>
      <dgm:spPr/>
    </dgm:pt>
    <dgm:pt modelId="{3E776FF1-6FA4-4515-949F-6EA79109C8C2}" type="pres">
      <dgm:prSet presAssocID="{6C167A47-0DCF-41DC-8032-89AFD6D88261}" presName="divider" presStyleLbl="fgShp" presStyleIdx="0" presStyleCnt="1"/>
      <dgm:spPr>
        <a:solidFill>
          <a:srgbClr val="B89500"/>
        </a:solidFill>
      </dgm:spPr>
    </dgm:pt>
    <dgm:pt modelId="{69176D22-BCB0-4692-9E10-37B3E785BF70}" type="pres">
      <dgm:prSet presAssocID="{CE700ED9-0F65-4161-B263-CBBDB6535BEA}" presName="downArrow" presStyleLbl="node1" presStyleIdx="0" presStyleCnt="2"/>
      <dgm:spPr>
        <a:solidFill>
          <a:srgbClr val="FFCC00"/>
        </a:solidFill>
      </dgm:spPr>
    </dgm:pt>
    <dgm:pt modelId="{E67A90B3-E4EF-46C0-9ED6-93ECB007C46A}" type="pres">
      <dgm:prSet presAssocID="{CE700ED9-0F65-4161-B263-CBBDB6535BEA}" presName="downArrowText" presStyleLbl="revTx" presStyleIdx="0" presStyleCnt="2">
        <dgm:presLayoutVars>
          <dgm:bulletEnabled val="1"/>
        </dgm:presLayoutVars>
      </dgm:prSet>
      <dgm:spPr/>
    </dgm:pt>
    <dgm:pt modelId="{C68C50F5-66CB-4DAB-9C5E-DFC6883ED942}" type="pres">
      <dgm:prSet presAssocID="{C2850A35-7D6A-4386-B33B-8B89169B5E13}" presName="upArrow" presStyleLbl="node1" presStyleIdx="1" presStyleCnt="2"/>
      <dgm:spPr>
        <a:solidFill>
          <a:srgbClr val="FFCC00"/>
        </a:solidFill>
      </dgm:spPr>
    </dgm:pt>
    <dgm:pt modelId="{4A31225B-E4DF-4AFF-AF6D-0027000D021B}" type="pres">
      <dgm:prSet presAssocID="{C2850A35-7D6A-4386-B33B-8B89169B5E13}" presName="upArrowText" presStyleLbl="revTx" presStyleIdx="1" presStyleCnt="2">
        <dgm:presLayoutVars>
          <dgm:bulletEnabled val="1"/>
        </dgm:presLayoutVars>
      </dgm:prSet>
      <dgm:spPr/>
    </dgm:pt>
  </dgm:ptLst>
  <dgm:cxnLst>
    <dgm:cxn modelId="{263EA606-A2A7-4168-8A47-7C394C014041}" type="presOf" srcId="{CE700ED9-0F65-4161-B263-CBBDB6535BEA}" destId="{E67A90B3-E4EF-46C0-9ED6-93ECB007C46A}" srcOrd="0" destOrd="0" presId="urn:microsoft.com/office/officeart/2005/8/layout/arrow3"/>
    <dgm:cxn modelId="{69DB0014-E51B-4F49-8ACB-91E047A78C26}" type="presOf" srcId="{6933E7A0-1DE4-48D4-B6E6-43081EBF016E}" destId="{4A31225B-E4DF-4AFF-AF6D-0027000D021B}" srcOrd="0" destOrd="3" presId="urn:microsoft.com/office/officeart/2005/8/layout/arrow3"/>
    <dgm:cxn modelId="{6C36F636-B8F3-4FF2-BF70-7A5D9FD1D1C5}" srcId="{CE700ED9-0F65-4161-B263-CBBDB6535BEA}" destId="{D7F92593-C5D9-4F64-ADCD-318B3FB33A23}" srcOrd="1" destOrd="0" parTransId="{ED450BD8-72D7-42FB-B19E-AC803C15EA69}" sibTransId="{B9E16B13-1966-49D5-AC38-9D586930ECE5}"/>
    <dgm:cxn modelId="{A21FAA67-304D-481F-9412-2329BB9ED3F2}" type="presOf" srcId="{0E7561B5-01A4-40EC-B73C-5056D855BF3A}" destId="{E67A90B3-E4EF-46C0-9ED6-93ECB007C46A}" srcOrd="0" destOrd="1" presId="urn:microsoft.com/office/officeart/2005/8/layout/arrow3"/>
    <dgm:cxn modelId="{0BB1EA6E-EC57-4A72-8CB0-239F6DADBD20}" srcId="{CE700ED9-0F65-4161-B263-CBBDB6535BEA}" destId="{0E7561B5-01A4-40EC-B73C-5056D855BF3A}" srcOrd="0" destOrd="0" parTransId="{A5D89067-0F83-4531-9F81-DC9651203697}" sibTransId="{41F6EBF9-0673-428E-86CA-7A56288099E2}"/>
    <dgm:cxn modelId="{7CAC6655-CFC9-42BE-9657-EB13F15B505D}" type="presOf" srcId="{6C167A47-0DCF-41DC-8032-89AFD6D88261}" destId="{14F28919-DC8D-40EE-BA11-8AC8E6441788}" srcOrd="0" destOrd="0" presId="urn:microsoft.com/office/officeart/2005/8/layout/arrow3"/>
    <dgm:cxn modelId="{896FFD56-243F-4C7B-BAC1-039821019E1F}" srcId="{6C167A47-0DCF-41DC-8032-89AFD6D88261}" destId="{C2850A35-7D6A-4386-B33B-8B89169B5E13}" srcOrd="1" destOrd="0" parTransId="{FF6C063C-37CF-453C-971F-EA0CC2CB863A}" sibTransId="{EB4FE8C3-E806-431A-B33F-1DF53A03B26C}"/>
    <dgm:cxn modelId="{6014778E-3641-459B-AC0F-26B4277B9A38}" type="presOf" srcId="{10EC04B9-1651-422E-B3C2-E871E2BC01CA}" destId="{4A31225B-E4DF-4AFF-AF6D-0027000D021B}" srcOrd="0" destOrd="2" presId="urn:microsoft.com/office/officeart/2005/8/layout/arrow3"/>
    <dgm:cxn modelId="{9A31C993-6207-45E9-BA2B-DE92FBD46104}" srcId="{CE700ED9-0F65-4161-B263-CBBDB6535BEA}" destId="{86F0022C-3954-4F4B-823C-7B2828EC6E04}" srcOrd="2" destOrd="0" parTransId="{B1D677FE-5532-4DBE-870C-1405802604D9}" sibTransId="{88158140-687E-4864-B777-D7FF22F9F7A4}"/>
    <dgm:cxn modelId="{3B27E29A-7320-459A-A431-00DF2F301EE6}" type="presOf" srcId="{86F0022C-3954-4F4B-823C-7B2828EC6E04}" destId="{E67A90B3-E4EF-46C0-9ED6-93ECB007C46A}" srcOrd="0" destOrd="3" presId="urn:microsoft.com/office/officeart/2005/8/layout/arrow3"/>
    <dgm:cxn modelId="{2B69FCAD-3FB5-4DB8-BDA3-25C8FA01FE7E}" srcId="{C2850A35-7D6A-4386-B33B-8B89169B5E13}" destId="{5DA81F5E-BFD3-4D3A-B201-CA7A15EB6C31}" srcOrd="0" destOrd="0" parTransId="{9A8B0665-0D86-4849-AA90-6EC21DA56A46}" sibTransId="{87B231ED-539B-4784-9C1C-2E172796E88D}"/>
    <dgm:cxn modelId="{5422C0B4-7060-45EA-BF07-EC84C5B49C3C}" srcId="{C2850A35-7D6A-4386-B33B-8B89169B5E13}" destId="{10EC04B9-1651-422E-B3C2-E871E2BC01CA}" srcOrd="1" destOrd="0" parTransId="{F5A04D9B-D03E-41C9-94BB-4B8AAA8DFFE2}" sibTransId="{B36FE2E7-FEC0-459F-A7F4-D2027D943B36}"/>
    <dgm:cxn modelId="{0508E6BC-5FBD-49EC-8664-52517D346151}" type="presOf" srcId="{D7F92593-C5D9-4F64-ADCD-318B3FB33A23}" destId="{E67A90B3-E4EF-46C0-9ED6-93ECB007C46A}" srcOrd="0" destOrd="2" presId="urn:microsoft.com/office/officeart/2005/8/layout/arrow3"/>
    <dgm:cxn modelId="{FBA80EE2-0923-4533-9FFC-1FD3B6F32742}" srcId="{C2850A35-7D6A-4386-B33B-8B89169B5E13}" destId="{6933E7A0-1DE4-48D4-B6E6-43081EBF016E}" srcOrd="2" destOrd="0" parTransId="{231BAC48-23B3-4D23-9C91-66BA17B370DD}" sibTransId="{BFF41DF9-8E3F-4338-B735-992BFB41C725}"/>
    <dgm:cxn modelId="{237080E8-6E94-424F-8563-10EDE0E5B3B3}" type="presOf" srcId="{5DA81F5E-BFD3-4D3A-B201-CA7A15EB6C31}" destId="{4A31225B-E4DF-4AFF-AF6D-0027000D021B}" srcOrd="0" destOrd="1" presId="urn:microsoft.com/office/officeart/2005/8/layout/arrow3"/>
    <dgm:cxn modelId="{7FC784F2-48D3-4312-BE9E-CD988856FFFD}" type="presOf" srcId="{C2850A35-7D6A-4386-B33B-8B89169B5E13}" destId="{4A31225B-E4DF-4AFF-AF6D-0027000D021B}" srcOrd="0" destOrd="0" presId="urn:microsoft.com/office/officeart/2005/8/layout/arrow3"/>
    <dgm:cxn modelId="{F2939EF5-B0D9-4A4E-8799-1263AA4856D9}" srcId="{6C167A47-0DCF-41DC-8032-89AFD6D88261}" destId="{CE700ED9-0F65-4161-B263-CBBDB6535BEA}" srcOrd="0" destOrd="0" parTransId="{5BA4837B-BE45-46CE-8E5F-5256D2FC8A97}" sibTransId="{C6AA91D0-C897-4908-ABE2-29E4A0DB1A56}"/>
    <dgm:cxn modelId="{54055FA0-3762-42AF-BACA-7BC00243FE76}" type="presParOf" srcId="{14F28919-DC8D-40EE-BA11-8AC8E6441788}" destId="{3E776FF1-6FA4-4515-949F-6EA79109C8C2}" srcOrd="0" destOrd="0" presId="urn:microsoft.com/office/officeart/2005/8/layout/arrow3"/>
    <dgm:cxn modelId="{B2012AD5-EE9E-46FF-866C-F1E513CA2D87}" type="presParOf" srcId="{14F28919-DC8D-40EE-BA11-8AC8E6441788}" destId="{69176D22-BCB0-4692-9E10-37B3E785BF70}" srcOrd="1" destOrd="0" presId="urn:microsoft.com/office/officeart/2005/8/layout/arrow3"/>
    <dgm:cxn modelId="{718BCE8B-6791-4360-A2C1-8D060ABE9F97}" type="presParOf" srcId="{14F28919-DC8D-40EE-BA11-8AC8E6441788}" destId="{E67A90B3-E4EF-46C0-9ED6-93ECB007C46A}" srcOrd="2" destOrd="0" presId="urn:microsoft.com/office/officeart/2005/8/layout/arrow3"/>
    <dgm:cxn modelId="{325B871C-E5C9-4B37-A77F-E57D1CF77391}" type="presParOf" srcId="{14F28919-DC8D-40EE-BA11-8AC8E6441788}" destId="{C68C50F5-66CB-4DAB-9C5E-DFC6883ED942}" srcOrd="3" destOrd="0" presId="urn:microsoft.com/office/officeart/2005/8/layout/arrow3"/>
    <dgm:cxn modelId="{BAC68C78-AB69-4846-AFFB-8E8F472919B4}" type="presParOf" srcId="{14F28919-DC8D-40EE-BA11-8AC8E6441788}" destId="{4A31225B-E4DF-4AFF-AF6D-0027000D021B}"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76FF1-6FA4-4515-949F-6EA79109C8C2}">
      <dsp:nvSpPr>
        <dsp:cNvPr id="0" name=""/>
        <dsp:cNvSpPr/>
      </dsp:nvSpPr>
      <dsp:spPr>
        <a:xfrm rot="21300000">
          <a:off x="265199" y="1738873"/>
          <a:ext cx="9985200" cy="873591"/>
        </a:xfrm>
        <a:prstGeom prst="mathMinus">
          <a:avLst/>
        </a:prstGeom>
        <a:solidFill>
          <a:srgbClr val="B895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176D22-BCB0-4692-9E10-37B3E785BF70}">
      <dsp:nvSpPr>
        <dsp:cNvPr id="0" name=""/>
        <dsp:cNvSpPr/>
      </dsp:nvSpPr>
      <dsp:spPr>
        <a:xfrm>
          <a:off x="1261872" y="217566"/>
          <a:ext cx="3154680" cy="1740535"/>
        </a:xfrm>
        <a:prstGeom prst="downArrow">
          <a:avLst/>
        </a:prstGeom>
        <a:solidFill>
          <a:srgbClr val="FFCC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7A90B3-E4EF-46C0-9ED6-93ECB007C46A}">
      <dsp:nvSpPr>
        <dsp:cNvPr id="0" name=""/>
        <dsp:cNvSpPr/>
      </dsp:nvSpPr>
      <dsp:spPr>
        <a:xfrm>
          <a:off x="5573268" y="0"/>
          <a:ext cx="3364992"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Courier New" panose="02070309020205020404" pitchFamily="49" charset="0"/>
              <a:cs typeface="Courier New" panose="02070309020205020404" pitchFamily="49" charset="0"/>
            </a:rPr>
            <a:t>Easier</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One-time survey</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Usage data</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Gate counts</a:t>
          </a:r>
        </a:p>
      </dsp:txBody>
      <dsp:txXfrm>
        <a:off x="5573268" y="0"/>
        <a:ext cx="3364992" cy="1827561"/>
      </dsp:txXfrm>
    </dsp:sp>
    <dsp:sp modelId="{C68C50F5-66CB-4DAB-9C5E-DFC6883ED942}">
      <dsp:nvSpPr>
        <dsp:cNvPr id="0" name=""/>
        <dsp:cNvSpPr/>
      </dsp:nvSpPr>
      <dsp:spPr>
        <a:xfrm>
          <a:off x="6099048" y="2393235"/>
          <a:ext cx="3154680" cy="1740535"/>
        </a:xfrm>
        <a:prstGeom prst="upArrow">
          <a:avLst/>
        </a:prstGeom>
        <a:solidFill>
          <a:srgbClr val="FFCC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31225B-E4DF-4AFF-AF6D-0027000D021B}">
      <dsp:nvSpPr>
        <dsp:cNvPr id="0" name=""/>
        <dsp:cNvSpPr/>
      </dsp:nvSpPr>
      <dsp:spPr>
        <a:xfrm>
          <a:off x="1577340" y="2523776"/>
          <a:ext cx="3364992"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Courier New" panose="02070309020205020404" pitchFamily="49" charset="0"/>
              <a:cs typeface="Courier New" panose="02070309020205020404" pitchFamily="49" charset="0"/>
            </a:rPr>
            <a:t>Harder</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One-on-one debriefs</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Mixed Methods</a:t>
          </a:r>
        </a:p>
        <a:p>
          <a:pPr marL="171450" lvl="1" indent="-171450" algn="l" defTabSz="844550">
            <a:lnSpc>
              <a:spcPct val="90000"/>
            </a:lnSpc>
            <a:spcBef>
              <a:spcPct val="0"/>
            </a:spcBef>
            <a:spcAft>
              <a:spcPct val="15000"/>
            </a:spcAft>
            <a:buChar char="•"/>
          </a:pPr>
          <a:r>
            <a:rPr lang="en-US" sz="1900" kern="1200" dirty="0">
              <a:latin typeface="Courier New" panose="02070309020205020404" pitchFamily="49" charset="0"/>
              <a:cs typeface="Courier New" panose="02070309020205020404" pitchFamily="49" charset="0"/>
            </a:rPr>
            <a:t>Longer duration</a:t>
          </a:r>
        </a:p>
      </dsp:txBody>
      <dsp:txXfrm>
        <a:off x="1577340" y="2523776"/>
        <a:ext cx="3364992" cy="1827561"/>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9770175-F860-4524-AD7E-D66F5F2E21B9}" type="datetimeFigureOut">
              <a:rPr lang="en-US" smtClean="0"/>
              <a:t>10/22/2018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00742FF-DBC7-4167-A5D5-D7401DBAE6AE}" type="slidenum">
              <a:rPr lang="en-US" smtClean="0"/>
              <a:t>‹#›</a:t>
            </a:fld>
            <a:endParaRPr lang="en-US"/>
          </a:p>
        </p:txBody>
      </p:sp>
    </p:spTree>
    <p:extLst>
      <p:ext uri="{BB962C8B-B14F-4D97-AF65-F5344CB8AC3E}">
        <p14:creationId xmlns:p14="http://schemas.microsoft.com/office/powerpoint/2010/main" val="3006901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cs typeface="Calibri"/>
              </a:rPr>
              <a:t>Willie will </a:t>
            </a:r>
            <a:r>
              <a:rPr lang="en-US" dirty="0" err="1">
                <a:cs typeface="Calibri"/>
              </a:rPr>
              <a:t>intrduce</a:t>
            </a:r>
            <a:r>
              <a:rPr lang="en-US" dirty="0">
                <a:cs typeface="Calibri"/>
              </a:rPr>
              <a:t> us all. </a:t>
            </a:r>
          </a:p>
          <a:p>
            <a:endParaRPr lang="en-US" dirty="0"/>
          </a:p>
        </p:txBody>
      </p:sp>
      <p:sp>
        <p:nvSpPr>
          <p:cNvPr id="4" name="Slide Number Placeholder 3"/>
          <p:cNvSpPr>
            <a:spLocks noGrp="1"/>
          </p:cNvSpPr>
          <p:nvPr>
            <p:ph type="sldNum" sz="quarter" idx="10"/>
          </p:nvPr>
        </p:nvSpPr>
        <p:spPr/>
        <p:txBody>
          <a:bodyPr/>
          <a:lstStyle/>
          <a:p>
            <a:fld id="{A00742FF-DBC7-4167-A5D5-D7401DBAE6AE}" type="slidenum">
              <a:rPr lang="en-US" smtClean="0"/>
              <a:t>1</a:t>
            </a:fld>
            <a:endParaRPr lang="en-US"/>
          </a:p>
        </p:txBody>
      </p:sp>
    </p:spTree>
    <p:extLst>
      <p:ext uri="{BB962C8B-B14F-4D97-AF65-F5344CB8AC3E}">
        <p14:creationId xmlns:p14="http://schemas.microsoft.com/office/powerpoint/2010/main" val="75918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2e8945244_0_11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42e8945244_0_11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Tree>
    <p:extLst>
      <p:ext uri="{BB962C8B-B14F-4D97-AF65-F5344CB8AC3E}">
        <p14:creationId xmlns:p14="http://schemas.microsoft.com/office/powerpoint/2010/main" val="658820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42e8945244_0_21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42e8945244_0_21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Tree>
    <p:extLst>
      <p:ext uri="{BB962C8B-B14F-4D97-AF65-F5344CB8AC3E}">
        <p14:creationId xmlns:p14="http://schemas.microsoft.com/office/powerpoint/2010/main" val="2545310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42e0ed571d_0_7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42e0ed571d_0_7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r>
              <a:rPr lang="en-US" dirty="0">
                <a:cs typeface="Calibri"/>
              </a:rPr>
              <a:t>YY</a:t>
            </a:r>
            <a:endParaRPr dirty="0"/>
          </a:p>
        </p:txBody>
      </p:sp>
    </p:spTree>
    <p:extLst>
      <p:ext uri="{BB962C8B-B14F-4D97-AF65-F5344CB8AC3E}">
        <p14:creationId xmlns:p14="http://schemas.microsoft.com/office/powerpoint/2010/main" val="1218847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a:t>
            </a:r>
          </a:p>
          <a:p>
            <a:endParaRPr lang="en-US" dirty="0"/>
          </a:p>
          <a:p>
            <a:r>
              <a:rPr lang="en-US" dirty="0">
                <a:cs typeface="Calibri"/>
              </a:rPr>
              <a:t>N=9</a:t>
            </a:r>
            <a:endParaRPr lang="en-US" dirty="0"/>
          </a:p>
          <a:p>
            <a:r>
              <a:rPr lang="en-US" dirty="0"/>
              <a:t>3 birds with one stone – user experience, information literacy, and space needs</a:t>
            </a:r>
          </a:p>
          <a:p>
            <a:r>
              <a:rPr lang="en-US" dirty="0">
                <a:cs typeface="Calibri"/>
              </a:rPr>
              <a:t>Viewing students holistically – because often what we do is look more narrowly at one or two things – which may give a less than complete picture of student research needs/habits</a:t>
            </a:r>
          </a:p>
          <a:p>
            <a:endParaRPr lang="en-US" dirty="0"/>
          </a:p>
          <a:p>
            <a:r>
              <a:rPr lang="en-US" dirty="0"/>
              <a:t>So how to take this data and make it actionable?</a:t>
            </a:r>
          </a:p>
          <a:p>
            <a:r>
              <a:rPr lang="en-US" dirty="0"/>
              <a:t>-Adding this to discussion about space usage and needs, Present to colleagues</a:t>
            </a:r>
            <a:endParaRPr lang="en-US" dirty="0">
              <a:cs typeface="Calibri"/>
            </a:endParaRPr>
          </a:p>
          <a:p>
            <a:r>
              <a:rPr lang="en-US" dirty="0"/>
              <a:t>-User experience – how are students using our resources?</a:t>
            </a:r>
            <a:endParaRPr lang="en-US" dirty="0">
              <a:cs typeface="Calibri"/>
            </a:endParaRPr>
          </a:p>
          <a:p>
            <a:r>
              <a:rPr lang="en-US" dirty="0"/>
              <a:t>-Informing our Information Literacy instruction – for example, students largely align with the research process taught in multiple classes.</a:t>
            </a:r>
            <a:endParaRPr lang="en-US" dirty="0">
              <a:cs typeface="Calibri"/>
            </a:endParaRPr>
          </a:p>
          <a:p>
            <a:endParaRPr lang="en-US" dirty="0"/>
          </a:p>
          <a:p>
            <a:endParaRPr lang="en-US">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A00742FF-DBC7-4167-A5D5-D7401DBAE6AE}" type="slidenum">
              <a:rPr lang="en-US" smtClean="0"/>
              <a:t>14</a:t>
            </a:fld>
            <a:endParaRPr lang="en-US"/>
          </a:p>
        </p:txBody>
      </p:sp>
    </p:spTree>
    <p:extLst>
      <p:ext uri="{BB962C8B-B14F-4D97-AF65-F5344CB8AC3E}">
        <p14:creationId xmlns:p14="http://schemas.microsoft.com/office/powerpoint/2010/main" val="1205954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0742FF-DBC7-4167-A5D5-D7401DBAE6AE}" type="slidenum">
              <a:rPr lang="en-US" smtClean="0"/>
              <a:t>15</a:t>
            </a:fld>
            <a:endParaRPr lang="en-US"/>
          </a:p>
        </p:txBody>
      </p:sp>
    </p:spTree>
    <p:extLst>
      <p:ext uri="{BB962C8B-B14F-4D97-AF65-F5344CB8AC3E}">
        <p14:creationId xmlns:p14="http://schemas.microsoft.com/office/powerpoint/2010/main" val="830220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5"/>
          </p:nvPr>
        </p:nvSpPr>
        <p:spPr/>
        <p:txBody>
          <a:bodyPr/>
          <a:lstStyle/>
          <a:p>
            <a:fld id="{A00742FF-DBC7-4167-A5D5-D7401DBAE6AE}" type="slidenum">
              <a:rPr lang="en-US" smtClean="0"/>
              <a:t>16</a:t>
            </a:fld>
            <a:endParaRPr lang="en-US"/>
          </a:p>
        </p:txBody>
      </p:sp>
    </p:spTree>
    <p:extLst>
      <p:ext uri="{BB962C8B-B14F-4D97-AF65-F5344CB8AC3E}">
        <p14:creationId xmlns:p14="http://schemas.microsoft.com/office/powerpoint/2010/main" val="132796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 Definition I found</a:t>
            </a:r>
            <a:r>
              <a:rPr lang="en-US" baseline="0" dirty="0"/>
              <a:t> that seems good - </a:t>
            </a:r>
            <a:r>
              <a:rPr lang="en-US" dirty="0"/>
              <a:t>Conducting a needs assessment is a systematic process of investigating a population or community to assess the state of current resources such as knowledge, abilities, interests, and approaches pertinent to the focus of the needs assessment such as a concern, aspiration, or intention. </a:t>
            </a:r>
          </a:p>
          <a:p>
            <a:r>
              <a:rPr lang="en-US" dirty="0"/>
              <a:t>A needs assessment is a focused examination of the way things currently are and the way things can or should be in order to fill a gap in services, (e.g., establish trainings to address a specific need). https://</a:t>
            </a:r>
            <a:r>
              <a:rPr lang="en-US" dirty="0" err="1"/>
              <a:t>cyfar.org</a:t>
            </a:r>
            <a:r>
              <a:rPr lang="en-US" dirty="0"/>
              <a:t>/ilm_1_9 </a:t>
            </a:r>
          </a:p>
          <a:p>
            <a:endParaRPr lang="en-US" dirty="0"/>
          </a:p>
          <a:p>
            <a:r>
              <a:rPr lang="en-US" dirty="0"/>
              <a:t>WM</a:t>
            </a:r>
          </a:p>
          <a:p>
            <a:r>
              <a:rPr lang="en-US" dirty="0"/>
              <a:t>IUPUI University Library was in the beginning stages of a renovation of two floors. The architects and designers were interested in know everything we could about student study habits. Nationally, there is a growing trend of universities investing in informal learning spaces. Georgia Tech, MIT, and Purdue are a few examples of universities that have recently built learning hub buildings that integrate teaching spaces with informal learning spaces that one would otherwise find in a library (study rooms, movable furniture, white boards, etc.). Because the library is a centralized space for informal learning and because we are usually at the table when this kind of space is developed, we were interested in the intersections between the formal learning in the classroom and research assignments, the information resources student use in completing their assignments, and the features of the space in which they complete their work. We were also interested in these intersections, because librarians teach students about research in courses and we develop educational webpages and provide access to resources to support student work.</a:t>
            </a:r>
          </a:p>
          <a:p>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A00742FF-DBC7-4167-A5D5-D7401DBAE6AE}" type="slidenum">
              <a:rPr lang="en-US" smtClean="0"/>
              <a:t>2</a:t>
            </a:fld>
            <a:endParaRPr lang="en-US"/>
          </a:p>
        </p:txBody>
      </p:sp>
    </p:spTree>
    <p:extLst>
      <p:ext uri="{BB962C8B-B14F-4D97-AF65-F5344CB8AC3E}">
        <p14:creationId xmlns:p14="http://schemas.microsoft.com/office/powerpoint/2010/main" val="2023406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a:t>
            </a:r>
          </a:p>
          <a:p>
            <a:r>
              <a:rPr lang="en-US" dirty="0"/>
              <a:t>For this study, we wanted to view the progression of a student’s full semester to get a glimpse of the changes in their relative effort over time. So, we designed a survey with 20-item questionnaires that were delivered five times across the fall 2017 semester through the SMS messenger </a:t>
            </a:r>
            <a:r>
              <a:rPr lang="en-US" dirty="0" err="1"/>
              <a:t>ClassPager</a:t>
            </a:r>
            <a:r>
              <a:rPr lang="en-US" dirty="0"/>
              <a:t>. </a:t>
            </a:r>
          </a:p>
          <a:p>
            <a:endParaRPr lang="en-US"/>
          </a:p>
          <a:p>
            <a:r>
              <a:rPr lang="en-US" dirty="0"/>
              <a:t>Students received $10 Amazon gift cards for each questionnaire.  The questionnaires asked students about the kinds of assignments they were working on in the moment, if they have developed research questions, where they had done research, how they felt about the assignment, and where they were studying. This gave us quantitative data.</a:t>
            </a:r>
            <a:endParaRPr lang="en-US" dirty="0">
              <a:cs typeface="Calibri"/>
            </a:endParaRPr>
          </a:p>
          <a:p>
            <a:endParaRPr lang="en-US" dirty="0"/>
          </a:p>
          <a:p>
            <a:r>
              <a:rPr lang="en-US" dirty="0"/>
              <a:t>In our debriefs, we asked about their preferences in their study environments, their reasoning in choosing sources for research projects, and we had them diagram a model of the research process to indicate how they did research for courses.</a:t>
            </a:r>
            <a:r>
              <a:rPr lang="en-US" dirty="0">
                <a:cs typeface="Calibri"/>
              </a:rPr>
              <a:t> Students were paid $20 for the debrief conversations.</a:t>
            </a:r>
          </a:p>
        </p:txBody>
      </p:sp>
      <p:sp>
        <p:nvSpPr>
          <p:cNvPr id="4" name="Slide Number Placeholder 3"/>
          <p:cNvSpPr>
            <a:spLocks noGrp="1"/>
          </p:cNvSpPr>
          <p:nvPr>
            <p:ph type="sldNum" sz="quarter" idx="10"/>
          </p:nvPr>
        </p:nvSpPr>
        <p:spPr/>
        <p:txBody>
          <a:bodyPr/>
          <a:lstStyle/>
          <a:p>
            <a:fld id="{A00742FF-DBC7-4167-A5D5-D7401DBAE6AE}" type="slidenum">
              <a:rPr lang="en-US" smtClean="0"/>
              <a:t>3</a:t>
            </a:fld>
            <a:endParaRPr lang="en-US"/>
          </a:p>
        </p:txBody>
      </p:sp>
    </p:spTree>
    <p:extLst>
      <p:ext uri="{BB962C8B-B14F-4D97-AF65-F5344CB8AC3E}">
        <p14:creationId xmlns:p14="http://schemas.microsoft.com/office/powerpoint/2010/main" val="94309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a:t>
            </a:r>
          </a:p>
          <a:p>
            <a:endParaRPr lang="en-US" dirty="0"/>
          </a:p>
          <a:p>
            <a:r>
              <a:rPr lang="en-US" dirty="0"/>
              <a:t>Challenging</a:t>
            </a:r>
            <a:r>
              <a:rPr lang="en-US" baseline="0" dirty="0"/>
              <a:t> to handle logistics of paying for participation esp. after every text (5) &amp; debrief</a:t>
            </a:r>
          </a:p>
          <a:p>
            <a:r>
              <a:rPr lang="en-US" baseline="0" dirty="0" err="1"/>
              <a:t>Qualtrics</a:t>
            </a:r>
            <a:r>
              <a:rPr lang="en-US" baseline="0" dirty="0"/>
              <a:t> texting service costs money! Free options are limited.</a:t>
            </a:r>
          </a:p>
          <a:p>
            <a:r>
              <a:rPr lang="en-US" baseline="0" dirty="0"/>
              <a:t>Data analysis can be challenging esp. if you can’t track a participant through each survey and debrief</a:t>
            </a:r>
          </a:p>
          <a:p>
            <a:r>
              <a:rPr lang="en-US" baseline="0" dirty="0"/>
              <a:t>Output of time to develop and deploy multiple surveys didn’t = return on investment. Could have done fewer surveys.</a:t>
            </a:r>
            <a:endParaRPr lang="en-US" dirty="0"/>
          </a:p>
        </p:txBody>
      </p:sp>
      <p:sp>
        <p:nvSpPr>
          <p:cNvPr id="4" name="Slide Number Placeholder 3"/>
          <p:cNvSpPr>
            <a:spLocks noGrp="1"/>
          </p:cNvSpPr>
          <p:nvPr>
            <p:ph type="sldNum" sz="quarter" idx="10"/>
          </p:nvPr>
        </p:nvSpPr>
        <p:spPr/>
        <p:txBody>
          <a:bodyPr/>
          <a:lstStyle/>
          <a:p>
            <a:fld id="{A00742FF-DBC7-4167-A5D5-D7401DBAE6AE}" type="slidenum">
              <a:rPr lang="en-US" smtClean="0"/>
              <a:t>4</a:t>
            </a:fld>
            <a:endParaRPr lang="en-US"/>
          </a:p>
        </p:txBody>
      </p:sp>
    </p:spTree>
    <p:extLst>
      <p:ext uri="{BB962C8B-B14F-4D97-AF65-F5344CB8AC3E}">
        <p14:creationId xmlns:p14="http://schemas.microsoft.com/office/powerpoint/2010/main" val="4110966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a:t>
            </a:r>
          </a:p>
          <a:p>
            <a:endParaRPr lang="en-US" dirty="0"/>
          </a:p>
          <a:p>
            <a:r>
              <a:rPr lang="en-US" dirty="0"/>
              <a:t>Usin</a:t>
            </a:r>
            <a:r>
              <a:rPr lang="en-US" baseline="0" dirty="0"/>
              <a:t>g and combining data to make decisions beyond what we normally collect.</a:t>
            </a:r>
          </a:p>
          <a:p>
            <a:endParaRPr lang="en-US" baseline="0" dirty="0"/>
          </a:p>
          <a:p>
            <a:r>
              <a:rPr lang="en-US" baseline="0" dirty="0"/>
              <a:t>There is the low-hanging fruit – for example, gate count. But doing something that took more time/effort – can yield more nuanced results that actually help you make decisions.</a:t>
            </a:r>
            <a:endParaRPr lang="en-US" dirty="0"/>
          </a:p>
        </p:txBody>
      </p:sp>
      <p:sp>
        <p:nvSpPr>
          <p:cNvPr id="4" name="Slide Number Placeholder 3"/>
          <p:cNvSpPr>
            <a:spLocks noGrp="1"/>
          </p:cNvSpPr>
          <p:nvPr>
            <p:ph type="sldNum" sz="quarter" idx="10"/>
          </p:nvPr>
        </p:nvSpPr>
        <p:spPr/>
        <p:txBody>
          <a:bodyPr/>
          <a:lstStyle/>
          <a:p>
            <a:fld id="{A00742FF-DBC7-4167-A5D5-D7401DBAE6AE}" type="slidenum">
              <a:rPr lang="en-US" smtClean="0"/>
              <a:t>5</a:t>
            </a:fld>
            <a:endParaRPr lang="en-US"/>
          </a:p>
        </p:txBody>
      </p:sp>
    </p:spTree>
    <p:extLst>
      <p:ext uri="{BB962C8B-B14F-4D97-AF65-F5344CB8AC3E}">
        <p14:creationId xmlns:p14="http://schemas.microsoft.com/office/powerpoint/2010/main" val="1205593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YY</a:t>
            </a:r>
          </a:p>
          <a:p>
            <a:endParaRPr lang="en-US" dirty="0"/>
          </a:p>
          <a:p>
            <a:r>
              <a:rPr lang="en-US" dirty="0"/>
              <a:t>Summarize results from this study</a:t>
            </a:r>
          </a:p>
        </p:txBody>
      </p:sp>
      <p:sp>
        <p:nvSpPr>
          <p:cNvPr id="4" name="Slide Number Placeholder 3"/>
          <p:cNvSpPr>
            <a:spLocks noGrp="1"/>
          </p:cNvSpPr>
          <p:nvPr>
            <p:ph type="sldNum" sz="quarter" idx="10"/>
          </p:nvPr>
        </p:nvSpPr>
        <p:spPr/>
        <p:txBody>
          <a:bodyPr/>
          <a:lstStyle/>
          <a:p>
            <a:fld id="{A00742FF-DBC7-4167-A5D5-D7401DBAE6AE}" type="slidenum">
              <a:rPr lang="en-US" smtClean="0"/>
              <a:t>6</a:t>
            </a:fld>
            <a:endParaRPr lang="en-US"/>
          </a:p>
        </p:txBody>
      </p:sp>
    </p:spTree>
    <p:extLst>
      <p:ext uri="{BB962C8B-B14F-4D97-AF65-F5344CB8AC3E}">
        <p14:creationId xmlns:p14="http://schemas.microsoft.com/office/powerpoint/2010/main" val="2600600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2e0ed571d_0_3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42e0ed571d_0_3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Tree>
    <p:extLst>
      <p:ext uri="{BB962C8B-B14F-4D97-AF65-F5344CB8AC3E}">
        <p14:creationId xmlns:p14="http://schemas.microsoft.com/office/powerpoint/2010/main" val="3563733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42e8945244_0_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42e8945244_0_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lang="en-CA" dirty="0"/>
          </a:p>
        </p:txBody>
      </p:sp>
    </p:spTree>
    <p:extLst>
      <p:ext uri="{BB962C8B-B14F-4D97-AF65-F5344CB8AC3E}">
        <p14:creationId xmlns:p14="http://schemas.microsoft.com/office/powerpoint/2010/main" val="36935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2e0ed571d_0_19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42e0ed571d_0_19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Tree>
    <p:extLst>
      <p:ext uri="{BB962C8B-B14F-4D97-AF65-F5344CB8AC3E}">
        <p14:creationId xmlns:p14="http://schemas.microsoft.com/office/powerpoint/2010/main" val="1654517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CFDE79-9492-41E4-83FE-CBDF7BCFBD39}"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314213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CFDE79-9492-41E4-83FE-CBDF7BCFBD39}"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3995417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CFDE79-9492-41E4-83FE-CBDF7BCFBD39}"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2435343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ontserrat" panose="02000505000000020004" pitchFamily="2"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ourier New" panose="02070309020205020404" pitchFamily="49" charset="0"/>
                <a:cs typeface="Courier New" panose="02070309020205020404" pitchFamily="49" charset="0"/>
              </a:defRPr>
            </a:lvl1pPr>
            <a:lvl2pPr>
              <a:defRPr>
                <a:latin typeface="Courier New" panose="02070309020205020404" pitchFamily="49" charset="0"/>
                <a:cs typeface="Courier New" panose="02070309020205020404" pitchFamily="49" charset="0"/>
              </a:defRPr>
            </a:lvl2pPr>
            <a:lvl3pPr>
              <a:defRPr>
                <a:latin typeface="Courier New" panose="02070309020205020404" pitchFamily="49" charset="0"/>
                <a:cs typeface="Courier New" panose="02070309020205020404" pitchFamily="49" charset="0"/>
              </a:defRPr>
            </a:lvl3pPr>
            <a:lvl4pPr>
              <a:defRPr>
                <a:latin typeface="Courier New" panose="02070309020205020404" pitchFamily="49" charset="0"/>
                <a:cs typeface="Courier New" panose="02070309020205020404" pitchFamily="49" charset="0"/>
              </a:defRPr>
            </a:lvl4pPr>
            <a:lvl5pPr>
              <a:defRPr>
                <a:latin typeface="Courier New" panose="02070309020205020404" pitchFamily="49" charset="0"/>
                <a:cs typeface="Courier New" panose="020703090202050204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CFDE79-9492-41E4-83FE-CBDF7BCFBD39}"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1725074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CFDE79-9492-41E4-83FE-CBDF7BCFBD39}"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1508654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CFDE79-9492-41E4-83FE-CBDF7BCFBD39}"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3608127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CFDE79-9492-41E4-83FE-CBDF7BCFBD39}" type="datetimeFigureOut">
              <a:rPr lang="en-US" smtClean="0"/>
              <a:t>10/22/2018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117032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CFDE79-9492-41E4-83FE-CBDF7BCFBD39}" type="datetimeFigureOut">
              <a:rPr lang="en-US" smtClean="0"/>
              <a:t>10/22/2018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2448726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FDE79-9492-41E4-83FE-CBDF7BCFBD39}" type="datetimeFigureOut">
              <a:rPr lang="en-US" smtClean="0"/>
              <a:t>10/22/2018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417958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CFDE79-9492-41E4-83FE-CBDF7BCFBD39}"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2533878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CFDE79-9492-41E4-83FE-CBDF7BCFBD39}"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2FBDEF-CD63-4E89-BA15-E366EDB173A5}" type="slidenum">
              <a:rPr lang="en-US" smtClean="0"/>
              <a:t>‹#›</a:t>
            </a:fld>
            <a:endParaRPr lang="en-US"/>
          </a:p>
        </p:txBody>
      </p:sp>
    </p:spTree>
    <p:extLst>
      <p:ext uri="{BB962C8B-B14F-4D97-AF65-F5344CB8AC3E}">
        <p14:creationId xmlns:p14="http://schemas.microsoft.com/office/powerpoint/2010/main" val="241421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CFDE79-9492-41E4-83FE-CBDF7BCFBD39}" type="datetimeFigureOut">
              <a:rPr lang="en-US" smtClean="0"/>
              <a:t>10/22/2018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2FBDEF-CD63-4E89-BA15-E366EDB173A5}" type="slidenum">
              <a:rPr lang="en-US" smtClean="0"/>
              <a:t>‹#›</a:t>
            </a:fld>
            <a:endParaRPr lang="en-US"/>
          </a:p>
        </p:txBody>
      </p:sp>
    </p:spTree>
    <p:extLst>
      <p:ext uri="{BB962C8B-B14F-4D97-AF65-F5344CB8AC3E}">
        <p14:creationId xmlns:p14="http://schemas.microsoft.com/office/powerpoint/2010/main" val="3776184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yooyoung.lee@uottawa.c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mailto:wmmiller@iupui.edu" TargetMode="External"/><Relationship Id="rId4" Type="http://schemas.openxmlformats.org/officeDocument/2006/relationships/hyperlink" Target="mailto:mlowe@iupui.edu"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flaticon.com/authors/picol" TargetMode="External"/><Relationship Id="rId13" Type="http://schemas.openxmlformats.org/officeDocument/2006/relationships/image" Target="../media/image4.png"/><Relationship Id="rId18" Type="http://schemas.openxmlformats.org/officeDocument/2006/relationships/image" Target="../media/image12.png"/><Relationship Id="rId3" Type="http://schemas.openxmlformats.org/officeDocument/2006/relationships/hyperlink" Target="http://www.freepik.com/" TargetMode="External"/><Relationship Id="rId21" Type="http://schemas.openxmlformats.org/officeDocument/2006/relationships/image" Target="../media/image15.png"/><Relationship Id="rId7" Type="http://schemas.openxmlformats.org/officeDocument/2006/relationships/hyperlink" Target="https://www.flaticon.com/authors/smashicons" TargetMode="External"/><Relationship Id="rId12" Type="http://schemas.openxmlformats.org/officeDocument/2006/relationships/hyperlink" Target="https://creativecommons.org/publicdomain/zero/1.0/deed.en" TargetMode="External"/><Relationship Id="rId17" Type="http://schemas.openxmlformats.org/officeDocument/2006/relationships/image" Target="../media/image11.png"/><Relationship Id="rId2" Type="http://schemas.openxmlformats.org/officeDocument/2006/relationships/notesSlide" Target="../notesSlides/notesSlide15.xml"/><Relationship Id="rId16" Type="http://schemas.openxmlformats.org/officeDocument/2006/relationships/image" Target="../media/image10.png"/><Relationship Id="rId20"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hyperlink" Target="https://www.flaticon.com/authors/vectors-market" TargetMode="External"/><Relationship Id="rId11" Type="http://schemas.openxmlformats.org/officeDocument/2006/relationships/hyperlink" Target="https://pixabay.com/" TargetMode="External"/><Relationship Id="rId5" Type="http://schemas.openxmlformats.org/officeDocument/2006/relationships/hyperlink" Target="http://creativecommons.org/licenses/by/3.0" TargetMode="External"/><Relationship Id="rId15" Type="http://schemas.openxmlformats.org/officeDocument/2006/relationships/image" Target="../media/image3.png"/><Relationship Id="rId23" Type="http://schemas.openxmlformats.org/officeDocument/2006/relationships/image" Target="../media/image17.png"/><Relationship Id="rId10" Type="http://schemas.openxmlformats.org/officeDocument/2006/relationships/hyperlink" Target="https://www.flaticon.com/authors/chanut" TargetMode="External"/><Relationship Id="rId19" Type="http://schemas.openxmlformats.org/officeDocument/2006/relationships/image" Target="../media/image13.png"/><Relationship Id="rId4" Type="http://schemas.openxmlformats.org/officeDocument/2006/relationships/hyperlink" Target="http://www.flaticon.com/" TargetMode="External"/><Relationship Id="rId9" Type="http://schemas.openxmlformats.org/officeDocument/2006/relationships/hyperlink" Target="https://www.flaticon.com/authors/twitter" TargetMode="External"/><Relationship Id="rId14" Type="http://schemas.openxmlformats.org/officeDocument/2006/relationships/image" Target="../media/image5.png"/><Relationship Id="rId22"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081969" y="330200"/>
            <a:ext cx="6248400" cy="3971925"/>
          </a:xfrm>
          <a:prstGeom prst="rect">
            <a:avLst/>
          </a:prstGeom>
        </p:spPr>
      </p:pic>
      <p:sp>
        <p:nvSpPr>
          <p:cNvPr id="2" name="Title 1"/>
          <p:cNvSpPr>
            <a:spLocks noGrp="1"/>
          </p:cNvSpPr>
          <p:nvPr>
            <p:ph type="ctrTitle"/>
          </p:nvPr>
        </p:nvSpPr>
        <p:spPr>
          <a:xfrm>
            <a:off x="264405" y="1122363"/>
            <a:ext cx="11567711" cy="2387600"/>
          </a:xfrm>
        </p:spPr>
        <p:txBody>
          <a:bodyPr>
            <a:normAutofit fontScale="90000"/>
          </a:bodyPr>
          <a:lstStyle/>
          <a:p>
            <a:r>
              <a:rPr lang="en-US" dirty="0">
                <a:latin typeface="Montserrat" panose="02000505000000020004" pitchFamily="2" charset="0"/>
              </a:rPr>
              <a:t>Texts from Last Night: </a:t>
            </a:r>
            <a:br>
              <a:rPr lang="en-US" dirty="0">
                <a:latin typeface="Montserrat" panose="02000505000000020004" pitchFamily="2" charset="0"/>
              </a:rPr>
            </a:br>
            <a:r>
              <a:rPr lang="en-US" dirty="0">
                <a:latin typeface="Montserrat" panose="02000505000000020004" pitchFamily="2" charset="0"/>
              </a:rPr>
              <a:t>Student Perceptions of Research and Space in Libraries</a:t>
            </a:r>
          </a:p>
        </p:txBody>
      </p:sp>
      <p:sp>
        <p:nvSpPr>
          <p:cNvPr id="3" name="Subtitle 2"/>
          <p:cNvSpPr>
            <a:spLocks noGrp="1"/>
          </p:cNvSpPr>
          <p:nvPr>
            <p:ph type="subTitle" idx="1"/>
          </p:nvPr>
        </p:nvSpPr>
        <p:spPr>
          <a:xfrm>
            <a:off x="1524000" y="4329151"/>
            <a:ext cx="9144000" cy="1655762"/>
          </a:xfrm>
        </p:spPr>
        <p:txBody>
          <a:bodyPr>
            <a:normAutofit fontScale="85000" lnSpcReduction="10000"/>
          </a:bodyPr>
          <a:lstStyle/>
          <a:p>
            <a:r>
              <a:rPr lang="en-US" dirty="0">
                <a:latin typeface="Courier New" panose="02070309020205020404" pitchFamily="49" charset="0"/>
                <a:cs typeface="Courier New" panose="02070309020205020404" pitchFamily="49" charset="0"/>
              </a:rPr>
              <a:t>Yoo Young Lee, Web &amp; Digital Initiatives Librarian, University of Ottawa</a:t>
            </a:r>
          </a:p>
          <a:p>
            <a:r>
              <a:rPr lang="en-US" dirty="0">
                <a:latin typeface="Courier New" panose="02070309020205020404" pitchFamily="49" charset="0"/>
                <a:cs typeface="Courier New" panose="02070309020205020404" pitchFamily="49" charset="0"/>
              </a:rPr>
              <a:t>M. Sara Lowe, Educational Development &amp; Assessment Librarian, IUPUI</a:t>
            </a:r>
          </a:p>
          <a:p>
            <a:r>
              <a:rPr lang="en-US" dirty="0">
                <a:latin typeface="Courier New" panose="02070309020205020404" pitchFamily="49" charset="0"/>
                <a:cs typeface="Courier New" panose="02070309020205020404" pitchFamily="49" charset="0"/>
              </a:rPr>
              <a:t>Willie Miller, Informatics &amp; Journalism Librarian, IUPUI</a:t>
            </a:r>
          </a:p>
        </p:txBody>
      </p:sp>
    </p:spTree>
    <p:extLst>
      <p:ext uri="{BB962C8B-B14F-4D97-AF65-F5344CB8AC3E}">
        <p14:creationId xmlns:p14="http://schemas.microsoft.com/office/powerpoint/2010/main" val="1846834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16"/>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317" name="Google Shape;317;p16"/>
          <p:cNvSpPr/>
          <p:nvPr/>
        </p:nvSpPr>
        <p:spPr>
          <a:xfrm>
            <a:off x="16373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18" name="Google Shape;318;p16"/>
          <p:cNvSpPr/>
          <p:nvPr/>
        </p:nvSpPr>
        <p:spPr>
          <a:xfrm>
            <a:off x="4510500" y="2042984"/>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19" name="Google Shape;319;p16"/>
          <p:cNvSpPr/>
          <p:nvPr/>
        </p:nvSpPr>
        <p:spPr>
          <a:xfrm>
            <a:off x="7549700"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20" name="Google Shape;320;p16"/>
          <p:cNvSpPr/>
          <p:nvPr/>
        </p:nvSpPr>
        <p:spPr>
          <a:xfrm>
            <a:off x="105384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321" name="Google Shape;321;p16"/>
          <p:cNvCxnSpPr>
            <a:stCxn id="317" idx="6"/>
            <a:endCxn id="318" idx="2"/>
          </p:cNvCxnSpPr>
          <p:nvPr/>
        </p:nvCxnSpPr>
        <p:spPr>
          <a:xfrm rot="10800000" flipH="1">
            <a:off x="1914133" y="2173200"/>
            <a:ext cx="2596400" cy="10000"/>
          </a:xfrm>
          <a:prstGeom prst="straightConnector1">
            <a:avLst/>
          </a:prstGeom>
          <a:noFill/>
          <a:ln w="9525" cap="flat" cmpd="sng">
            <a:solidFill>
              <a:srgbClr val="9D2235"/>
            </a:solidFill>
            <a:prstDash val="solid"/>
            <a:round/>
            <a:headEnd type="none" w="med" len="med"/>
            <a:tailEnd type="none" w="med" len="med"/>
          </a:ln>
        </p:spPr>
      </p:cxnSp>
      <p:cxnSp>
        <p:nvCxnSpPr>
          <p:cNvPr id="322" name="Google Shape;322;p16"/>
          <p:cNvCxnSpPr>
            <a:stCxn id="318" idx="6"/>
            <a:endCxn id="319" idx="2"/>
          </p:cNvCxnSpPr>
          <p:nvPr/>
        </p:nvCxnSpPr>
        <p:spPr>
          <a:xfrm>
            <a:off x="4787300" y="2173384"/>
            <a:ext cx="2762400" cy="10000"/>
          </a:xfrm>
          <a:prstGeom prst="straightConnector1">
            <a:avLst/>
          </a:prstGeom>
          <a:noFill/>
          <a:ln w="9525" cap="flat" cmpd="sng">
            <a:solidFill>
              <a:srgbClr val="9D2235"/>
            </a:solidFill>
            <a:prstDash val="solid"/>
            <a:round/>
            <a:headEnd type="none" w="med" len="med"/>
            <a:tailEnd type="none" w="med" len="med"/>
          </a:ln>
        </p:spPr>
      </p:cxnSp>
      <p:cxnSp>
        <p:nvCxnSpPr>
          <p:cNvPr id="323" name="Google Shape;323;p16"/>
          <p:cNvCxnSpPr>
            <a:stCxn id="319" idx="6"/>
            <a:endCxn id="320" idx="2"/>
          </p:cNvCxnSpPr>
          <p:nvPr/>
        </p:nvCxnSpPr>
        <p:spPr>
          <a:xfrm>
            <a:off x="7826500" y="2183200"/>
            <a:ext cx="2712000" cy="0"/>
          </a:xfrm>
          <a:prstGeom prst="straightConnector1">
            <a:avLst/>
          </a:prstGeom>
          <a:noFill/>
          <a:ln w="9525" cap="flat" cmpd="sng">
            <a:solidFill>
              <a:srgbClr val="9D2235"/>
            </a:solidFill>
            <a:prstDash val="solid"/>
            <a:round/>
            <a:headEnd type="none" w="med" len="med"/>
            <a:tailEnd type="none" w="med" len="med"/>
          </a:ln>
        </p:spPr>
      </p:cxnSp>
      <p:cxnSp>
        <p:nvCxnSpPr>
          <p:cNvPr id="324" name="Google Shape;324;p16"/>
          <p:cNvCxnSpPr>
            <a:stCxn id="317" idx="2"/>
          </p:cNvCxnSpPr>
          <p:nvPr/>
        </p:nvCxnSpPr>
        <p:spPr>
          <a:xfrm rot="10800000">
            <a:off x="570133" y="2183200"/>
            <a:ext cx="1067200" cy="0"/>
          </a:xfrm>
          <a:prstGeom prst="straightConnector1">
            <a:avLst/>
          </a:prstGeom>
          <a:noFill/>
          <a:ln w="9525" cap="flat" cmpd="sng">
            <a:solidFill>
              <a:srgbClr val="9D2235"/>
            </a:solidFill>
            <a:prstDash val="solid"/>
            <a:round/>
            <a:headEnd type="none" w="med" len="med"/>
            <a:tailEnd type="none" w="med" len="med"/>
          </a:ln>
        </p:spPr>
      </p:cxnSp>
      <p:cxnSp>
        <p:nvCxnSpPr>
          <p:cNvPr id="325" name="Google Shape;325;p16"/>
          <p:cNvCxnSpPr>
            <a:stCxn id="320" idx="6"/>
          </p:cNvCxnSpPr>
          <p:nvPr/>
        </p:nvCxnSpPr>
        <p:spPr>
          <a:xfrm>
            <a:off x="10815233" y="2183200"/>
            <a:ext cx="1252000" cy="0"/>
          </a:xfrm>
          <a:prstGeom prst="straightConnector1">
            <a:avLst/>
          </a:prstGeom>
          <a:noFill/>
          <a:ln w="9525" cap="flat" cmpd="sng">
            <a:solidFill>
              <a:srgbClr val="9D2235"/>
            </a:solidFill>
            <a:prstDash val="solid"/>
            <a:round/>
            <a:headEnd type="none" w="med" len="med"/>
            <a:tailEnd type="none" w="med" len="med"/>
          </a:ln>
        </p:spPr>
      </p:cxnSp>
      <p:cxnSp>
        <p:nvCxnSpPr>
          <p:cNvPr id="326" name="Google Shape;326;p16"/>
          <p:cNvCxnSpPr/>
          <p:nvPr/>
        </p:nvCxnSpPr>
        <p:spPr>
          <a:xfrm>
            <a:off x="8356667" y="-16300"/>
            <a:ext cx="16400" cy="1531200"/>
          </a:xfrm>
          <a:prstGeom prst="straightConnector1">
            <a:avLst/>
          </a:prstGeom>
          <a:noFill/>
          <a:ln w="9525" cap="flat" cmpd="sng">
            <a:solidFill>
              <a:srgbClr val="DFD1A7"/>
            </a:solidFill>
            <a:prstDash val="solid"/>
            <a:round/>
            <a:headEnd type="none" w="med" len="med"/>
            <a:tailEnd type="none" w="med" len="med"/>
          </a:ln>
        </p:spPr>
      </p:cxnSp>
      <p:sp>
        <p:nvSpPr>
          <p:cNvPr id="327" name="Google Shape;327;p16"/>
          <p:cNvSpPr txBox="1"/>
          <p:nvPr/>
        </p:nvSpPr>
        <p:spPr>
          <a:xfrm>
            <a:off x="8637833" y="0"/>
            <a:ext cx="3306800" cy="1514800"/>
          </a:xfrm>
          <a:prstGeom prst="rect">
            <a:avLst/>
          </a:prstGeom>
          <a:solidFill>
            <a:srgbClr val="9D2235"/>
          </a:solidFill>
          <a:ln>
            <a:noFill/>
          </a:ln>
        </p:spPr>
        <p:txBody>
          <a:bodyPr spcFirstLastPara="1" wrap="square" lIns="121900" tIns="121900" rIns="121900" bIns="121900" anchor="ctr" anchorCtr="0">
            <a:noAutofit/>
          </a:bodyPr>
          <a:lstStyle/>
          <a:p>
            <a:pPr algn="r"/>
            <a:r>
              <a:rPr lang="en" sz="2000" dirty="0">
                <a:solidFill>
                  <a:srgbClr val="FFFFFF"/>
                </a:solidFill>
                <a:latin typeface="Montserrat" panose="02000505000000020004" pitchFamily="2" charset="0"/>
              </a:rPr>
              <a:t>Name: </a:t>
            </a:r>
            <a:r>
              <a:rPr lang="en" sz="2000" b="1" dirty="0">
                <a:solidFill>
                  <a:srgbClr val="FFFFFF"/>
                </a:solidFill>
                <a:latin typeface="Montserrat" panose="02000505000000020004" pitchFamily="2" charset="0"/>
              </a:rPr>
              <a:t>Simone</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Major: </a:t>
            </a:r>
            <a:r>
              <a:rPr lang="en" sz="2000" b="1" dirty="0">
                <a:solidFill>
                  <a:srgbClr val="FFFFFF"/>
                </a:solidFill>
                <a:latin typeface="Montserrat" panose="02000505000000020004" pitchFamily="2" charset="0"/>
              </a:rPr>
              <a:t>Social science</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Year: </a:t>
            </a:r>
            <a:r>
              <a:rPr lang="en" sz="2000" b="1" dirty="0">
                <a:solidFill>
                  <a:srgbClr val="FFFFFF"/>
                </a:solidFill>
                <a:latin typeface="Montserrat" panose="02000505000000020004" pitchFamily="2" charset="0"/>
              </a:rPr>
              <a:t>Junior</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Age: </a:t>
            </a:r>
            <a:r>
              <a:rPr lang="en" sz="2000" b="1" dirty="0">
                <a:solidFill>
                  <a:srgbClr val="FFFFFF"/>
                </a:solidFill>
                <a:latin typeface="Montserrat" panose="02000505000000020004" pitchFamily="2" charset="0"/>
              </a:rPr>
              <a:t>20</a:t>
            </a:r>
            <a:endParaRPr sz="2000" b="1" dirty="0">
              <a:solidFill>
                <a:srgbClr val="FFFFFF"/>
              </a:solidFill>
              <a:latin typeface="Montserrat" panose="02000505000000020004" pitchFamily="2" charset="0"/>
            </a:endParaRPr>
          </a:p>
        </p:txBody>
      </p:sp>
      <p:pic>
        <p:nvPicPr>
          <p:cNvPr id="328" name="Google Shape;328;p16"/>
          <p:cNvPicPr preferRelativeResize="0"/>
          <p:nvPr/>
        </p:nvPicPr>
        <p:blipFill>
          <a:blip r:embed="rId3">
            <a:alphaModFix/>
          </a:blip>
          <a:stretch>
            <a:fillRect/>
          </a:stretch>
        </p:blipFill>
        <p:spPr>
          <a:xfrm>
            <a:off x="8542618" y="378501"/>
            <a:ext cx="594833" cy="594833"/>
          </a:xfrm>
          <a:prstGeom prst="rect">
            <a:avLst/>
          </a:prstGeom>
          <a:noFill/>
          <a:ln>
            <a:noFill/>
          </a:ln>
        </p:spPr>
      </p:pic>
      <p:sp>
        <p:nvSpPr>
          <p:cNvPr id="329" name="Google Shape;329;p16"/>
          <p:cNvSpPr txBox="1"/>
          <p:nvPr/>
        </p:nvSpPr>
        <p:spPr>
          <a:xfrm>
            <a:off x="1481533" y="1759467"/>
            <a:ext cx="5884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W3</a:t>
            </a:r>
            <a:endParaRPr sz="1467" b="1">
              <a:solidFill>
                <a:srgbClr val="999999"/>
              </a:solidFill>
            </a:endParaRPr>
          </a:p>
        </p:txBody>
      </p:sp>
      <p:sp>
        <p:nvSpPr>
          <p:cNvPr id="330" name="Google Shape;330;p16"/>
          <p:cNvSpPr txBox="1"/>
          <p:nvPr/>
        </p:nvSpPr>
        <p:spPr>
          <a:xfrm>
            <a:off x="7352133" y="1718600"/>
            <a:ext cx="816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W12</a:t>
            </a:r>
            <a:endParaRPr sz="1467" b="1">
              <a:solidFill>
                <a:srgbClr val="999999"/>
              </a:solidFill>
            </a:endParaRPr>
          </a:p>
        </p:txBody>
      </p:sp>
      <p:sp>
        <p:nvSpPr>
          <p:cNvPr id="331" name="Google Shape;331;p16"/>
          <p:cNvSpPr txBox="1"/>
          <p:nvPr/>
        </p:nvSpPr>
        <p:spPr>
          <a:xfrm>
            <a:off x="4233417" y="1759467"/>
            <a:ext cx="9552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W6-W7</a:t>
            </a:r>
            <a:endParaRPr sz="1467" b="1">
              <a:solidFill>
                <a:srgbClr val="999999"/>
              </a:solidFill>
            </a:endParaRPr>
          </a:p>
        </p:txBody>
      </p:sp>
      <p:sp>
        <p:nvSpPr>
          <p:cNvPr id="332" name="Google Shape;332;p16"/>
          <p:cNvSpPr txBox="1"/>
          <p:nvPr/>
        </p:nvSpPr>
        <p:spPr>
          <a:xfrm>
            <a:off x="10143233" y="1759467"/>
            <a:ext cx="1252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W14-W15</a:t>
            </a:r>
            <a:endParaRPr sz="1467" b="1">
              <a:solidFill>
                <a:srgbClr val="999999"/>
              </a:solidFill>
            </a:endParaRPr>
          </a:p>
        </p:txBody>
      </p:sp>
      <p:cxnSp>
        <p:nvCxnSpPr>
          <p:cNvPr id="333" name="Google Shape;333;p16"/>
          <p:cNvCxnSpPr/>
          <p:nvPr/>
        </p:nvCxnSpPr>
        <p:spPr>
          <a:xfrm>
            <a:off x="3181300" y="26584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334" name="Google Shape;334;p16"/>
          <p:cNvCxnSpPr/>
          <p:nvPr/>
        </p:nvCxnSpPr>
        <p:spPr>
          <a:xfrm>
            <a:off x="6217200" y="26585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335" name="Google Shape;335;p16"/>
          <p:cNvCxnSpPr/>
          <p:nvPr/>
        </p:nvCxnSpPr>
        <p:spPr>
          <a:xfrm>
            <a:off x="9248033" y="2639233"/>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336" name="Google Shape;336;p16"/>
          <p:cNvCxnSpPr/>
          <p:nvPr/>
        </p:nvCxnSpPr>
        <p:spPr>
          <a:xfrm>
            <a:off x="570133" y="5740133"/>
            <a:ext cx="10898000" cy="0"/>
          </a:xfrm>
          <a:prstGeom prst="straightConnector1">
            <a:avLst/>
          </a:prstGeom>
          <a:noFill/>
          <a:ln w="9525" cap="flat" cmpd="sng">
            <a:solidFill>
              <a:srgbClr val="DFD1A7"/>
            </a:solidFill>
            <a:prstDash val="solid"/>
            <a:round/>
            <a:headEnd type="none" w="med" len="med"/>
            <a:tailEnd type="none" w="med" len="med"/>
          </a:ln>
        </p:spPr>
      </p:cxnSp>
      <p:sp>
        <p:nvSpPr>
          <p:cNvPr id="337" name="Google Shape;337;p16"/>
          <p:cNvSpPr txBox="1"/>
          <p:nvPr/>
        </p:nvSpPr>
        <p:spPr>
          <a:xfrm>
            <a:off x="10654633" y="5734400"/>
            <a:ext cx="1494400" cy="1123600"/>
          </a:xfrm>
          <a:prstGeom prst="rect">
            <a:avLst/>
          </a:prstGeom>
          <a:noFill/>
          <a:ln>
            <a:noFill/>
          </a:ln>
        </p:spPr>
        <p:txBody>
          <a:bodyPr spcFirstLastPara="1" wrap="square" lIns="121900" tIns="121900" rIns="121900" bIns="121900" anchor="t" anchorCtr="0">
            <a:noAutofit/>
          </a:bodyPr>
          <a:lstStyle/>
          <a:p>
            <a:pPr algn="r">
              <a:lnSpc>
                <a:spcPct val="150000"/>
              </a:lnSpc>
            </a:pPr>
            <a:r>
              <a:rPr lang="en" sz="1467">
                <a:solidFill>
                  <a:srgbClr val="666666"/>
                </a:solidFill>
              </a:rPr>
              <a:t>Prepared</a:t>
            </a:r>
            <a:endParaRPr sz="1467">
              <a:solidFill>
                <a:srgbClr val="666666"/>
              </a:solidFill>
            </a:endParaRPr>
          </a:p>
          <a:p>
            <a:pPr algn="r">
              <a:lnSpc>
                <a:spcPct val="150000"/>
              </a:lnSpc>
            </a:pPr>
            <a:r>
              <a:rPr lang="en" sz="1467">
                <a:solidFill>
                  <a:srgbClr val="666666"/>
                </a:solidFill>
              </a:rPr>
              <a:t>Satisfied</a:t>
            </a:r>
            <a:endParaRPr sz="1467">
              <a:solidFill>
                <a:srgbClr val="666666"/>
              </a:solidFill>
            </a:endParaRPr>
          </a:p>
          <a:p>
            <a:pPr algn="r">
              <a:lnSpc>
                <a:spcPct val="150000"/>
              </a:lnSpc>
            </a:pPr>
            <a:r>
              <a:rPr lang="en" sz="1467">
                <a:solidFill>
                  <a:srgbClr val="666666"/>
                </a:solidFill>
              </a:rPr>
              <a:t>Confident</a:t>
            </a:r>
            <a:endParaRPr sz="1467">
              <a:solidFill>
                <a:srgbClr val="666666"/>
              </a:solidFill>
            </a:endParaRPr>
          </a:p>
        </p:txBody>
      </p:sp>
      <p:sp>
        <p:nvSpPr>
          <p:cNvPr id="338" name="Google Shape;338;p16"/>
          <p:cNvSpPr txBox="1"/>
          <p:nvPr/>
        </p:nvSpPr>
        <p:spPr>
          <a:xfrm>
            <a:off x="67" y="5734400"/>
            <a:ext cx="1494400" cy="1123600"/>
          </a:xfrm>
          <a:prstGeom prst="rect">
            <a:avLst/>
          </a:prstGeom>
          <a:noFill/>
          <a:ln>
            <a:noFill/>
          </a:ln>
        </p:spPr>
        <p:txBody>
          <a:bodyPr spcFirstLastPara="1" wrap="square" lIns="121900" tIns="121900" rIns="121900" bIns="121900" anchor="t" anchorCtr="0">
            <a:noAutofit/>
          </a:bodyPr>
          <a:lstStyle/>
          <a:p>
            <a:pPr>
              <a:lnSpc>
                <a:spcPct val="150000"/>
              </a:lnSpc>
            </a:pPr>
            <a:r>
              <a:rPr lang="en" sz="1467">
                <a:solidFill>
                  <a:srgbClr val="666666"/>
                </a:solidFill>
              </a:rPr>
              <a:t>Not prepared</a:t>
            </a:r>
            <a:endParaRPr sz="1467">
              <a:solidFill>
                <a:srgbClr val="666666"/>
              </a:solidFill>
            </a:endParaRPr>
          </a:p>
          <a:p>
            <a:pPr>
              <a:lnSpc>
                <a:spcPct val="150000"/>
              </a:lnSpc>
            </a:pPr>
            <a:r>
              <a:rPr lang="en" sz="1467">
                <a:solidFill>
                  <a:srgbClr val="666666"/>
                </a:solidFill>
              </a:rPr>
              <a:t>Not satisfied</a:t>
            </a:r>
            <a:endParaRPr sz="1467">
              <a:solidFill>
                <a:srgbClr val="666666"/>
              </a:solidFill>
            </a:endParaRPr>
          </a:p>
          <a:p>
            <a:pPr>
              <a:lnSpc>
                <a:spcPct val="150000"/>
              </a:lnSpc>
            </a:pPr>
            <a:r>
              <a:rPr lang="en" sz="1467">
                <a:solidFill>
                  <a:srgbClr val="666666"/>
                </a:solidFill>
              </a:rPr>
              <a:t>Frustrated</a:t>
            </a:r>
            <a:endParaRPr sz="1467">
              <a:solidFill>
                <a:srgbClr val="666666"/>
              </a:solidFill>
            </a:endParaRPr>
          </a:p>
        </p:txBody>
      </p:sp>
      <p:cxnSp>
        <p:nvCxnSpPr>
          <p:cNvPr id="339" name="Google Shape;339;p16"/>
          <p:cNvCxnSpPr/>
          <p:nvPr/>
        </p:nvCxnSpPr>
        <p:spPr>
          <a:xfrm>
            <a:off x="13011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340" name="Google Shape;340;p16"/>
          <p:cNvCxnSpPr/>
          <p:nvPr/>
        </p:nvCxnSpPr>
        <p:spPr>
          <a:xfrm>
            <a:off x="37695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341" name="Google Shape;341;p16"/>
          <p:cNvCxnSpPr/>
          <p:nvPr/>
        </p:nvCxnSpPr>
        <p:spPr>
          <a:xfrm>
            <a:off x="6709467"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342" name="Google Shape;342;p16"/>
          <p:cNvCxnSpPr/>
          <p:nvPr/>
        </p:nvCxnSpPr>
        <p:spPr>
          <a:xfrm>
            <a:off x="9442133" y="5938733"/>
            <a:ext cx="1663600" cy="0"/>
          </a:xfrm>
          <a:prstGeom prst="straightConnector1">
            <a:avLst/>
          </a:prstGeom>
          <a:noFill/>
          <a:ln w="9525" cap="flat" cmpd="sng">
            <a:solidFill>
              <a:srgbClr val="006298"/>
            </a:solidFill>
            <a:prstDash val="solid"/>
            <a:round/>
            <a:headEnd type="none" w="med" len="med"/>
            <a:tailEnd type="none" w="med" len="med"/>
          </a:ln>
        </p:spPr>
      </p:cxnSp>
      <p:sp>
        <p:nvSpPr>
          <p:cNvPr id="343" name="Google Shape;343;p16"/>
          <p:cNvSpPr/>
          <p:nvPr/>
        </p:nvSpPr>
        <p:spPr>
          <a:xfrm>
            <a:off x="752246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344" name="Google Shape;344;p16"/>
          <p:cNvCxnSpPr/>
          <p:nvPr/>
        </p:nvCxnSpPr>
        <p:spPr>
          <a:xfrm>
            <a:off x="1301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345" name="Google Shape;345;p16"/>
          <p:cNvCxnSpPr/>
          <p:nvPr/>
        </p:nvCxnSpPr>
        <p:spPr>
          <a:xfrm>
            <a:off x="37695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346" name="Google Shape;346;p16"/>
          <p:cNvCxnSpPr/>
          <p:nvPr/>
        </p:nvCxnSpPr>
        <p:spPr>
          <a:xfrm>
            <a:off x="6709467"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347" name="Google Shape;347;p16"/>
          <p:cNvCxnSpPr/>
          <p:nvPr/>
        </p:nvCxnSpPr>
        <p:spPr>
          <a:xfrm>
            <a:off x="9442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348" name="Google Shape;348;p16"/>
          <p:cNvCxnSpPr/>
          <p:nvPr/>
        </p:nvCxnSpPr>
        <p:spPr>
          <a:xfrm>
            <a:off x="13011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349" name="Google Shape;349;p16"/>
          <p:cNvCxnSpPr/>
          <p:nvPr/>
        </p:nvCxnSpPr>
        <p:spPr>
          <a:xfrm>
            <a:off x="37695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350" name="Google Shape;350;p16"/>
          <p:cNvCxnSpPr/>
          <p:nvPr/>
        </p:nvCxnSpPr>
        <p:spPr>
          <a:xfrm>
            <a:off x="6709467"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351" name="Google Shape;351;p16"/>
          <p:cNvCxnSpPr/>
          <p:nvPr/>
        </p:nvCxnSpPr>
        <p:spPr>
          <a:xfrm>
            <a:off x="9459433" y="6671267"/>
            <a:ext cx="1663600" cy="0"/>
          </a:xfrm>
          <a:prstGeom prst="straightConnector1">
            <a:avLst/>
          </a:prstGeom>
          <a:noFill/>
          <a:ln w="9525" cap="flat" cmpd="sng">
            <a:solidFill>
              <a:srgbClr val="4A3C31"/>
            </a:solidFill>
            <a:prstDash val="solid"/>
            <a:round/>
            <a:headEnd type="none" w="med" len="med"/>
            <a:tailEnd type="none" w="med" len="med"/>
          </a:ln>
        </p:spPr>
      </p:cxnSp>
      <p:sp>
        <p:nvSpPr>
          <p:cNvPr id="352" name="Google Shape;352;p16"/>
          <p:cNvSpPr/>
          <p:nvPr/>
        </p:nvSpPr>
        <p:spPr>
          <a:xfrm>
            <a:off x="788822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53" name="Google Shape;353;p16"/>
          <p:cNvSpPr/>
          <p:nvPr/>
        </p:nvSpPr>
        <p:spPr>
          <a:xfrm>
            <a:off x="7888224"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54" name="Google Shape;354;p16"/>
          <p:cNvSpPr txBox="1"/>
          <p:nvPr/>
        </p:nvSpPr>
        <p:spPr>
          <a:xfrm>
            <a:off x="6191613" y="2400984"/>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355" name="Google Shape;355;p16"/>
          <p:cNvSpPr txBox="1"/>
          <p:nvPr/>
        </p:nvSpPr>
        <p:spPr>
          <a:xfrm>
            <a:off x="6193536" y="2847351"/>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356" name="Google Shape;356;p16"/>
          <p:cNvSpPr txBox="1"/>
          <p:nvPr/>
        </p:nvSpPr>
        <p:spPr>
          <a:xfrm>
            <a:off x="6181344" y="4015491"/>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357" name="Google Shape;357;p16"/>
          <p:cNvSpPr txBox="1"/>
          <p:nvPr/>
        </p:nvSpPr>
        <p:spPr>
          <a:xfrm>
            <a:off x="6407467" y="3095433"/>
            <a:ext cx="29212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Completed in the previous weeks using CDC website</a:t>
            </a:r>
            <a:endParaRPr sz="1467">
              <a:solidFill>
                <a:srgbClr val="666666"/>
              </a:solidFill>
            </a:endParaRPr>
          </a:p>
        </p:txBody>
      </p:sp>
      <p:sp>
        <p:nvSpPr>
          <p:cNvPr id="358" name="Google Shape;358;p16"/>
          <p:cNvSpPr txBox="1"/>
          <p:nvPr/>
        </p:nvSpPr>
        <p:spPr>
          <a:xfrm>
            <a:off x="6397967" y="4327400"/>
            <a:ext cx="2921200" cy="11236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endParaRPr sz="1467">
              <a:solidFill>
                <a:srgbClr val="666666"/>
              </a:solidFill>
            </a:endParaRPr>
          </a:p>
          <a:p>
            <a:pPr marL="609585" indent="-397923">
              <a:buClr>
                <a:srgbClr val="666666"/>
              </a:buClr>
              <a:buSzPts val="1100"/>
              <a:buChar char="●"/>
            </a:pPr>
            <a:r>
              <a:rPr lang="en" sz="1467">
                <a:solidFill>
                  <a:srgbClr val="666666"/>
                </a:solidFill>
              </a:rPr>
              <a:t>Submit my report always in advance</a:t>
            </a:r>
            <a:endParaRPr sz="1467">
              <a:solidFill>
                <a:srgbClr val="666666"/>
              </a:solidFill>
            </a:endParaRPr>
          </a:p>
        </p:txBody>
      </p:sp>
      <p:sp>
        <p:nvSpPr>
          <p:cNvPr id="359" name="Google Shape;359;p16"/>
          <p:cNvSpPr/>
          <p:nvPr/>
        </p:nvSpPr>
        <p:spPr>
          <a:xfrm>
            <a:off x="8392800" y="290831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pic>
        <p:nvPicPr>
          <p:cNvPr id="360" name="Google Shape;360;p16"/>
          <p:cNvPicPr preferRelativeResize="0"/>
          <p:nvPr/>
        </p:nvPicPr>
        <p:blipFill>
          <a:blip r:embed="rId4">
            <a:alphaModFix/>
          </a:blip>
          <a:stretch>
            <a:fillRect/>
          </a:stretch>
        </p:blipFill>
        <p:spPr>
          <a:xfrm rot="-1564625">
            <a:off x="7761101" y="260668"/>
            <a:ext cx="439833" cy="439833"/>
          </a:xfrm>
          <a:prstGeom prst="rect">
            <a:avLst/>
          </a:prstGeom>
          <a:noFill/>
          <a:ln>
            <a:noFill/>
          </a:ln>
        </p:spPr>
      </p:pic>
      <p:pic>
        <p:nvPicPr>
          <p:cNvPr id="361" name="Google Shape;361;p16"/>
          <p:cNvPicPr preferRelativeResize="0"/>
          <p:nvPr/>
        </p:nvPicPr>
        <p:blipFill>
          <a:blip r:embed="rId5">
            <a:alphaModFix/>
          </a:blip>
          <a:stretch>
            <a:fillRect/>
          </a:stretch>
        </p:blipFill>
        <p:spPr>
          <a:xfrm>
            <a:off x="7878567" y="938867"/>
            <a:ext cx="413700" cy="413700"/>
          </a:xfrm>
          <a:prstGeom prst="rect">
            <a:avLst/>
          </a:prstGeom>
          <a:noFill/>
          <a:ln>
            <a:noFill/>
          </a:ln>
        </p:spPr>
      </p:pic>
      <p:sp>
        <p:nvSpPr>
          <p:cNvPr id="362" name="Google Shape;362;p16"/>
          <p:cNvSpPr txBox="1"/>
          <p:nvPr/>
        </p:nvSpPr>
        <p:spPr>
          <a:xfrm>
            <a:off x="1475117" y="56684"/>
            <a:ext cx="6593983" cy="1303200"/>
          </a:xfrm>
          <a:prstGeom prst="rect">
            <a:avLst/>
          </a:prstGeom>
          <a:noFill/>
          <a:ln>
            <a:noFill/>
          </a:ln>
        </p:spPr>
        <p:txBody>
          <a:bodyPr spcFirstLastPara="1" wrap="square" lIns="121900" tIns="121900" rIns="121900" bIns="121900" anchor="ctr" anchorCtr="0">
            <a:noAutofit/>
          </a:bodyPr>
          <a:lstStyle/>
          <a:p>
            <a:r>
              <a:rPr lang="en" sz="4000" b="1" dirty="0">
                <a:solidFill>
                  <a:srgbClr val="FFFFFF"/>
                </a:solidFill>
                <a:latin typeface="Montserrat" panose="02000505000000020004" pitchFamily="2" charset="0"/>
              </a:rPr>
              <a:t>My Student Life at IUPUI</a:t>
            </a:r>
            <a:endParaRPr sz="4000" b="1" dirty="0">
              <a:solidFill>
                <a:srgbClr val="FFFFFF"/>
              </a:solidFill>
              <a:latin typeface="Montserrat" panose="02000505000000020004" pitchFamily="2" charset="0"/>
            </a:endParaRPr>
          </a:p>
          <a:p>
            <a:r>
              <a:rPr lang="en" sz="2400" dirty="0">
                <a:solidFill>
                  <a:srgbClr val="FFFFFF"/>
                </a:solidFill>
                <a:latin typeface="Montserrat" panose="02000505000000020004" pitchFamily="2" charset="0"/>
              </a:rPr>
              <a:t>One major research project</a:t>
            </a:r>
            <a:endParaRPr sz="2400" dirty="0">
              <a:solidFill>
                <a:srgbClr val="FFFFFF"/>
              </a:solidFill>
              <a:latin typeface="Montserrat" panose="02000505000000020004" pitchFamily="2" charset="0"/>
            </a:endParaRPr>
          </a:p>
        </p:txBody>
      </p:sp>
      <p:sp>
        <p:nvSpPr>
          <p:cNvPr id="363" name="Google Shape;363;p16"/>
          <p:cNvSpPr txBox="1"/>
          <p:nvPr/>
        </p:nvSpPr>
        <p:spPr>
          <a:xfrm>
            <a:off x="3134399" y="2402151"/>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364" name="Google Shape;364;p16"/>
          <p:cNvSpPr txBox="1"/>
          <p:nvPr/>
        </p:nvSpPr>
        <p:spPr>
          <a:xfrm>
            <a:off x="3115551" y="2871500"/>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365" name="Google Shape;365;p16"/>
          <p:cNvSpPr txBox="1"/>
          <p:nvPr/>
        </p:nvSpPr>
        <p:spPr>
          <a:xfrm>
            <a:off x="3101943" y="3416684"/>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366" name="Google Shape;366;p16"/>
          <p:cNvSpPr/>
          <p:nvPr/>
        </p:nvSpPr>
        <p:spPr>
          <a:xfrm>
            <a:off x="5279167" y="24327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67" name="Google Shape;367;p16"/>
          <p:cNvSpPr/>
          <p:nvPr/>
        </p:nvSpPr>
        <p:spPr>
          <a:xfrm>
            <a:off x="5257967" y="2964201"/>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68" name="Google Shape;368;p16"/>
          <p:cNvSpPr/>
          <p:nvPr/>
        </p:nvSpPr>
        <p:spPr>
          <a:xfrm>
            <a:off x="5259700" y="34754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69" name="Google Shape;369;p16"/>
          <p:cNvSpPr txBox="1"/>
          <p:nvPr/>
        </p:nvSpPr>
        <p:spPr>
          <a:xfrm>
            <a:off x="3363033" y="4327417"/>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Homework</a:t>
            </a:r>
            <a:endParaRPr sz="1467">
              <a:solidFill>
                <a:srgbClr val="666666"/>
              </a:solidFill>
            </a:endParaRPr>
          </a:p>
          <a:p>
            <a:pPr marL="609585" indent="-397923">
              <a:buClr>
                <a:srgbClr val="666666"/>
              </a:buClr>
              <a:buSzPts val="1100"/>
              <a:buChar char="●"/>
            </a:pPr>
            <a:r>
              <a:rPr lang="en" sz="1467">
                <a:solidFill>
                  <a:srgbClr val="666666"/>
                </a:solidFill>
              </a:rPr>
              <a:t>Quiz</a:t>
            </a:r>
            <a:endParaRPr sz="1467">
              <a:solidFill>
                <a:srgbClr val="666666"/>
              </a:solidFill>
            </a:endParaRPr>
          </a:p>
          <a:p>
            <a:pPr marL="609585" indent="-397923">
              <a:buClr>
                <a:srgbClr val="666666"/>
              </a:buClr>
              <a:buSzPts val="1100"/>
              <a:buChar char="●"/>
            </a:pPr>
            <a:r>
              <a:rPr lang="en" sz="1467">
                <a:solidFill>
                  <a:srgbClr val="666666"/>
                </a:solidFill>
              </a:rPr>
              <a:t>Exam</a:t>
            </a:r>
            <a:endParaRPr sz="1467">
              <a:solidFill>
                <a:srgbClr val="666666"/>
              </a:solidFill>
            </a:endParaRPr>
          </a:p>
        </p:txBody>
      </p:sp>
      <p:sp>
        <p:nvSpPr>
          <p:cNvPr id="370" name="Google Shape;370;p16"/>
          <p:cNvSpPr/>
          <p:nvPr/>
        </p:nvSpPr>
        <p:spPr>
          <a:xfrm>
            <a:off x="8378767" y="2367401"/>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71" name="Google Shape;371;p16"/>
          <p:cNvSpPr/>
          <p:nvPr/>
        </p:nvSpPr>
        <p:spPr>
          <a:xfrm>
            <a:off x="8133883" y="40692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3-5 hours</a:t>
            </a:r>
            <a:endParaRPr sz="1333">
              <a:solidFill>
                <a:srgbClr val="FFFFFF"/>
              </a:solidFill>
            </a:endParaRPr>
          </a:p>
        </p:txBody>
      </p:sp>
      <p:pic>
        <p:nvPicPr>
          <p:cNvPr id="372" name="Google Shape;372;p16"/>
          <p:cNvPicPr preferRelativeResize="0"/>
          <p:nvPr/>
        </p:nvPicPr>
        <p:blipFill>
          <a:blip r:embed="rId6">
            <a:alphaModFix/>
          </a:blip>
          <a:stretch>
            <a:fillRect/>
          </a:stretch>
        </p:blipFill>
        <p:spPr>
          <a:xfrm>
            <a:off x="1" y="0"/>
            <a:ext cx="1494399" cy="1499616"/>
          </a:xfrm>
          <a:prstGeom prst="rect">
            <a:avLst/>
          </a:prstGeom>
          <a:noFill/>
          <a:ln>
            <a:noFill/>
          </a:ln>
        </p:spPr>
      </p:pic>
      <p:sp>
        <p:nvSpPr>
          <p:cNvPr id="373" name="Google Shape;373;p16"/>
          <p:cNvSpPr txBox="1"/>
          <p:nvPr/>
        </p:nvSpPr>
        <p:spPr>
          <a:xfrm>
            <a:off x="165" y="24061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374" name="Google Shape;374;p16"/>
          <p:cNvSpPr txBox="1"/>
          <p:nvPr/>
        </p:nvSpPr>
        <p:spPr>
          <a:xfrm>
            <a:off x="41151" y="4022751"/>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375" name="Google Shape;375;p16"/>
          <p:cNvSpPr txBox="1"/>
          <p:nvPr/>
        </p:nvSpPr>
        <p:spPr>
          <a:xfrm>
            <a:off x="13843" y="4679567"/>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376" name="Google Shape;376;p16"/>
          <p:cNvSpPr txBox="1"/>
          <p:nvPr/>
        </p:nvSpPr>
        <p:spPr>
          <a:xfrm>
            <a:off x="216033" y="2783900"/>
            <a:ext cx="2646800" cy="13032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Develop it based on background research in </a:t>
            </a:r>
            <a:r>
              <a:rPr lang="en" sz="1467" b="1">
                <a:solidFill>
                  <a:srgbClr val="666666"/>
                </a:solidFill>
              </a:rPr>
              <a:t>Google,</a:t>
            </a:r>
            <a:r>
              <a:rPr lang="en" sz="1467">
                <a:solidFill>
                  <a:srgbClr val="666666"/>
                </a:solidFill>
              </a:rPr>
              <a:t> </a:t>
            </a:r>
            <a:r>
              <a:rPr lang="en" sz="1467" b="1">
                <a:solidFill>
                  <a:srgbClr val="666666"/>
                </a:solidFill>
              </a:rPr>
              <a:t>Wikipedia</a:t>
            </a:r>
            <a:r>
              <a:rPr lang="en" sz="1467">
                <a:solidFill>
                  <a:srgbClr val="666666"/>
                </a:solidFill>
              </a:rPr>
              <a:t> and recommendation by instructor</a:t>
            </a:r>
            <a:endParaRPr sz="1467">
              <a:solidFill>
                <a:srgbClr val="666666"/>
              </a:solidFill>
            </a:endParaRPr>
          </a:p>
        </p:txBody>
      </p:sp>
      <p:sp>
        <p:nvSpPr>
          <p:cNvPr id="377" name="Google Shape;377;p16"/>
          <p:cNvSpPr/>
          <p:nvPr/>
        </p:nvSpPr>
        <p:spPr>
          <a:xfrm>
            <a:off x="2144933" y="2436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378" name="Google Shape;378;p16"/>
          <p:cNvSpPr/>
          <p:nvPr/>
        </p:nvSpPr>
        <p:spPr>
          <a:xfrm>
            <a:off x="2183567" y="41154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79" name="Google Shape;379;p16"/>
          <p:cNvSpPr/>
          <p:nvPr/>
        </p:nvSpPr>
        <p:spPr>
          <a:xfrm>
            <a:off x="2171600" y="47383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80" name="Google Shape;380;p16"/>
          <p:cNvSpPr txBox="1"/>
          <p:nvPr/>
        </p:nvSpPr>
        <p:spPr>
          <a:xfrm>
            <a:off x="9217152" y="2401824"/>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381" name="Google Shape;381;p16"/>
          <p:cNvSpPr txBox="1"/>
          <p:nvPr/>
        </p:nvSpPr>
        <p:spPr>
          <a:xfrm>
            <a:off x="9227333" y="2805067"/>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382" name="Google Shape;382;p16"/>
          <p:cNvSpPr txBox="1"/>
          <p:nvPr/>
        </p:nvSpPr>
        <p:spPr>
          <a:xfrm>
            <a:off x="9213725" y="3350251"/>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383" name="Google Shape;383;p16"/>
          <p:cNvSpPr/>
          <p:nvPr/>
        </p:nvSpPr>
        <p:spPr>
          <a:xfrm>
            <a:off x="11265408" y="240182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84" name="Google Shape;384;p16"/>
          <p:cNvSpPr/>
          <p:nvPr/>
        </p:nvSpPr>
        <p:spPr>
          <a:xfrm>
            <a:off x="11253216" y="2897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85" name="Google Shape;385;p16"/>
          <p:cNvSpPr/>
          <p:nvPr/>
        </p:nvSpPr>
        <p:spPr>
          <a:xfrm>
            <a:off x="11253216" y="3409034"/>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86" name="Google Shape;386;p16"/>
          <p:cNvSpPr txBox="1"/>
          <p:nvPr/>
        </p:nvSpPr>
        <p:spPr>
          <a:xfrm>
            <a:off x="9518917" y="4035684"/>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Exam</a:t>
            </a:r>
            <a:endParaRPr sz="1467">
              <a:solidFill>
                <a:srgbClr val="666666"/>
              </a:solidFill>
            </a:endParaRPr>
          </a:p>
        </p:txBody>
      </p:sp>
      <p:sp>
        <p:nvSpPr>
          <p:cNvPr id="387" name="Google Shape;387;p16"/>
          <p:cNvSpPr/>
          <p:nvPr/>
        </p:nvSpPr>
        <p:spPr>
          <a:xfrm>
            <a:off x="1999488" y="5839968"/>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88" name="Google Shape;388;p16"/>
          <p:cNvSpPr/>
          <p:nvPr/>
        </p:nvSpPr>
        <p:spPr>
          <a:xfrm>
            <a:off x="1999488" y="6205728"/>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89" name="Google Shape;389;p16"/>
          <p:cNvSpPr/>
          <p:nvPr/>
        </p:nvSpPr>
        <p:spPr>
          <a:xfrm>
            <a:off x="1999488" y="6571488"/>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Tree>
    <p:extLst>
      <p:ext uri="{BB962C8B-B14F-4D97-AF65-F5344CB8AC3E}">
        <p14:creationId xmlns:p14="http://schemas.microsoft.com/office/powerpoint/2010/main" val="3025145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17"/>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395" name="Google Shape;395;p17"/>
          <p:cNvSpPr/>
          <p:nvPr/>
        </p:nvSpPr>
        <p:spPr>
          <a:xfrm>
            <a:off x="16373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96" name="Google Shape;396;p17"/>
          <p:cNvSpPr/>
          <p:nvPr/>
        </p:nvSpPr>
        <p:spPr>
          <a:xfrm>
            <a:off x="4510500" y="2042984"/>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97" name="Google Shape;397;p17"/>
          <p:cNvSpPr/>
          <p:nvPr/>
        </p:nvSpPr>
        <p:spPr>
          <a:xfrm>
            <a:off x="7549700"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98" name="Google Shape;398;p17"/>
          <p:cNvSpPr/>
          <p:nvPr/>
        </p:nvSpPr>
        <p:spPr>
          <a:xfrm>
            <a:off x="105384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399" name="Google Shape;399;p17"/>
          <p:cNvCxnSpPr>
            <a:stCxn id="395" idx="6"/>
            <a:endCxn id="396" idx="2"/>
          </p:cNvCxnSpPr>
          <p:nvPr/>
        </p:nvCxnSpPr>
        <p:spPr>
          <a:xfrm rot="10800000" flipH="1">
            <a:off x="1914133" y="2173200"/>
            <a:ext cx="2596400" cy="10000"/>
          </a:xfrm>
          <a:prstGeom prst="straightConnector1">
            <a:avLst/>
          </a:prstGeom>
          <a:noFill/>
          <a:ln w="9525" cap="flat" cmpd="sng">
            <a:solidFill>
              <a:srgbClr val="9D2235"/>
            </a:solidFill>
            <a:prstDash val="solid"/>
            <a:round/>
            <a:headEnd type="none" w="med" len="med"/>
            <a:tailEnd type="none" w="med" len="med"/>
          </a:ln>
        </p:spPr>
      </p:cxnSp>
      <p:cxnSp>
        <p:nvCxnSpPr>
          <p:cNvPr id="400" name="Google Shape;400;p17"/>
          <p:cNvCxnSpPr>
            <a:stCxn id="396" idx="6"/>
            <a:endCxn id="397" idx="2"/>
          </p:cNvCxnSpPr>
          <p:nvPr/>
        </p:nvCxnSpPr>
        <p:spPr>
          <a:xfrm>
            <a:off x="4787300" y="2173384"/>
            <a:ext cx="2762400" cy="10000"/>
          </a:xfrm>
          <a:prstGeom prst="straightConnector1">
            <a:avLst/>
          </a:prstGeom>
          <a:noFill/>
          <a:ln w="9525" cap="flat" cmpd="sng">
            <a:solidFill>
              <a:srgbClr val="9D2235"/>
            </a:solidFill>
            <a:prstDash val="solid"/>
            <a:round/>
            <a:headEnd type="none" w="med" len="med"/>
            <a:tailEnd type="none" w="med" len="med"/>
          </a:ln>
        </p:spPr>
      </p:cxnSp>
      <p:cxnSp>
        <p:nvCxnSpPr>
          <p:cNvPr id="401" name="Google Shape;401;p17"/>
          <p:cNvCxnSpPr>
            <a:stCxn id="397" idx="6"/>
            <a:endCxn id="398" idx="2"/>
          </p:cNvCxnSpPr>
          <p:nvPr/>
        </p:nvCxnSpPr>
        <p:spPr>
          <a:xfrm>
            <a:off x="7826500" y="2183200"/>
            <a:ext cx="2712000" cy="0"/>
          </a:xfrm>
          <a:prstGeom prst="straightConnector1">
            <a:avLst/>
          </a:prstGeom>
          <a:noFill/>
          <a:ln w="9525" cap="flat" cmpd="sng">
            <a:solidFill>
              <a:srgbClr val="9D2235"/>
            </a:solidFill>
            <a:prstDash val="solid"/>
            <a:round/>
            <a:headEnd type="none" w="med" len="med"/>
            <a:tailEnd type="none" w="med" len="med"/>
          </a:ln>
        </p:spPr>
      </p:cxnSp>
      <p:cxnSp>
        <p:nvCxnSpPr>
          <p:cNvPr id="402" name="Google Shape;402;p17"/>
          <p:cNvCxnSpPr>
            <a:stCxn id="395" idx="2"/>
          </p:cNvCxnSpPr>
          <p:nvPr/>
        </p:nvCxnSpPr>
        <p:spPr>
          <a:xfrm rot="10800000">
            <a:off x="570133" y="2183200"/>
            <a:ext cx="1067200" cy="0"/>
          </a:xfrm>
          <a:prstGeom prst="straightConnector1">
            <a:avLst/>
          </a:prstGeom>
          <a:noFill/>
          <a:ln w="9525" cap="flat" cmpd="sng">
            <a:solidFill>
              <a:srgbClr val="9D2235"/>
            </a:solidFill>
            <a:prstDash val="solid"/>
            <a:round/>
            <a:headEnd type="none" w="med" len="med"/>
            <a:tailEnd type="none" w="med" len="med"/>
          </a:ln>
        </p:spPr>
      </p:cxnSp>
      <p:cxnSp>
        <p:nvCxnSpPr>
          <p:cNvPr id="403" name="Google Shape;403;p17"/>
          <p:cNvCxnSpPr>
            <a:stCxn id="398" idx="6"/>
          </p:cNvCxnSpPr>
          <p:nvPr/>
        </p:nvCxnSpPr>
        <p:spPr>
          <a:xfrm>
            <a:off x="10815233" y="2183200"/>
            <a:ext cx="1252000" cy="0"/>
          </a:xfrm>
          <a:prstGeom prst="straightConnector1">
            <a:avLst/>
          </a:prstGeom>
          <a:noFill/>
          <a:ln w="9525" cap="flat" cmpd="sng">
            <a:solidFill>
              <a:srgbClr val="9D2235"/>
            </a:solidFill>
            <a:prstDash val="solid"/>
            <a:round/>
            <a:headEnd type="none" w="med" len="med"/>
            <a:tailEnd type="none" w="med" len="med"/>
          </a:ln>
        </p:spPr>
      </p:cxnSp>
      <p:cxnSp>
        <p:nvCxnSpPr>
          <p:cNvPr id="404" name="Google Shape;404;p17"/>
          <p:cNvCxnSpPr/>
          <p:nvPr/>
        </p:nvCxnSpPr>
        <p:spPr>
          <a:xfrm>
            <a:off x="8356667" y="-16300"/>
            <a:ext cx="16400" cy="1531200"/>
          </a:xfrm>
          <a:prstGeom prst="straightConnector1">
            <a:avLst/>
          </a:prstGeom>
          <a:noFill/>
          <a:ln w="9525" cap="flat" cmpd="sng">
            <a:solidFill>
              <a:srgbClr val="DFD1A7"/>
            </a:solidFill>
            <a:prstDash val="solid"/>
            <a:round/>
            <a:headEnd type="none" w="med" len="med"/>
            <a:tailEnd type="none" w="med" len="med"/>
          </a:ln>
        </p:spPr>
      </p:cxnSp>
      <p:sp>
        <p:nvSpPr>
          <p:cNvPr id="405" name="Google Shape;405;p17"/>
          <p:cNvSpPr txBox="1"/>
          <p:nvPr/>
        </p:nvSpPr>
        <p:spPr>
          <a:xfrm>
            <a:off x="8637833" y="0"/>
            <a:ext cx="3306800" cy="1514800"/>
          </a:xfrm>
          <a:prstGeom prst="rect">
            <a:avLst/>
          </a:prstGeom>
          <a:solidFill>
            <a:srgbClr val="9D2235"/>
          </a:solidFill>
          <a:ln>
            <a:noFill/>
          </a:ln>
        </p:spPr>
        <p:txBody>
          <a:bodyPr spcFirstLastPara="1" wrap="square" lIns="121900" tIns="121900" rIns="121900" bIns="121900" anchor="ctr" anchorCtr="0">
            <a:noAutofit/>
          </a:bodyPr>
          <a:lstStyle/>
          <a:p>
            <a:pPr algn="r"/>
            <a:r>
              <a:rPr lang="en" sz="2000" dirty="0">
                <a:solidFill>
                  <a:srgbClr val="FFFFFF"/>
                </a:solidFill>
                <a:latin typeface="Montserrat" panose="02000505000000020004" pitchFamily="2" charset="0"/>
              </a:rPr>
              <a:t>Name: </a:t>
            </a:r>
            <a:r>
              <a:rPr lang="en" sz="2000" b="1" dirty="0">
                <a:solidFill>
                  <a:srgbClr val="FFFFFF"/>
                </a:solidFill>
                <a:latin typeface="Montserrat" panose="02000505000000020004" pitchFamily="2" charset="0"/>
              </a:rPr>
              <a:t>Nathalie</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Major: </a:t>
            </a:r>
            <a:r>
              <a:rPr lang="en" sz="2000" b="1" dirty="0">
                <a:solidFill>
                  <a:srgbClr val="FFFFFF"/>
                </a:solidFill>
                <a:latin typeface="Montserrat" panose="02000505000000020004" pitchFamily="2" charset="0"/>
              </a:rPr>
              <a:t>Health science</a:t>
            </a:r>
            <a:r>
              <a:rPr lang="en" sz="2000" dirty="0">
                <a:solidFill>
                  <a:srgbClr val="FFFFFF"/>
                </a:solidFill>
                <a:latin typeface="Montserrat" panose="02000505000000020004" pitchFamily="2" charset="0"/>
              </a:rPr>
              <a:t> </a:t>
            </a:r>
            <a:endParaRPr sz="2000"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Year: </a:t>
            </a:r>
            <a:r>
              <a:rPr lang="en" sz="2000" b="1" dirty="0">
                <a:solidFill>
                  <a:srgbClr val="FFFFFF"/>
                </a:solidFill>
                <a:latin typeface="Montserrat" panose="02000505000000020004" pitchFamily="2" charset="0"/>
              </a:rPr>
              <a:t>Senior</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Age: </a:t>
            </a:r>
            <a:r>
              <a:rPr lang="en" sz="2000" b="1" dirty="0">
                <a:solidFill>
                  <a:srgbClr val="FFFFFF"/>
                </a:solidFill>
                <a:latin typeface="Montserrat" panose="02000505000000020004" pitchFamily="2" charset="0"/>
              </a:rPr>
              <a:t>25</a:t>
            </a:r>
            <a:endParaRPr sz="2000" b="1" dirty="0">
              <a:solidFill>
                <a:srgbClr val="FFFFFF"/>
              </a:solidFill>
              <a:latin typeface="Montserrat" panose="02000505000000020004" pitchFamily="2" charset="0"/>
            </a:endParaRPr>
          </a:p>
        </p:txBody>
      </p:sp>
      <p:pic>
        <p:nvPicPr>
          <p:cNvPr id="406" name="Google Shape;406;p17"/>
          <p:cNvPicPr preferRelativeResize="0"/>
          <p:nvPr/>
        </p:nvPicPr>
        <p:blipFill>
          <a:blip r:embed="rId3">
            <a:alphaModFix/>
          </a:blip>
          <a:stretch>
            <a:fillRect/>
          </a:stretch>
        </p:blipFill>
        <p:spPr>
          <a:xfrm>
            <a:off x="8437467" y="378183"/>
            <a:ext cx="594833" cy="594833"/>
          </a:xfrm>
          <a:prstGeom prst="rect">
            <a:avLst/>
          </a:prstGeom>
          <a:noFill/>
          <a:ln>
            <a:noFill/>
          </a:ln>
        </p:spPr>
      </p:pic>
      <p:sp>
        <p:nvSpPr>
          <p:cNvPr id="407" name="Google Shape;407;p17"/>
          <p:cNvSpPr txBox="1"/>
          <p:nvPr/>
        </p:nvSpPr>
        <p:spPr>
          <a:xfrm>
            <a:off x="1481533" y="1759467"/>
            <a:ext cx="5884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W3</a:t>
            </a:r>
            <a:endParaRPr sz="1467" b="1">
              <a:solidFill>
                <a:srgbClr val="999999"/>
              </a:solidFill>
            </a:endParaRPr>
          </a:p>
        </p:txBody>
      </p:sp>
      <p:sp>
        <p:nvSpPr>
          <p:cNvPr id="408" name="Google Shape;408;p17"/>
          <p:cNvSpPr txBox="1"/>
          <p:nvPr/>
        </p:nvSpPr>
        <p:spPr>
          <a:xfrm>
            <a:off x="7352133" y="1718600"/>
            <a:ext cx="816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W12</a:t>
            </a:r>
            <a:endParaRPr sz="1467" b="1">
              <a:solidFill>
                <a:srgbClr val="999999"/>
              </a:solidFill>
            </a:endParaRPr>
          </a:p>
        </p:txBody>
      </p:sp>
      <p:sp>
        <p:nvSpPr>
          <p:cNvPr id="409" name="Google Shape;409;p17"/>
          <p:cNvSpPr txBox="1"/>
          <p:nvPr/>
        </p:nvSpPr>
        <p:spPr>
          <a:xfrm>
            <a:off x="4233417" y="1759467"/>
            <a:ext cx="9552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W6-W7</a:t>
            </a:r>
            <a:endParaRPr sz="1467" b="1">
              <a:solidFill>
                <a:srgbClr val="999999"/>
              </a:solidFill>
            </a:endParaRPr>
          </a:p>
        </p:txBody>
      </p:sp>
      <p:sp>
        <p:nvSpPr>
          <p:cNvPr id="410" name="Google Shape;410;p17"/>
          <p:cNvSpPr txBox="1"/>
          <p:nvPr/>
        </p:nvSpPr>
        <p:spPr>
          <a:xfrm>
            <a:off x="10143233" y="1759467"/>
            <a:ext cx="1252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W14-W15</a:t>
            </a:r>
            <a:endParaRPr sz="1467" b="1">
              <a:solidFill>
                <a:srgbClr val="999999"/>
              </a:solidFill>
            </a:endParaRPr>
          </a:p>
        </p:txBody>
      </p:sp>
      <p:cxnSp>
        <p:nvCxnSpPr>
          <p:cNvPr id="411" name="Google Shape;411;p17"/>
          <p:cNvCxnSpPr/>
          <p:nvPr/>
        </p:nvCxnSpPr>
        <p:spPr>
          <a:xfrm>
            <a:off x="3181300" y="26584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412" name="Google Shape;412;p17"/>
          <p:cNvCxnSpPr/>
          <p:nvPr/>
        </p:nvCxnSpPr>
        <p:spPr>
          <a:xfrm>
            <a:off x="6217200" y="26585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413" name="Google Shape;413;p17"/>
          <p:cNvCxnSpPr/>
          <p:nvPr/>
        </p:nvCxnSpPr>
        <p:spPr>
          <a:xfrm>
            <a:off x="9248033" y="2639233"/>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414" name="Google Shape;414;p17"/>
          <p:cNvCxnSpPr/>
          <p:nvPr/>
        </p:nvCxnSpPr>
        <p:spPr>
          <a:xfrm>
            <a:off x="570133" y="5740133"/>
            <a:ext cx="10898000" cy="0"/>
          </a:xfrm>
          <a:prstGeom prst="straightConnector1">
            <a:avLst/>
          </a:prstGeom>
          <a:noFill/>
          <a:ln w="9525" cap="flat" cmpd="sng">
            <a:solidFill>
              <a:srgbClr val="DFD1A7"/>
            </a:solidFill>
            <a:prstDash val="solid"/>
            <a:round/>
            <a:headEnd type="none" w="med" len="med"/>
            <a:tailEnd type="none" w="med" len="med"/>
          </a:ln>
        </p:spPr>
      </p:cxnSp>
      <p:sp>
        <p:nvSpPr>
          <p:cNvPr id="415" name="Google Shape;415;p17"/>
          <p:cNvSpPr txBox="1"/>
          <p:nvPr/>
        </p:nvSpPr>
        <p:spPr>
          <a:xfrm>
            <a:off x="10654633" y="5734400"/>
            <a:ext cx="1494400" cy="1123600"/>
          </a:xfrm>
          <a:prstGeom prst="rect">
            <a:avLst/>
          </a:prstGeom>
          <a:noFill/>
          <a:ln>
            <a:noFill/>
          </a:ln>
        </p:spPr>
        <p:txBody>
          <a:bodyPr spcFirstLastPara="1" wrap="square" lIns="121900" tIns="121900" rIns="121900" bIns="121900" anchor="t" anchorCtr="0">
            <a:noAutofit/>
          </a:bodyPr>
          <a:lstStyle/>
          <a:p>
            <a:pPr algn="r">
              <a:lnSpc>
                <a:spcPct val="150000"/>
              </a:lnSpc>
            </a:pPr>
            <a:r>
              <a:rPr lang="en" sz="1467">
                <a:solidFill>
                  <a:srgbClr val="666666"/>
                </a:solidFill>
              </a:rPr>
              <a:t>Prepared</a:t>
            </a:r>
            <a:endParaRPr sz="1467">
              <a:solidFill>
                <a:srgbClr val="666666"/>
              </a:solidFill>
            </a:endParaRPr>
          </a:p>
          <a:p>
            <a:pPr algn="r">
              <a:lnSpc>
                <a:spcPct val="150000"/>
              </a:lnSpc>
            </a:pPr>
            <a:r>
              <a:rPr lang="en" sz="1467">
                <a:solidFill>
                  <a:srgbClr val="666666"/>
                </a:solidFill>
              </a:rPr>
              <a:t>Satisfied</a:t>
            </a:r>
            <a:endParaRPr sz="1467">
              <a:solidFill>
                <a:srgbClr val="666666"/>
              </a:solidFill>
            </a:endParaRPr>
          </a:p>
          <a:p>
            <a:pPr algn="r">
              <a:lnSpc>
                <a:spcPct val="150000"/>
              </a:lnSpc>
            </a:pPr>
            <a:r>
              <a:rPr lang="en" sz="1467">
                <a:solidFill>
                  <a:srgbClr val="666666"/>
                </a:solidFill>
              </a:rPr>
              <a:t>Confident</a:t>
            </a:r>
            <a:endParaRPr sz="1467">
              <a:solidFill>
                <a:srgbClr val="666666"/>
              </a:solidFill>
            </a:endParaRPr>
          </a:p>
        </p:txBody>
      </p:sp>
      <p:sp>
        <p:nvSpPr>
          <p:cNvPr id="416" name="Google Shape;416;p17"/>
          <p:cNvSpPr txBox="1"/>
          <p:nvPr/>
        </p:nvSpPr>
        <p:spPr>
          <a:xfrm>
            <a:off x="67" y="5734400"/>
            <a:ext cx="1494400" cy="1123600"/>
          </a:xfrm>
          <a:prstGeom prst="rect">
            <a:avLst/>
          </a:prstGeom>
          <a:noFill/>
          <a:ln>
            <a:noFill/>
          </a:ln>
        </p:spPr>
        <p:txBody>
          <a:bodyPr spcFirstLastPara="1" wrap="square" lIns="121900" tIns="121900" rIns="121900" bIns="121900" anchor="t" anchorCtr="0">
            <a:noAutofit/>
          </a:bodyPr>
          <a:lstStyle/>
          <a:p>
            <a:pPr>
              <a:lnSpc>
                <a:spcPct val="150000"/>
              </a:lnSpc>
            </a:pPr>
            <a:r>
              <a:rPr lang="en" sz="1467">
                <a:solidFill>
                  <a:srgbClr val="666666"/>
                </a:solidFill>
              </a:rPr>
              <a:t>Not prepared</a:t>
            </a:r>
            <a:endParaRPr sz="1467">
              <a:solidFill>
                <a:srgbClr val="666666"/>
              </a:solidFill>
            </a:endParaRPr>
          </a:p>
          <a:p>
            <a:pPr>
              <a:lnSpc>
                <a:spcPct val="150000"/>
              </a:lnSpc>
            </a:pPr>
            <a:r>
              <a:rPr lang="en" sz="1467">
                <a:solidFill>
                  <a:srgbClr val="666666"/>
                </a:solidFill>
              </a:rPr>
              <a:t>Not satisfied</a:t>
            </a:r>
            <a:endParaRPr sz="1467">
              <a:solidFill>
                <a:srgbClr val="666666"/>
              </a:solidFill>
            </a:endParaRPr>
          </a:p>
          <a:p>
            <a:pPr>
              <a:lnSpc>
                <a:spcPct val="150000"/>
              </a:lnSpc>
            </a:pPr>
            <a:r>
              <a:rPr lang="en" sz="1467">
                <a:solidFill>
                  <a:srgbClr val="666666"/>
                </a:solidFill>
              </a:rPr>
              <a:t>Frustrated</a:t>
            </a:r>
            <a:endParaRPr sz="1467">
              <a:solidFill>
                <a:srgbClr val="666666"/>
              </a:solidFill>
            </a:endParaRPr>
          </a:p>
        </p:txBody>
      </p:sp>
      <p:cxnSp>
        <p:nvCxnSpPr>
          <p:cNvPr id="417" name="Google Shape;417;p17"/>
          <p:cNvCxnSpPr/>
          <p:nvPr/>
        </p:nvCxnSpPr>
        <p:spPr>
          <a:xfrm>
            <a:off x="13011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418" name="Google Shape;418;p17"/>
          <p:cNvCxnSpPr/>
          <p:nvPr/>
        </p:nvCxnSpPr>
        <p:spPr>
          <a:xfrm>
            <a:off x="37695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419" name="Google Shape;419;p17"/>
          <p:cNvCxnSpPr/>
          <p:nvPr/>
        </p:nvCxnSpPr>
        <p:spPr>
          <a:xfrm>
            <a:off x="6709467"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420" name="Google Shape;420;p17"/>
          <p:cNvCxnSpPr/>
          <p:nvPr/>
        </p:nvCxnSpPr>
        <p:spPr>
          <a:xfrm>
            <a:off x="9442133" y="5938733"/>
            <a:ext cx="1663600" cy="0"/>
          </a:xfrm>
          <a:prstGeom prst="straightConnector1">
            <a:avLst/>
          </a:prstGeom>
          <a:noFill/>
          <a:ln w="9525" cap="flat" cmpd="sng">
            <a:solidFill>
              <a:srgbClr val="006298"/>
            </a:solidFill>
            <a:prstDash val="solid"/>
            <a:round/>
            <a:headEnd type="none" w="med" len="med"/>
            <a:tailEnd type="none" w="med" len="med"/>
          </a:ln>
        </p:spPr>
      </p:cxnSp>
      <p:sp>
        <p:nvSpPr>
          <p:cNvPr id="421" name="Google Shape;421;p17"/>
          <p:cNvSpPr/>
          <p:nvPr/>
        </p:nvSpPr>
        <p:spPr>
          <a:xfrm>
            <a:off x="4096512"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22" name="Google Shape;422;p17"/>
          <p:cNvSpPr/>
          <p:nvPr/>
        </p:nvSpPr>
        <p:spPr>
          <a:xfrm>
            <a:off x="715670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23" name="Google Shape;423;p17"/>
          <p:cNvSpPr/>
          <p:nvPr/>
        </p:nvSpPr>
        <p:spPr>
          <a:xfrm>
            <a:off x="1020470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424" name="Google Shape;424;p17"/>
          <p:cNvCxnSpPr/>
          <p:nvPr/>
        </p:nvCxnSpPr>
        <p:spPr>
          <a:xfrm>
            <a:off x="1301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425" name="Google Shape;425;p17"/>
          <p:cNvCxnSpPr/>
          <p:nvPr/>
        </p:nvCxnSpPr>
        <p:spPr>
          <a:xfrm>
            <a:off x="37695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426" name="Google Shape;426;p17"/>
          <p:cNvCxnSpPr/>
          <p:nvPr/>
        </p:nvCxnSpPr>
        <p:spPr>
          <a:xfrm>
            <a:off x="6709467"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427" name="Google Shape;427;p17"/>
          <p:cNvCxnSpPr/>
          <p:nvPr/>
        </p:nvCxnSpPr>
        <p:spPr>
          <a:xfrm>
            <a:off x="9442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428" name="Google Shape;428;p17"/>
          <p:cNvCxnSpPr/>
          <p:nvPr/>
        </p:nvCxnSpPr>
        <p:spPr>
          <a:xfrm>
            <a:off x="13011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429" name="Google Shape;429;p17"/>
          <p:cNvCxnSpPr/>
          <p:nvPr/>
        </p:nvCxnSpPr>
        <p:spPr>
          <a:xfrm>
            <a:off x="37695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430" name="Google Shape;430;p17"/>
          <p:cNvCxnSpPr/>
          <p:nvPr/>
        </p:nvCxnSpPr>
        <p:spPr>
          <a:xfrm>
            <a:off x="6709467"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431" name="Google Shape;431;p17"/>
          <p:cNvCxnSpPr/>
          <p:nvPr/>
        </p:nvCxnSpPr>
        <p:spPr>
          <a:xfrm>
            <a:off x="9459433" y="6671267"/>
            <a:ext cx="1663600" cy="0"/>
          </a:xfrm>
          <a:prstGeom prst="straightConnector1">
            <a:avLst/>
          </a:prstGeom>
          <a:noFill/>
          <a:ln w="9525" cap="flat" cmpd="sng">
            <a:solidFill>
              <a:srgbClr val="4A3C31"/>
            </a:solidFill>
            <a:prstDash val="solid"/>
            <a:round/>
            <a:headEnd type="none" w="med" len="med"/>
            <a:tailEnd type="none" w="med" len="med"/>
          </a:ln>
        </p:spPr>
      </p:cxnSp>
      <p:sp>
        <p:nvSpPr>
          <p:cNvPr id="432" name="Google Shape;432;p17"/>
          <p:cNvSpPr/>
          <p:nvPr/>
        </p:nvSpPr>
        <p:spPr>
          <a:xfrm>
            <a:off x="4096512" y="62014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3" name="Google Shape;433;p17"/>
          <p:cNvSpPr/>
          <p:nvPr/>
        </p:nvSpPr>
        <p:spPr>
          <a:xfrm>
            <a:off x="715670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4" name="Google Shape;434;p17"/>
          <p:cNvSpPr/>
          <p:nvPr/>
        </p:nvSpPr>
        <p:spPr>
          <a:xfrm>
            <a:off x="1020470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5" name="Google Shape;435;p17"/>
          <p:cNvSpPr/>
          <p:nvPr/>
        </p:nvSpPr>
        <p:spPr>
          <a:xfrm>
            <a:off x="4096512"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6" name="Google Shape;436;p17"/>
          <p:cNvSpPr/>
          <p:nvPr/>
        </p:nvSpPr>
        <p:spPr>
          <a:xfrm>
            <a:off x="7766304"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7" name="Google Shape;437;p17"/>
          <p:cNvSpPr/>
          <p:nvPr/>
        </p:nvSpPr>
        <p:spPr>
          <a:xfrm>
            <a:off x="10668000"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38" name="Google Shape;438;p17"/>
          <p:cNvSpPr txBox="1"/>
          <p:nvPr/>
        </p:nvSpPr>
        <p:spPr>
          <a:xfrm>
            <a:off x="3135167" y="2373484"/>
            <a:ext cx="22292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439" name="Google Shape;439;p17"/>
          <p:cNvSpPr txBox="1"/>
          <p:nvPr/>
        </p:nvSpPr>
        <p:spPr>
          <a:xfrm>
            <a:off x="3351067" y="2700133"/>
            <a:ext cx="2646800" cy="1514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Develop it based on </a:t>
            </a:r>
            <a:r>
              <a:rPr lang="en" sz="1467" b="1">
                <a:solidFill>
                  <a:srgbClr val="666666"/>
                </a:solidFill>
              </a:rPr>
              <a:t>Google</a:t>
            </a:r>
            <a:r>
              <a:rPr lang="en" sz="1467">
                <a:solidFill>
                  <a:srgbClr val="666666"/>
                </a:solidFill>
              </a:rPr>
              <a:t>, </a:t>
            </a:r>
            <a:r>
              <a:rPr lang="en" sz="1467" b="1">
                <a:solidFill>
                  <a:srgbClr val="666666"/>
                </a:solidFill>
              </a:rPr>
              <a:t>course materials</a:t>
            </a:r>
            <a:r>
              <a:rPr lang="en" sz="1467">
                <a:solidFill>
                  <a:srgbClr val="666666"/>
                </a:solidFill>
              </a:rPr>
              <a:t>,</a:t>
            </a:r>
            <a:r>
              <a:rPr lang="en" sz="1467" b="1">
                <a:solidFill>
                  <a:srgbClr val="666666"/>
                </a:solidFill>
              </a:rPr>
              <a:t> library website</a:t>
            </a:r>
            <a:r>
              <a:rPr lang="en" sz="1467">
                <a:solidFill>
                  <a:srgbClr val="666666"/>
                </a:solidFill>
              </a:rPr>
              <a:t> and specific </a:t>
            </a:r>
            <a:r>
              <a:rPr lang="en" sz="1467" b="1">
                <a:solidFill>
                  <a:srgbClr val="666666"/>
                </a:solidFill>
              </a:rPr>
              <a:t>health-related website</a:t>
            </a:r>
            <a:endParaRPr sz="1467" b="1">
              <a:solidFill>
                <a:srgbClr val="666666"/>
              </a:solidFill>
            </a:endParaRPr>
          </a:p>
        </p:txBody>
      </p:sp>
      <p:sp>
        <p:nvSpPr>
          <p:cNvPr id="440" name="Google Shape;440;p17"/>
          <p:cNvSpPr txBox="1"/>
          <p:nvPr/>
        </p:nvSpPr>
        <p:spPr>
          <a:xfrm>
            <a:off x="6191613" y="2400984"/>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441" name="Google Shape;441;p17"/>
          <p:cNvSpPr txBox="1"/>
          <p:nvPr/>
        </p:nvSpPr>
        <p:spPr>
          <a:xfrm>
            <a:off x="6253317" y="36307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442" name="Google Shape;442;p17"/>
          <p:cNvSpPr txBox="1"/>
          <p:nvPr/>
        </p:nvSpPr>
        <p:spPr>
          <a:xfrm>
            <a:off x="6244084" y="46292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443" name="Google Shape;443;p17"/>
          <p:cNvSpPr txBox="1"/>
          <p:nvPr/>
        </p:nvSpPr>
        <p:spPr>
          <a:xfrm>
            <a:off x="6409200" y="2722733"/>
            <a:ext cx="2646800" cy="11236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Learn more about it using </a:t>
            </a:r>
            <a:r>
              <a:rPr lang="en" sz="1467" b="1">
                <a:solidFill>
                  <a:srgbClr val="666666"/>
                </a:solidFill>
              </a:rPr>
              <a:t>Google, research guide</a:t>
            </a:r>
            <a:r>
              <a:rPr lang="en" sz="1467">
                <a:solidFill>
                  <a:srgbClr val="666666"/>
                </a:solidFill>
              </a:rPr>
              <a:t> and </a:t>
            </a:r>
            <a:r>
              <a:rPr lang="en" sz="1467" b="1">
                <a:solidFill>
                  <a:srgbClr val="666666"/>
                </a:solidFill>
              </a:rPr>
              <a:t>course materials</a:t>
            </a:r>
            <a:endParaRPr sz="1467" b="1">
              <a:solidFill>
                <a:srgbClr val="666666"/>
              </a:solidFill>
            </a:endParaRPr>
          </a:p>
        </p:txBody>
      </p:sp>
      <p:sp>
        <p:nvSpPr>
          <p:cNvPr id="444" name="Google Shape;444;p17"/>
          <p:cNvSpPr txBox="1"/>
          <p:nvPr/>
        </p:nvSpPr>
        <p:spPr>
          <a:xfrm>
            <a:off x="6379933" y="3905633"/>
            <a:ext cx="2921200" cy="692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Use </a:t>
            </a:r>
            <a:r>
              <a:rPr lang="en" sz="1467" b="1">
                <a:solidFill>
                  <a:srgbClr val="666666"/>
                </a:solidFill>
              </a:rPr>
              <a:t>Google</a:t>
            </a:r>
            <a:r>
              <a:rPr lang="en" sz="1467">
                <a:solidFill>
                  <a:srgbClr val="666666"/>
                </a:solidFill>
              </a:rPr>
              <a:t>, </a:t>
            </a:r>
            <a:r>
              <a:rPr lang="en" sz="1467" b="1">
                <a:solidFill>
                  <a:srgbClr val="666666"/>
                </a:solidFill>
              </a:rPr>
              <a:t>Canvas</a:t>
            </a:r>
            <a:r>
              <a:rPr lang="en" sz="1467">
                <a:solidFill>
                  <a:srgbClr val="666666"/>
                </a:solidFill>
              </a:rPr>
              <a:t>, and </a:t>
            </a:r>
            <a:r>
              <a:rPr lang="en" sz="1467" b="1">
                <a:solidFill>
                  <a:srgbClr val="666666"/>
                </a:solidFill>
              </a:rPr>
              <a:t>library databases</a:t>
            </a:r>
            <a:endParaRPr sz="1467" b="1">
              <a:solidFill>
                <a:srgbClr val="666666"/>
              </a:solidFill>
            </a:endParaRPr>
          </a:p>
        </p:txBody>
      </p:sp>
      <p:sp>
        <p:nvSpPr>
          <p:cNvPr id="445" name="Google Shape;445;p17"/>
          <p:cNvSpPr txBox="1"/>
          <p:nvPr/>
        </p:nvSpPr>
        <p:spPr>
          <a:xfrm>
            <a:off x="6379933" y="5011735"/>
            <a:ext cx="2921200" cy="692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Consider all criteria to select my sources</a:t>
            </a:r>
            <a:endParaRPr sz="1467" b="1">
              <a:solidFill>
                <a:srgbClr val="666666"/>
              </a:solidFill>
            </a:endParaRPr>
          </a:p>
        </p:txBody>
      </p:sp>
      <p:sp>
        <p:nvSpPr>
          <p:cNvPr id="446" name="Google Shape;446;p17"/>
          <p:cNvSpPr txBox="1"/>
          <p:nvPr/>
        </p:nvSpPr>
        <p:spPr>
          <a:xfrm>
            <a:off x="9248013" y="2373451"/>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447" name="Google Shape;447;p17"/>
          <p:cNvSpPr txBox="1"/>
          <p:nvPr/>
        </p:nvSpPr>
        <p:spPr>
          <a:xfrm>
            <a:off x="9248000" y="3441633"/>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448" name="Google Shape;448;p17"/>
          <p:cNvSpPr txBox="1"/>
          <p:nvPr/>
        </p:nvSpPr>
        <p:spPr>
          <a:xfrm>
            <a:off x="9253100" y="4690185"/>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449" name="Google Shape;449;p17"/>
          <p:cNvSpPr txBox="1"/>
          <p:nvPr/>
        </p:nvSpPr>
        <p:spPr>
          <a:xfrm>
            <a:off x="9459067" y="2857195"/>
            <a:ext cx="2646800" cy="4676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If needed, verify it using </a:t>
            </a:r>
            <a:r>
              <a:rPr lang="en" sz="1467" b="1">
                <a:solidFill>
                  <a:srgbClr val="666666"/>
                </a:solidFill>
              </a:rPr>
              <a:t>course materials</a:t>
            </a:r>
            <a:endParaRPr sz="1467" b="1">
              <a:solidFill>
                <a:srgbClr val="666666"/>
              </a:solidFill>
            </a:endParaRPr>
          </a:p>
        </p:txBody>
      </p:sp>
      <p:sp>
        <p:nvSpPr>
          <p:cNvPr id="450" name="Google Shape;450;p17"/>
          <p:cNvSpPr txBox="1"/>
          <p:nvPr/>
        </p:nvSpPr>
        <p:spPr>
          <a:xfrm>
            <a:off x="9463867" y="3824333"/>
            <a:ext cx="25964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Find more sources in </a:t>
            </a:r>
            <a:r>
              <a:rPr lang="en" sz="1467" b="1">
                <a:solidFill>
                  <a:srgbClr val="666666"/>
                </a:solidFill>
              </a:rPr>
              <a:t>Google Scholar</a:t>
            </a:r>
            <a:r>
              <a:rPr lang="en" sz="1467">
                <a:solidFill>
                  <a:srgbClr val="666666"/>
                </a:solidFill>
              </a:rPr>
              <a:t>, </a:t>
            </a:r>
            <a:r>
              <a:rPr lang="en" sz="1467" b="1">
                <a:solidFill>
                  <a:srgbClr val="666666"/>
                </a:solidFill>
              </a:rPr>
              <a:t>Google</a:t>
            </a:r>
            <a:r>
              <a:rPr lang="en" sz="1467">
                <a:solidFill>
                  <a:srgbClr val="666666"/>
                </a:solidFill>
              </a:rPr>
              <a:t>, </a:t>
            </a:r>
            <a:r>
              <a:rPr lang="en" sz="1467" b="1">
                <a:solidFill>
                  <a:srgbClr val="666666"/>
                </a:solidFill>
              </a:rPr>
              <a:t>specific library databases</a:t>
            </a:r>
            <a:r>
              <a:rPr lang="en" sz="1467">
                <a:solidFill>
                  <a:srgbClr val="666666"/>
                </a:solidFill>
              </a:rPr>
              <a:t> </a:t>
            </a:r>
            <a:endParaRPr sz="1467" b="1">
              <a:solidFill>
                <a:srgbClr val="666666"/>
              </a:solidFill>
            </a:endParaRPr>
          </a:p>
        </p:txBody>
      </p:sp>
      <p:sp>
        <p:nvSpPr>
          <p:cNvPr id="451" name="Google Shape;451;p17"/>
          <p:cNvSpPr/>
          <p:nvPr/>
        </p:nvSpPr>
        <p:spPr>
          <a:xfrm>
            <a:off x="5209200" y="2452634"/>
            <a:ext cx="955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1.5 hours</a:t>
            </a:r>
            <a:endParaRPr sz="1333">
              <a:solidFill>
                <a:srgbClr val="FFFFFF"/>
              </a:solidFill>
            </a:endParaRPr>
          </a:p>
        </p:txBody>
      </p:sp>
      <p:sp>
        <p:nvSpPr>
          <p:cNvPr id="452" name="Google Shape;452;p17"/>
          <p:cNvSpPr/>
          <p:nvPr/>
        </p:nvSpPr>
        <p:spPr>
          <a:xfrm>
            <a:off x="8138633" y="23674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2-4 hours</a:t>
            </a:r>
            <a:endParaRPr sz="1333">
              <a:solidFill>
                <a:srgbClr val="FFFFFF"/>
              </a:solidFill>
            </a:endParaRPr>
          </a:p>
        </p:txBody>
      </p:sp>
      <p:sp>
        <p:nvSpPr>
          <p:cNvPr id="453" name="Google Shape;453;p17"/>
          <p:cNvSpPr/>
          <p:nvPr/>
        </p:nvSpPr>
        <p:spPr>
          <a:xfrm>
            <a:off x="8144717" y="36908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454" name="Google Shape;454;p17"/>
          <p:cNvSpPr/>
          <p:nvPr/>
        </p:nvSpPr>
        <p:spPr>
          <a:xfrm>
            <a:off x="8233317" y="4657568"/>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5+ hours</a:t>
            </a:r>
            <a:endParaRPr sz="1333">
              <a:solidFill>
                <a:srgbClr val="FFFFFF"/>
              </a:solidFill>
            </a:endParaRPr>
          </a:p>
        </p:txBody>
      </p:sp>
      <p:sp>
        <p:nvSpPr>
          <p:cNvPr id="455" name="Google Shape;455;p17"/>
          <p:cNvSpPr/>
          <p:nvPr/>
        </p:nvSpPr>
        <p:spPr>
          <a:xfrm>
            <a:off x="11058144" y="2353057"/>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456" name="Google Shape;456;p17"/>
          <p:cNvSpPr/>
          <p:nvPr/>
        </p:nvSpPr>
        <p:spPr>
          <a:xfrm>
            <a:off x="10985367" y="34147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457" name="Google Shape;457;p17"/>
          <p:cNvSpPr/>
          <p:nvPr/>
        </p:nvSpPr>
        <p:spPr>
          <a:xfrm>
            <a:off x="11258433" y="4690186"/>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6 hours</a:t>
            </a:r>
            <a:endParaRPr sz="1333">
              <a:solidFill>
                <a:srgbClr val="FFFFFF"/>
              </a:solidFill>
            </a:endParaRPr>
          </a:p>
        </p:txBody>
      </p:sp>
      <p:pic>
        <p:nvPicPr>
          <p:cNvPr id="458" name="Google Shape;458;p17"/>
          <p:cNvPicPr preferRelativeResize="0"/>
          <p:nvPr/>
        </p:nvPicPr>
        <p:blipFill>
          <a:blip r:embed="rId4">
            <a:alphaModFix/>
          </a:blip>
          <a:stretch>
            <a:fillRect/>
          </a:stretch>
        </p:blipFill>
        <p:spPr>
          <a:xfrm rot="-1564625">
            <a:off x="7761101" y="260668"/>
            <a:ext cx="439833" cy="439833"/>
          </a:xfrm>
          <a:prstGeom prst="rect">
            <a:avLst/>
          </a:prstGeom>
          <a:noFill/>
          <a:ln>
            <a:noFill/>
          </a:ln>
        </p:spPr>
      </p:pic>
      <p:pic>
        <p:nvPicPr>
          <p:cNvPr id="459" name="Google Shape;459;p17"/>
          <p:cNvPicPr preferRelativeResize="0"/>
          <p:nvPr/>
        </p:nvPicPr>
        <p:blipFill>
          <a:blip r:embed="rId5">
            <a:alphaModFix/>
          </a:blip>
          <a:stretch>
            <a:fillRect/>
          </a:stretch>
        </p:blipFill>
        <p:spPr>
          <a:xfrm>
            <a:off x="7878567" y="938867"/>
            <a:ext cx="413700" cy="413700"/>
          </a:xfrm>
          <a:prstGeom prst="rect">
            <a:avLst/>
          </a:prstGeom>
          <a:noFill/>
          <a:ln>
            <a:noFill/>
          </a:ln>
        </p:spPr>
      </p:pic>
      <p:sp>
        <p:nvSpPr>
          <p:cNvPr id="460" name="Google Shape;460;p17"/>
          <p:cNvSpPr txBox="1"/>
          <p:nvPr/>
        </p:nvSpPr>
        <p:spPr>
          <a:xfrm>
            <a:off x="1455404" y="101191"/>
            <a:ext cx="6640184" cy="1303200"/>
          </a:xfrm>
          <a:prstGeom prst="rect">
            <a:avLst/>
          </a:prstGeom>
          <a:noFill/>
          <a:ln>
            <a:noFill/>
          </a:ln>
        </p:spPr>
        <p:txBody>
          <a:bodyPr spcFirstLastPara="1" wrap="square" lIns="121900" tIns="121900" rIns="121900" bIns="121900" anchor="ctr" anchorCtr="0">
            <a:noAutofit/>
          </a:bodyPr>
          <a:lstStyle/>
          <a:p>
            <a:r>
              <a:rPr lang="en" sz="4000" b="1" dirty="0">
                <a:solidFill>
                  <a:srgbClr val="FFFFFF"/>
                </a:solidFill>
                <a:latin typeface="Montserrat" panose="02000505000000020004" pitchFamily="2" charset="0"/>
              </a:rPr>
              <a:t>My Student Life at IUPUI</a:t>
            </a:r>
            <a:endParaRPr sz="4000" b="1" dirty="0">
              <a:solidFill>
                <a:srgbClr val="FFFFFF"/>
              </a:solidFill>
              <a:latin typeface="Montserrat" panose="02000505000000020004" pitchFamily="2" charset="0"/>
            </a:endParaRPr>
          </a:p>
          <a:p>
            <a:r>
              <a:rPr lang="en" sz="2400" dirty="0">
                <a:solidFill>
                  <a:srgbClr val="FFFFFF"/>
                </a:solidFill>
                <a:latin typeface="Montserrat" panose="02000505000000020004" pitchFamily="2" charset="0"/>
              </a:rPr>
              <a:t>More than one research project, paper, assignments</a:t>
            </a:r>
            <a:endParaRPr sz="2400" dirty="0">
              <a:solidFill>
                <a:srgbClr val="FFFFFF"/>
              </a:solidFill>
              <a:latin typeface="Montserrat" panose="02000505000000020004" pitchFamily="2" charset="0"/>
            </a:endParaRPr>
          </a:p>
        </p:txBody>
      </p:sp>
      <p:pic>
        <p:nvPicPr>
          <p:cNvPr id="461" name="Google Shape;461;p17"/>
          <p:cNvPicPr preferRelativeResize="0"/>
          <p:nvPr/>
        </p:nvPicPr>
        <p:blipFill>
          <a:blip r:embed="rId6">
            <a:alphaModFix/>
          </a:blip>
          <a:stretch>
            <a:fillRect/>
          </a:stretch>
        </p:blipFill>
        <p:spPr>
          <a:xfrm>
            <a:off x="1" y="0"/>
            <a:ext cx="1494401" cy="1524000"/>
          </a:xfrm>
          <a:prstGeom prst="rect">
            <a:avLst/>
          </a:prstGeom>
          <a:noFill/>
          <a:ln>
            <a:noFill/>
          </a:ln>
        </p:spPr>
      </p:pic>
      <p:sp>
        <p:nvSpPr>
          <p:cNvPr id="462" name="Google Shape;462;p17"/>
          <p:cNvSpPr txBox="1"/>
          <p:nvPr/>
        </p:nvSpPr>
        <p:spPr>
          <a:xfrm>
            <a:off x="165" y="24061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463" name="Google Shape;463;p17"/>
          <p:cNvSpPr txBox="1"/>
          <p:nvPr/>
        </p:nvSpPr>
        <p:spPr>
          <a:xfrm>
            <a:off x="-18683" y="28754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464" name="Google Shape;464;p17"/>
          <p:cNvSpPr txBox="1"/>
          <p:nvPr/>
        </p:nvSpPr>
        <p:spPr>
          <a:xfrm>
            <a:off x="-32291" y="3420667"/>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465" name="Google Shape;465;p17"/>
          <p:cNvSpPr/>
          <p:nvPr/>
        </p:nvSpPr>
        <p:spPr>
          <a:xfrm>
            <a:off x="2144933" y="2436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466" name="Google Shape;466;p17"/>
          <p:cNvSpPr/>
          <p:nvPr/>
        </p:nvSpPr>
        <p:spPr>
          <a:xfrm>
            <a:off x="2123733" y="29681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467" name="Google Shape;467;p17"/>
          <p:cNvSpPr/>
          <p:nvPr/>
        </p:nvSpPr>
        <p:spPr>
          <a:xfrm>
            <a:off x="2125467" y="34794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468" name="Google Shape;468;p17"/>
          <p:cNvSpPr txBox="1"/>
          <p:nvPr/>
        </p:nvSpPr>
        <p:spPr>
          <a:xfrm>
            <a:off x="323733" y="4326551"/>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Homework</a:t>
            </a:r>
            <a:endParaRPr sz="1467">
              <a:solidFill>
                <a:srgbClr val="666666"/>
              </a:solidFill>
            </a:endParaRPr>
          </a:p>
          <a:p>
            <a:pPr marL="609585" indent="-397923">
              <a:buClr>
                <a:srgbClr val="666666"/>
              </a:buClr>
              <a:buSzPts val="1100"/>
              <a:buChar char="●"/>
            </a:pPr>
            <a:r>
              <a:rPr lang="en" sz="1467">
                <a:solidFill>
                  <a:srgbClr val="666666"/>
                </a:solidFill>
              </a:rPr>
              <a:t>Quiz</a:t>
            </a:r>
            <a:endParaRPr sz="1467">
              <a:solidFill>
                <a:srgbClr val="666666"/>
              </a:solidFill>
            </a:endParaRPr>
          </a:p>
          <a:p>
            <a:pPr marL="609585" indent="-397923">
              <a:buClr>
                <a:srgbClr val="666666"/>
              </a:buClr>
              <a:buSzPts val="1100"/>
              <a:buChar char="●"/>
            </a:pPr>
            <a:r>
              <a:rPr lang="en" sz="1467">
                <a:solidFill>
                  <a:srgbClr val="666666"/>
                </a:solidFill>
              </a:rPr>
              <a:t>Group project</a:t>
            </a:r>
            <a:endParaRPr sz="1467">
              <a:solidFill>
                <a:srgbClr val="666666"/>
              </a:solidFill>
            </a:endParaRPr>
          </a:p>
        </p:txBody>
      </p:sp>
      <p:sp>
        <p:nvSpPr>
          <p:cNvPr id="469" name="Google Shape;469;p17"/>
          <p:cNvSpPr txBox="1"/>
          <p:nvPr/>
        </p:nvSpPr>
        <p:spPr>
          <a:xfrm>
            <a:off x="3120584" y="41935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470" name="Google Shape;470;p17"/>
          <p:cNvSpPr txBox="1"/>
          <p:nvPr/>
        </p:nvSpPr>
        <p:spPr>
          <a:xfrm>
            <a:off x="3106976" y="4738767"/>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471" name="Google Shape;471;p17"/>
          <p:cNvSpPr/>
          <p:nvPr/>
        </p:nvSpPr>
        <p:spPr>
          <a:xfrm>
            <a:off x="5263000" y="42862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472" name="Google Shape;472;p17"/>
          <p:cNvSpPr/>
          <p:nvPr/>
        </p:nvSpPr>
        <p:spPr>
          <a:xfrm>
            <a:off x="5264733" y="47975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473" name="Google Shape;473;p17"/>
          <p:cNvSpPr txBox="1"/>
          <p:nvPr/>
        </p:nvSpPr>
        <p:spPr>
          <a:xfrm>
            <a:off x="9463867" y="5014100"/>
            <a:ext cx="2712000" cy="692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Consider all criteria but author’s reputation to select my sources</a:t>
            </a:r>
            <a:endParaRPr sz="1467" b="1">
              <a:solidFill>
                <a:srgbClr val="666666"/>
              </a:solidFill>
            </a:endParaRPr>
          </a:p>
        </p:txBody>
      </p:sp>
    </p:spTree>
    <p:extLst>
      <p:ext uri="{BB962C8B-B14F-4D97-AF65-F5344CB8AC3E}">
        <p14:creationId xmlns:p14="http://schemas.microsoft.com/office/powerpoint/2010/main" val="1965565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18"/>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479" name="Google Shape;479;p18"/>
          <p:cNvSpPr txBox="1"/>
          <p:nvPr/>
        </p:nvSpPr>
        <p:spPr>
          <a:xfrm>
            <a:off x="414433" y="423400"/>
            <a:ext cx="8349600" cy="668000"/>
          </a:xfrm>
          <a:prstGeom prst="rect">
            <a:avLst/>
          </a:prstGeom>
          <a:solidFill>
            <a:srgbClr val="9D2235"/>
          </a:solidFill>
          <a:ln>
            <a:noFill/>
          </a:ln>
        </p:spPr>
        <p:txBody>
          <a:bodyPr spcFirstLastPara="1" wrap="square" lIns="121900" tIns="121900" rIns="121900" bIns="121900" anchor="t" anchorCtr="0">
            <a:noAutofit/>
          </a:bodyPr>
          <a:lstStyle/>
          <a:p>
            <a:r>
              <a:rPr lang="en" sz="4000" b="1">
                <a:solidFill>
                  <a:srgbClr val="FFFFFF"/>
                </a:solidFill>
                <a:latin typeface="Montserrat" panose="02000505000000020004" pitchFamily="2" charset="0"/>
              </a:rPr>
              <a:t>Where do I study?</a:t>
            </a:r>
            <a:endParaRPr sz="4000" b="1">
              <a:solidFill>
                <a:srgbClr val="FFFFFF"/>
              </a:solidFill>
              <a:latin typeface="Montserrat" panose="02000505000000020004" pitchFamily="2" charset="0"/>
            </a:endParaRPr>
          </a:p>
        </p:txBody>
      </p:sp>
      <p:cxnSp>
        <p:nvCxnSpPr>
          <p:cNvPr id="480" name="Google Shape;480;p18"/>
          <p:cNvCxnSpPr/>
          <p:nvPr/>
        </p:nvCxnSpPr>
        <p:spPr>
          <a:xfrm>
            <a:off x="7688767" y="2834433"/>
            <a:ext cx="4800" cy="2888400"/>
          </a:xfrm>
          <a:prstGeom prst="straightConnector1">
            <a:avLst/>
          </a:prstGeom>
          <a:noFill/>
          <a:ln w="9525" cap="flat" cmpd="sng">
            <a:solidFill>
              <a:srgbClr val="DFD1A7"/>
            </a:solidFill>
            <a:prstDash val="solid"/>
            <a:round/>
            <a:headEnd type="none" w="med" len="med"/>
            <a:tailEnd type="none" w="med" len="med"/>
          </a:ln>
        </p:spPr>
      </p:cxnSp>
      <p:pic>
        <p:nvPicPr>
          <p:cNvPr id="481" name="Google Shape;481;p18"/>
          <p:cNvPicPr preferRelativeResize="0"/>
          <p:nvPr/>
        </p:nvPicPr>
        <p:blipFill>
          <a:blip r:embed="rId3">
            <a:alphaModFix/>
          </a:blip>
          <a:stretch>
            <a:fillRect/>
          </a:stretch>
        </p:blipFill>
        <p:spPr>
          <a:xfrm>
            <a:off x="2138285" y="2271718"/>
            <a:ext cx="839500" cy="839500"/>
          </a:xfrm>
          <a:prstGeom prst="rect">
            <a:avLst/>
          </a:prstGeom>
          <a:noFill/>
          <a:ln>
            <a:noFill/>
          </a:ln>
        </p:spPr>
      </p:pic>
      <p:sp>
        <p:nvSpPr>
          <p:cNvPr id="482" name="Google Shape;482;p18"/>
          <p:cNvSpPr txBox="1"/>
          <p:nvPr/>
        </p:nvSpPr>
        <p:spPr>
          <a:xfrm>
            <a:off x="3173832" y="2073867"/>
            <a:ext cx="3666776" cy="1235200"/>
          </a:xfrm>
          <a:prstGeom prst="rect">
            <a:avLst/>
          </a:prstGeom>
          <a:noFill/>
          <a:ln>
            <a:noFill/>
          </a:ln>
        </p:spPr>
        <p:txBody>
          <a:bodyPr spcFirstLastPara="1" wrap="square" lIns="121900" tIns="121900" rIns="121900" bIns="121900" anchor="ctr" anchorCtr="0">
            <a:noAutofit/>
          </a:bodyPr>
          <a:lstStyle/>
          <a:p>
            <a:r>
              <a:rPr lang="en" sz="2000" dirty="0">
                <a:solidFill>
                  <a:srgbClr val="666666"/>
                </a:solidFill>
                <a:latin typeface="Courier New" panose="02070309020205020404" pitchFamily="49" charset="0"/>
                <a:cs typeface="Courier New" panose="02070309020205020404" pitchFamily="49" charset="0"/>
              </a:rPr>
              <a:t>I spent the most time preparing/studying for all my assignments this week at </a:t>
            </a:r>
            <a:r>
              <a:rPr lang="en" sz="2000" b="1" dirty="0">
                <a:solidFill>
                  <a:srgbClr val="666666"/>
                </a:solidFill>
                <a:latin typeface="Courier New" panose="02070309020205020404" pitchFamily="49" charset="0"/>
                <a:cs typeface="Courier New" panose="02070309020205020404" pitchFamily="49" charset="0"/>
              </a:rPr>
              <a:t>home</a:t>
            </a:r>
            <a:r>
              <a:rPr lang="en" sz="2000" dirty="0">
                <a:solidFill>
                  <a:srgbClr val="666666"/>
                </a:solidFill>
                <a:latin typeface="Courier New" panose="02070309020205020404" pitchFamily="49" charset="0"/>
                <a:cs typeface="Courier New" panose="02070309020205020404" pitchFamily="49" charset="0"/>
              </a:rPr>
              <a:t>.</a:t>
            </a:r>
            <a:endParaRPr sz="2000" dirty="0">
              <a:solidFill>
                <a:srgbClr val="666666"/>
              </a:solidFill>
              <a:latin typeface="Courier New" panose="02070309020205020404" pitchFamily="49" charset="0"/>
              <a:cs typeface="Courier New" panose="02070309020205020404" pitchFamily="49" charset="0"/>
            </a:endParaRPr>
          </a:p>
        </p:txBody>
      </p:sp>
      <p:pic>
        <p:nvPicPr>
          <p:cNvPr id="483" name="Google Shape;483;p18"/>
          <p:cNvPicPr preferRelativeResize="0"/>
          <p:nvPr/>
        </p:nvPicPr>
        <p:blipFill>
          <a:blip r:embed="rId4">
            <a:alphaModFix/>
          </a:blip>
          <a:stretch>
            <a:fillRect/>
          </a:stretch>
        </p:blipFill>
        <p:spPr>
          <a:xfrm>
            <a:off x="400100" y="4037200"/>
            <a:ext cx="764667" cy="764667"/>
          </a:xfrm>
          <a:prstGeom prst="rect">
            <a:avLst/>
          </a:prstGeom>
          <a:noFill/>
          <a:ln>
            <a:noFill/>
          </a:ln>
        </p:spPr>
      </p:pic>
      <p:sp>
        <p:nvSpPr>
          <p:cNvPr id="484" name="Google Shape;484;p18"/>
          <p:cNvSpPr txBox="1"/>
          <p:nvPr/>
        </p:nvSpPr>
        <p:spPr>
          <a:xfrm>
            <a:off x="1255011" y="3770400"/>
            <a:ext cx="2570933" cy="1235200"/>
          </a:xfrm>
          <a:prstGeom prst="rect">
            <a:avLst/>
          </a:prstGeom>
          <a:noFill/>
          <a:ln>
            <a:noFill/>
          </a:ln>
        </p:spPr>
        <p:txBody>
          <a:bodyPr spcFirstLastPara="1" wrap="square" lIns="121900" tIns="121900" rIns="121900" bIns="121900" anchor="ctr" anchorCtr="0">
            <a:noAutofit/>
          </a:bodyPr>
          <a:lstStyle/>
          <a:p>
            <a:r>
              <a:rPr lang="en" sz="2000" dirty="0">
                <a:solidFill>
                  <a:srgbClr val="666666"/>
                </a:solidFill>
                <a:latin typeface="Courier New" panose="02070309020205020404" pitchFamily="49" charset="0"/>
                <a:cs typeface="Courier New" panose="02070309020205020404" pitchFamily="49" charset="0"/>
              </a:rPr>
              <a:t>Because of </a:t>
            </a:r>
            <a:r>
              <a:rPr lang="en" sz="2000" b="1" dirty="0">
                <a:solidFill>
                  <a:srgbClr val="666666"/>
                </a:solidFill>
                <a:latin typeface="Courier New" panose="02070309020205020404" pitchFamily="49" charset="0"/>
                <a:cs typeface="Courier New" panose="02070309020205020404" pitchFamily="49" charset="0"/>
              </a:rPr>
              <a:t>convenient location</a:t>
            </a:r>
            <a:r>
              <a:rPr lang="en" sz="2000" dirty="0">
                <a:solidFill>
                  <a:srgbClr val="666666"/>
                </a:solidFill>
                <a:latin typeface="Courier New" panose="02070309020205020404" pitchFamily="49" charset="0"/>
                <a:cs typeface="Courier New" panose="02070309020205020404" pitchFamily="49" charset="0"/>
              </a:rPr>
              <a:t> for me</a:t>
            </a:r>
            <a:endParaRPr sz="2000" dirty="0">
              <a:solidFill>
                <a:srgbClr val="666666"/>
              </a:solidFill>
              <a:latin typeface="Courier New" panose="02070309020205020404" pitchFamily="49" charset="0"/>
              <a:cs typeface="Courier New" panose="02070309020205020404" pitchFamily="49" charset="0"/>
            </a:endParaRPr>
          </a:p>
        </p:txBody>
      </p:sp>
      <p:pic>
        <p:nvPicPr>
          <p:cNvPr id="485" name="Google Shape;485;p18"/>
          <p:cNvPicPr preferRelativeResize="0"/>
          <p:nvPr/>
        </p:nvPicPr>
        <p:blipFill>
          <a:blip r:embed="rId5">
            <a:alphaModFix/>
          </a:blip>
          <a:stretch>
            <a:fillRect/>
          </a:stretch>
        </p:blipFill>
        <p:spPr>
          <a:xfrm>
            <a:off x="448433" y="5194597"/>
            <a:ext cx="668000" cy="668000"/>
          </a:xfrm>
          <a:prstGeom prst="rect">
            <a:avLst/>
          </a:prstGeom>
          <a:noFill/>
          <a:ln>
            <a:noFill/>
          </a:ln>
        </p:spPr>
      </p:pic>
      <p:sp>
        <p:nvSpPr>
          <p:cNvPr id="486" name="Google Shape;486;p18"/>
          <p:cNvSpPr txBox="1"/>
          <p:nvPr/>
        </p:nvSpPr>
        <p:spPr>
          <a:xfrm>
            <a:off x="1255012" y="5722833"/>
            <a:ext cx="3019531" cy="593400"/>
          </a:xfrm>
          <a:prstGeom prst="rect">
            <a:avLst/>
          </a:prstGeom>
          <a:noFill/>
          <a:ln>
            <a:noFill/>
          </a:ln>
        </p:spPr>
        <p:txBody>
          <a:bodyPr spcFirstLastPara="1" wrap="square" lIns="121900" tIns="121900" rIns="121900" bIns="121900" anchor="ctr" anchorCtr="0">
            <a:noAutofit/>
          </a:bodyPr>
          <a:lstStyle/>
          <a:p>
            <a:r>
              <a:rPr lang="en" sz="2000" dirty="0">
                <a:solidFill>
                  <a:srgbClr val="666666"/>
                </a:solidFill>
                <a:latin typeface="Courier New" panose="02070309020205020404" pitchFamily="49" charset="0"/>
                <a:cs typeface="Courier New" panose="02070309020205020404" pitchFamily="49" charset="0"/>
              </a:rPr>
              <a:t>Because of </a:t>
            </a:r>
            <a:r>
              <a:rPr lang="en" sz="2000" b="1" dirty="0">
                <a:solidFill>
                  <a:srgbClr val="666666"/>
                </a:solidFill>
                <a:latin typeface="Courier New" panose="02070309020205020404" pitchFamily="49" charset="0"/>
                <a:cs typeface="Courier New" panose="02070309020205020404" pitchFamily="49" charset="0"/>
              </a:rPr>
              <a:t>perfect environment</a:t>
            </a:r>
            <a:r>
              <a:rPr lang="en" sz="2000" dirty="0">
                <a:solidFill>
                  <a:srgbClr val="666666"/>
                </a:solidFill>
                <a:latin typeface="Courier New" panose="02070309020205020404" pitchFamily="49" charset="0"/>
                <a:cs typeface="Courier New" panose="02070309020205020404" pitchFamily="49" charset="0"/>
              </a:rPr>
              <a:t> to study for me (e.g., noise level, privacy)</a:t>
            </a:r>
            <a:endParaRPr sz="2000" dirty="0">
              <a:solidFill>
                <a:srgbClr val="666666"/>
              </a:solidFill>
              <a:latin typeface="Courier New" panose="02070309020205020404" pitchFamily="49" charset="0"/>
              <a:cs typeface="Courier New" panose="02070309020205020404" pitchFamily="49" charset="0"/>
            </a:endParaRPr>
          </a:p>
        </p:txBody>
      </p:sp>
      <p:pic>
        <p:nvPicPr>
          <p:cNvPr id="487" name="Google Shape;487;p18"/>
          <p:cNvPicPr preferRelativeResize="0"/>
          <p:nvPr/>
        </p:nvPicPr>
        <p:blipFill>
          <a:blip r:embed="rId6">
            <a:alphaModFix/>
          </a:blip>
          <a:stretch>
            <a:fillRect/>
          </a:stretch>
        </p:blipFill>
        <p:spPr>
          <a:xfrm>
            <a:off x="4061033" y="3930867"/>
            <a:ext cx="839467" cy="839467"/>
          </a:xfrm>
          <a:prstGeom prst="rect">
            <a:avLst/>
          </a:prstGeom>
          <a:noFill/>
          <a:ln>
            <a:noFill/>
          </a:ln>
        </p:spPr>
      </p:pic>
      <p:sp>
        <p:nvSpPr>
          <p:cNvPr id="488" name="Google Shape;488;p18"/>
          <p:cNvSpPr txBox="1"/>
          <p:nvPr/>
        </p:nvSpPr>
        <p:spPr>
          <a:xfrm>
            <a:off x="5128099" y="3733000"/>
            <a:ext cx="2704894" cy="1235200"/>
          </a:xfrm>
          <a:prstGeom prst="rect">
            <a:avLst/>
          </a:prstGeom>
          <a:noFill/>
          <a:ln>
            <a:noFill/>
          </a:ln>
        </p:spPr>
        <p:txBody>
          <a:bodyPr spcFirstLastPara="1" wrap="square" lIns="121900" tIns="121900" rIns="121900" bIns="121900" anchor="ctr" anchorCtr="0">
            <a:noAutofit/>
          </a:bodyPr>
          <a:lstStyle/>
          <a:p>
            <a:r>
              <a:rPr lang="en" sz="2000" dirty="0">
                <a:solidFill>
                  <a:srgbClr val="666666"/>
                </a:solidFill>
                <a:latin typeface="Courier New" panose="02070309020205020404" pitchFamily="49" charset="0"/>
                <a:cs typeface="Courier New" panose="02070309020205020404" pitchFamily="49" charset="0"/>
              </a:rPr>
              <a:t>Because of </a:t>
            </a:r>
            <a:r>
              <a:rPr lang="en" sz="2000" b="1" dirty="0">
                <a:solidFill>
                  <a:srgbClr val="666666"/>
                </a:solidFill>
                <a:latin typeface="Courier New" panose="02070309020205020404" pitchFamily="49" charset="0"/>
                <a:cs typeface="Courier New" panose="02070309020205020404" pitchFamily="49" charset="0"/>
              </a:rPr>
              <a:t>technology available</a:t>
            </a:r>
            <a:r>
              <a:rPr lang="en" sz="2000" dirty="0">
                <a:solidFill>
                  <a:srgbClr val="666666"/>
                </a:solidFill>
                <a:latin typeface="Courier New" panose="02070309020205020404" pitchFamily="49" charset="0"/>
                <a:cs typeface="Courier New" panose="02070309020205020404" pitchFamily="49" charset="0"/>
              </a:rPr>
              <a:t> for me</a:t>
            </a:r>
            <a:endParaRPr sz="2000" dirty="0">
              <a:solidFill>
                <a:srgbClr val="666666"/>
              </a:solidFill>
              <a:latin typeface="Courier New" panose="02070309020205020404" pitchFamily="49" charset="0"/>
              <a:cs typeface="Courier New" panose="02070309020205020404" pitchFamily="49" charset="0"/>
            </a:endParaRPr>
          </a:p>
        </p:txBody>
      </p:sp>
      <p:pic>
        <p:nvPicPr>
          <p:cNvPr id="489" name="Google Shape;489;p18"/>
          <p:cNvPicPr preferRelativeResize="0"/>
          <p:nvPr/>
        </p:nvPicPr>
        <p:blipFill>
          <a:blip r:embed="rId7">
            <a:alphaModFix/>
          </a:blip>
          <a:stretch>
            <a:fillRect/>
          </a:stretch>
        </p:blipFill>
        <p:spPr>
          <a:xfrm>
            <a:off x="4115233" y="5171400"/>
            <a:ext cx="764667" cy="764667"/>
          </a:xfrm>
          <a:prstGeom prst="rect">
            <a:avLst/>
          </a:prstGeom>
          <a:noFill/>
          <a:ln>
            <a:noFill/>
          </a:ln>
        </p:spPr>
      </p:pic>
      <p:sp>
        <p:nvSpPr>
          <p:cNvPr id="490" name="Google Shape;490;p18"/>
          <p:cNvSpPr txBox="1"/>
          <p:nvPr/>
        </p:nvSpPr>
        <p:spPr>
          <a:xfrm>
            <a:off x="5161700" y="5171400"/>
            <a:ext cx="2527066" cy="1235200"/>
          </a:xfrm>
          <a:prstGeom prst="rect">
            <a:avLst/>
          </a:prstGeom>
          <a:noFill/>
          <a:ln>
            <a:noFill/>
          </a:ln>
        </p:spPr>
        <p:txBody>
          <a:bodyPr spcFirstLastPara="1" wrap="square" lIns="121900" tIns="121900" rIns="121900" bIns="121900" anchor="ctr" anchorCtr="0">
            <a:noAutofit/>
          </a:bodyPr>
          <a:lstStyle/>
          <a:p>
            <a:r>
              <a:rPr lang="en" sz="2000" dirty="0">
                <a:solidFill>
                  <a:srgbClr val="666666"/>
                </a:solidFill>
                <a:latin typeface="Courier New" panose="02070309020205020404" pitchFamily="49" charset="0"/>
                <a:cs typeface="Courier New" panose="02070309020205020404" pitchFamily="49" charset="0"/>
              </a:rPr>
              <a:t>Because of </a:t>
            </a:r>
            <a:r>
              <a:rPr lang="en" sz="2000" b="1" dirty="0">
                <a:solidFill>
                  <a:srgbClr val="666666"/>
                </a:solidFill>
                <a:latin typeface="Courier New" panose="02070309020205020404" pitchFamily="49" charset="0"/>
                <a:cs typeface="Courier New" panose="02070309020205020404" pitchFamily="49" charset="0"/>
              </a:rPr>
              <a:t>amenities </a:t>
            </a:r>
            <a:r>
              <a:rPr lang="en" sz="2000" dirty="0">
                <a:solidFill>
                  <a:srgbClr val="666666"/>
                </a:solidFill>
                <a:latin typeface="Courier New" panose="02070309020205020404" pitchFamily="49" charset="0"/>
                <a:cs typeface="Courier New" panose="02070309020205020404" pitchFamily="49" charset="0"/>
              </a:rPr>
              <a:t>such as food, beverages</a:t>
            </a:r>
            <a:endParaRPr sz="2000" dirty="0">
              <a:solidFill>
                <a:srgbClr val="666666"/>
              </a:solidFill>
              <a:latin typeface="Courier New" panose="02070309020205020404" pitchFamily="49" charset="0"/>
              <a:cs typeface="Courier New" panose="02070309020205020404" pitchFamily="49" charset="0"/>
            </a:endParaRPr>
          </a:p>
        </p:txBody>
      </p:sp>
      <p:pic>
        <p:nvPicPr>
          <p:cNvPr id="491" name="Google Shape;491;p18"/>
          <p:cNvPicPr preferRelativeResize="0"/>
          <p:nvPr/>
        </p:nvPicPr>
        <p:blipFill>
          <a:blip r:embed="rId8">
            <a:alphaModFix/>
          </a:blip>
          <a:stretch>
            <a:fillRect/>
          </a:stretch>
        </p:blipFill>
        <p:spPr>
          <a:xfrm>
            <a:off x="8125900" y="2271733"/>
            <a:ext cx="839467" cy="839467"/>
          </a:xfrm>
          <a:prstGeom prst="rect">
            <a:avLst/>
          </a:prstGeom>
          <a:noFill/>
          <a:ln>
            <a:noFill/>
          </a:ln>
        </p:spPr>
      </p:pic>
      <p:sp>
        <p:nvSpPr>
          <p:cNvPr id="492" name="Google Shape;492;p18"/>
          <p:cNvSpPr txBox="1"/>
          <p:nvPr/>
        </p:nvSpPr>
        <p:spPr>
          <a:xfrm>
            <a:off x="9120733" y="1976133"/>
            <a:ext cx="2606000" cy="1235200"/>
          </a:xfrm>
          <a:prstGeom prst="rect">
            <a:avLst/>
          </a:prstGeom>
          <a:noFill/>
          <a:ln>
            <a:noFill/>
          </a:ln>
        </p:spPr>
        <p:txBody>
          <a:bodyPr spcFirstLastPara="1" wrap="square" lIns="121900" tIns="121900" rIns="121900" bIns="121900" anchor="ctr" anchorCtr="0">
            <a:noAutofit/>
          </a:bodyPr>
          <a:lstStyle/>
          <a:p>
            <a:r>
              <a:rPr lang="en" sz="2000">
                <a:solidFill>
                  <a:srgbClr val="666666"/>
                </a:solidFill>
                <a:latin typeface="Courier New" panose="02070309020205020404" pitchFamily="49" charset="0"/>
                <a:cs typeface="Courier New" panose="02070309020205020404" pitchFamily="49" charset="0"/>
              </a:rPr>
              <a:t>I am extremely likely to study at </a:t>
            </a:r>
            <a:r>
              <a:rPr lang="en" sz="2000" b="1">
                <a:solidFill>
                  <a:srgbClr val="666666"/>
                </a:solidFill>
                <a:latin typeface="Courier New" panose="02070309020205020404" pitchFamily="49" charset="0"/>
                <a:cs typeface="Courier New" panose="02070309020205020404" pitchFamily="49" charset="0"/>
              </a:rPr>
              <a:t>home</a:t>
            </a:r>
            <a:r>
              <a:rPr lang="en" sz="2000">
                <a:solidFill>
                  <a:srgbClr val="666666"/>
                </a:solidFill>
                <a:latin typeface="Courier New" panose="02070309020205020404" pitchFamily="49" charset="0"/>
                <a:cs typeface="Courier New" panose="02070309020205020404" pitchFamily="49" charset="0"/>
              </a:rPr>
              <a:t> again in the future.</a:t>
            </a:r>
            <a:endParaRPr sz="2000">
              <a:solidFill>
                <a:srgbClr val="666666"/>
              </a:solidFill>
              <a:latin typeface="Courier New" panose="02070309020205020404" pitchFamily="49" charset="0"/>
              <a:cs typeface="Courier New" panose="02070309020205020404" pitchFamily="49" charset="0"/>
            </a:endParaRPr>
          </a:p>
        </p:txBody>
      </p:sp>
      <p:pic>
        <p:nvPicPr>
          <p:cNvPr id="493" name="Google Shape;493;p18"/>
          <p:cNvPicPr preferRelativeResize="0"/>
          <p:nvPr/>
        </p:nvPicPr>
        <p:blipFill>
          <a:blip r:embed="rId9">
            <a:alphaModFix/>
          </a:blip>
          <a:stretch>
            <a:fillRect/>
          </a:stretch>
        </p:blipFill>
        <p:spPr>
          <a:xfrm>
            <a:off x="8191067" y="3928767"/>
            <a:ext cx="839467" cy="839467"/>
          </a:xfrm>
          <a:prstGeom prst="rect">
            <a:avLst/>
          </a:prstGeom>
          <a:noFill/>
          <a:ln>
            <a:noFill/>
          </a:ln>
        </p:spPr>
      </p:pic>
      <p:sp>
        <p:nvSpPr>
          <p:cNvPr id="494" name="Google Shape;494;p18"/>
          <p:cNvSpPr txBox="1"/>
          <p:nvPr/>
        </p:nvSpPr>
        <p:spPr>
          <a:xfrm>
            <a:off x="9185900" y="3609733"/>
            <a:ext cx="2606000" cy="1235200"/>
          </a:xfrm>
          <a:prstGeom prst="rect">
            <a:avLst/>
          </a:prstGeom>
          <a:noFill/>
          <a:ln>
            <a:noFill/>
          </a:ln>
        </p:spPr>
        <p:txBody>
          <a:bodyPr spcFirstLastPara="1" wrap="square" lIns="121900" tIns="121900" rIns="121900" bIns="121900" anchor="ctr" anchorCtr="0">
            <a:noAutofit/>
          </a:bodyPr>
          <a:lstStyle/>
          <a:p>
            <a:r>
              <a:rPr lang="en" sz="2000">
                <a:solidFill>
                  <a:srgbClr val="666666"/>
                </a:solidFill>
                <a:latin typeface="Courier New" panose="02070309020205020404" pitchFamily="49" charset="0"/>
                <a:cs typeface="Courier New" panose="02070309020205020404" pitchFamily="49" charset="0"/>
              </a:rPr>
              <a:t>I study mostly </a:t>
            </a:r>
            <a:r>
              <a:rPr lang="en" sz="2000" b="1">
                <a:solidFill>
                  <a:srgbClr val="666666"/>
                </a:solidFill>
                <a:latin typeface="Courier New" panose="02070309020205020404" pitchFamily="49" charset="0"/>
                <a:cs typeface="Courier New" panose="02070309020205020404" pitchFamily="49" charset="0"/>
              </a:rPr>
              <a:t>alone</a:t>
            </a:r>
            <a:r>
              <a:rPr lang="en" sz="2000">
                <a:solidFill>
                  <a:srgbClr val="666666"/>
                </a:solidFill>
                <a:latin typeface="Courier New" panose="02070309020205020404" pitchFamily="49" charset="0"/>
                <a:cs typeface="Courier New" panose="02070309020205020404" pitchFamily="49" charset="0"/>
              </a:rPr>
              <a:t>.</a:t>
            </a:r>
            <a:endParaRPr sz="2000">
              <a:solidFill>
                <a:srgbClr val="666666"/>
              </a:solidFill>
              <a:latin typeface="Courier New" panose="02070309020205020404" pitchFamily="49" charset="0"/>
              <a:cs typeface="Courier New" panose="02070309020205020404" pitchFamily="49" charset="0"/>
            </a:endParaRPr>
          </a:p>
        </p:txBody>
      </p:sp>
      <p:pic>
        <p:nvPicPr>
          <p:cNvPr id="495" name="Google Shape;495;p18"/>
          <p:cNvPicPr preferRelativeResize="0"/>
          <p:nvPr/>
        </p:nvPicPr>
        <p:blipFill>
          <a:blip r:embed="rId10">
            <a:alphaModFix/>
          </a:blip>
          <a:stretch>
            <a:fillRect/>
          </a:stretch>
        </p:blipFill>
        <p:spPr>
          <a:xfrm>
            <a:off x="8246433" y="5132951"/>
            <a:ext cx="839467" cy="839467"/>
          </a:xfrm>
          <a:prstGeom prst="rect">
            <a:avLst/>
          </a:prstGeom>
          <a:noFill/>
          <a:ln>
            <a:noFill/>
          </a:ln>
        </p:spPr>
      </p:pic>
      <p:sp>
        <p:nvSpPr>
          <p:cNvPr id="496" name="Google Shape;496;p18"/>
          <p:cNvSpPr txBox="1"/>
          <p:nvPr/>
        </p:nvSpPr>
        <p:spPr>
          <a:xfrm>
            <a:off x="9185900" y="4844933"/>
            <a:ext cx="2606000" cy="1235200"/>
          </a:xfrm>
          <a:prstGeom prst="rect">
            <a:avLst/>
          </a:prstGeom>
          <a:noFill/>
          <a:ln>
            <a:noFill/>
          </a:ln>
        </p:spPr>
        <p:txBody>
          <a:bodyPr spcFirstLastPara="1" wrap="square" lIns="121900" tIns="121900" rIns="121900" bIns="121900" anchor="ctr" anchorCtr="0">
            <a:noAutofit/>
          </a:bodyPr>
          <a:lstStyle/>
          <a:p>
            <a:r>
              <a:rPr lang="en" sz="2000">
                <a:solidFill>
                  <a:srgbClr val="666666"/>
                </a:solidFill>
                <a:latin typeface="Courier New" panose="02070309020205020404" pitchFamily="49" charset="0"/>
                <a:cs typeface="Courier New" panose="02070309020205020404" pitchFamily="49" charset="0"/>
              </a:rPr>
              <a:t>I sometimes prepare for my assignments with </a:t>
            </a:r>
            <a:r>
              <a:rPr lang="en" sz="2000" b="1">
                <a:solidFill>
                  <a:srgbClr val="666666"/>
                </a:solidFill>
                <a:latin typeface="Courier New" panose="02070309020205020404" pitchFamily="49" charset="0"/>
                <a:cs typeface="Courier New" panose="02070309020205020404" pitchFamily="49" charset="0"/>
              </a:rPr>
              <a:t>others</a:t>
            </a:r>
            <a:r>
              <a:rPr lang="en" sz="2000">
                <a:solidFill>
                  <a:srgbClr val="666666"/>
                </a:solidFill>
                <a:latin typeface="Courier New" panose="02070309020205020404" pitchFamily="49" charset="0"/>
                <a:cs typeface="Courier New" panose="02070309020205020404" pitchFamily="49" charset="0"/>
              </a:rPr>
              <a:t>.</a:t>
            </a:r>
            <a:endParaRPr sz="2000">
              <a:solidFill>
                <a:srgbClr val="666666"/>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54436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a:xfrm>
            <a:off x="838200" y="365125"/>
            <a:ext cx="10817646" cy="1325563"/>
          </a:xfrm>
        </p:spPr>
        <p:txBody>
          <a:bodyPr/>
          <a:lstStyle/>
          <a:p>
            <a:r>
              <a:rPr lang="en-US" dirty="0">
                <a:solidFill>
                  <a:schemeClr val="bg1"/>
                </a:solidFill>
              </a:rPr>
              <a:t>Data to Decision Making </a:t>
            </a:r>
            <a:r>
              <a:rPr lang="en-US" sz="2400" dirty="0">
                <a:solidFill>
                  <a:schemeClr val="bg1"/>
                </a:solidFill>
              </a:rPr>
              <a:t>(aka Closing the Loop)</a:t>
            </a:r>
            <a:endParaRPr lang="en-US" dirty="0">
              <a:solidFill>
                <a:schemeClr val="bg1"/>
              </a:solidFill>
            </a:endParaRPr>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0998" y="1555994"/>
            <a:ext cx="6621138" cy="5048618"/>
          </a:xfrm>
          <a:prstGeom prst="rect">
            <a:avLst/>
          </a:prstGeom>
        </p:spPr>
      </p:pic>
    </p:spTree>
    <p:extLst>
      <p:ext uri="{BB962C8B-B14F-4D97-AF65-F5344CB8AC3E}">
        <p14:creationId xmlns:p14="http://schemas.microsoft.com/office/powerpoint/2010/main" val="809076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a:xfrm>
            <a:off x="838200" y="365125"/>
            <a:ext cx="10515600" cy="2400109"/>
          </a:xfrm>
        </p:spPr>
        <p:txBody>
          <a:bodyPr>
            <a:normAutofit/>
          </a:bodyPr>
          <a:lstStyle/>
          <a:p>
            <a:r>
              <a:rPr lang="en-US" dirty="0">
                <a:solidFill>
                  <a:schemeClr val="bg1"/>
                </a:solidFill>
              </a:rPr>
              <a:t>Questions?</a:t>
            </a:r>
            <a:r>
              <a:rPr lang="en-US" dirty="0"/>
              <a:t> </a:t>
            </a:r>
            <a:br>
              <a:rPr lang="en-US" dirty="0"/>
            </a:br>
            <a:br>
              <a:rPr lang="en-US" dirty="0"/>
            </a:br>
            <a:r>
              <a:rPr lang="en-US" dirty="0"/>
              <a:t>Contact Us</a:t>
            </a:r>
          </a:p>
        </p:txBody>
      </p:sp>
      <p:sp>
        <p:nvSpPr>
          <p:cNvPr id="3" name="Content Placeholder 2"/>
          <p:cNvSpPr>
            <a:spLocks noGrp="1"/>
          </p:cNvSpPr>
          <p:nvPr>
            <p:ph idx="1"/>
          </p:nvPr>
        </p:nvSpPr>
        <p:spPr/>
        <p:txBody>
          <a:bodyPr/>
          <a:lstStyle/>
          <a:p>
            <a:pPr marL="0" indent="0" algn="ctr">
              <a:buNone/>
            </a:pPr>
            <a:r>
              <a:rPr lang="en-US" dirty="0"/>
              <a:t>       </a:t>
            </a:r>
          </a:p>
          <a:p>
            <a:pPr marL="0" indent="0" algn="ctr">
              <a:buNone/>
            </a:pPr>
            <a:endParaRPr lang="en-US" dirty="0"/>
          </a:p>
          <a:p>
            <a:pPr marL="0" indent="0" algn="ctr">
              <a:lnSpc>
                <a:spcPct val="150000"/>
              </a:lnSpc>
              <a:buNone/>
            </a:pPr>
            <a:r>
              <a:rPr lang="en-US" dirty="0"/>
              <a:t>       Yoo Young Lee | </a:t>
            </a:r>
            <a:r>
              <a:rPr lang="en-US" dirty="0">
                <a:hlinkClick r:id="rId3"/>
              </a:rPr>
              <a:t>yooyoung.lee@uottawa.ca</a:t>
            </a:r>
            <a:endParaRPr lang="en-US" dirty="0"/>
          </a:p>
          <a:p>
            <a:pPr marL="0" indent="0" algn="ctr">
              <a:lnSpc>
                <a:spcPct val="150000"/>
              </a:lnSpc>
              <a:buNone/>
            </a:pPr>
            <a:r>
              <a:rPr lang="en-US" dirty="0"/>
              <a:t>   Sara Lowe | </a:t>
            </a:r>
            <a:r>
              <a:rPr lang="en-US" dirty="0">
                <a:hlinkClick r:id="rId4"/>
              </a:rPr>
              <a:t>mlowe@iupui.edu</a:t>
            </a:r>
            <a:endParaRPr lang="en-US" dirty="0"/>
          </a:p>
          <a:p>
            <a:pPr marL="0" indent="0" algn="ctr">
              <a:lnSpc>
                <a:spcPct val="150000"/>
              </a:lnSpc>
              <a:buNone/>
            </a:pPr>
            <a:r>
              <a:rPr lang="en-US" dirty="0"/>
              <a:t>  Willie Miller | </a:t>
            </a:r>
            <a:r>
              <a:rPr lang="en-US" dirty="0">
                <a:hlinkClick r:id="rId5"/>
              </a:rPr>
              <a:t>wmmiller@iupui.edu</a:t>
            </a:r>
            <a:r>
              <a:rPr lang="en-US" dirty="0"/>
              <a:t> </a:t>
            </a:r>
          </a:p>
        </p:txBody>
      </p:sp>
    </p:spTree>
    <p:extLst>
      <p:ext uri="{BB962C8B-B14F-4D97-AF65-F5344CB8AC3E}">
        <p14:creationId xmlns:p14="http://schemas.microsoft.com/office/powerpoint/2010/main" val="996739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a:extLst>
              <a:ext uri="{FF2B5EF4-FFF2-40B4-BE49-F238E27FC236}">
                <a16:creationId xmlns:a16="http://schemas.microsoft.com/office/drawing/2014/main" id="{880422BC-3C4B-0B49-BC7D-DD2062F81D0E}"/>
              </a:ext>
            </a:extLst>
          </p:cNvPr>
          <p:cNvSpPr>
            <a:spLocks noGrp="1"/>
          </p:cNvSpPr>
          <p:nvPr>
            <p:ph type="title"/>
          </p:nvPr>
        </p:nvSpPr>
        <p:spPr/>
        <p:txBody>
          <a:bodyPr/>
          <a:lstStyle/>
          <a:p>
            <a:r>
              <a:rPr lang="en-US" dirty="0">
                <a:solidFill>
                  <a:schemeClr val="bg1"/>
                </a:solidFill>
              </a:rPr>
              <a:t>Credits</a:t>
            </a:r>
          </a:p>
        </p:txBody>
      </p:sp>
      <p:sp>
        <p:nvSpPr>
          <p:cNvPr id="6" name="Content Placeholder 5">
            <a:extLst>
              <a:ext uri="{FF2B5EF4-FFF2-40B4-BE49-F238E27FC236}">
                <a16:creationId xmlns:a16="http://schemas.microsoft.com/office/drawing/2014/main" id="{E2DF758D-CDB9-1E44-A9A0-BDFE705911DD}"/>
              </a:ext>
            </a:extLst>
          </p:cNvPr>
          <p:cNvSpPr>
            <a:spLocks noGrp="1"/>
          </p:cNvSpPr>
          <p:nvPr>
            <p:ph idx="1"/>
          </p:nvPr>
        </p:nvSpPr>
        <p:spPr>
          <a:xfrm>
            <a:off x="1066800" y="1837618"/>
            <a:ext cx="10287000" cy="4662336"/>
          </a:xfrm>
        </p:spPr>
        <p:txBody>
          <a:bodyPr>
            <a:normAutofit fontScale="70000" lnSpcReduction="20000"/>
          </a:bodyPr>
          <a:lstStyle/>
          <a:p>
            <a:pPr marL="0" indent="0">
              <a:lnSpc>
                <a:spcPct val="120000"/>
              </a:lnSpc>
              <a:spcBef>
                <a:spcPts val="600"/>
              </a:spcBef>
              <a:spcAft>
                <a:spcPts val="600"/>
              </a:spcAft>
              <a:buNone/>
            </a:pPr>
            <a:r>
              <a:rPr lang="en-US" sz="2000" dirty="0"/>
              <a:t>Icon made by </a:t>
            </a:r>
            <a:r>
              <a:rPr lang="en-US" sz="2000" dirty="0">
                <a:hlinkClick r:id="rId3"/>
              </a:rPr>
              <a:t>Freepik</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3"/>
              </a:rPr>
              <a:t>Freepik</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3"/>
              </a:rPr>
              <a:t>Freepik</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6"/>
              </a:rPr>
              <a:t>Vectors Market</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7"/>
              </a:rPr>
              <a:t>Smashicons</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8"/>
              </a:rPr>
              <a:t>Picol</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3"/>
              </a:rPr>
              <a:t>Freepik</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9"/>
              </a:rPr>
              <a:t>Twitter</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7"/>
              </a:rPr>
              <a:t>Smashicons</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3"/>
              </a:rPr>
              <a:t>Freepik</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Icon made by </a:t>
            </a:r>
            <a:r>
              <a:rPr lang="en-US" sz="2000" dirty="0">
                <a:hlinkClick r:id="rId10"/>
              </a:rPr>
              <a:t>Chanut</a:t>
            </a:r>
            <a:r>
              <a:rPr lang="en-US" sz="2000" dirty="0"/>
              <a:t> from </a:t>
            </a:r>
            <a:r>
              <a:rPr lang="en-US" sz="2000" dirty="0">
                <a:hlinkClick r:id="rId4"/>
              </a:rPr>
              <a:t>www.flaticon.com</a:t>
            </a:r>
            <a:r>
              <a:rPr lang="en-US" sz="2000" dirty="0"/>
              <a:t> and licensed by </a:t>
            </a:r>
            <a:r>
              <a:rPr lang="en-US" sz="2000" dirty="0">
                <a:hlinkClick r:id="rId5"/>
              </a:rPr>
              <a:t>Creative Commons BY 3.0</a:t>
            </a:r>
            <a:endParaRPr lang="en-US" sz="2000" dirty="0"/>
          </a:p>
          <a:p>
            <a:pPr marL="0" indent="0">
              <a:lnSpc>
                <a:spcPct val="120000"/>
              </a:lnSpc>
              <a:spcBef>
                <a:spcPts val="600"/>
              </a:spcBef>
              <a:spcAft>
                <a:spcPts val="600"/>
              </a:spcAft>
              <a:buNone/>
            </a:pPr>
            <a:r>
              <a:rPr lang="en-US" sz="2000" dirty="0"/>
              <a:t>All images from </a:t>
            </a:r>
            <a:r>
              <a:rPr lang="en-US" sz="2000" dirty="0">
                <a:hlinkClick r:id="rId11"/>
              </a:rPr>
              <a:t>pixabay</a:t>
            </a:r>
            <a:r>
              <a:rPr lang="en-US" sz="2000" dirty="0"/>
              <a:t> with </a:t>
            </a:r>
            <a:r>
              <a:rPr lang="en-US" sz="2000" dirty="0">
                <a:hlinkClick r:id="rId12"/>
              </a:rPr>
              <a:t>CC0 Creative Commons  </a:t>
            </a:r>
            <a:endParaRPr lang="en-US" sz="2000" dirty="0"/>
          </a:p>
          <a:p>
            <a:pPr marL="0" indent="0">
              <a:buNone/>
            </a:pPr>
            <a:endParaRPr lang="en-US" sz="2000" dirty="0"/>
          </a:p>
          <a:p>
            <a:pPr marL="0" indent="0">
              <a:buNone/>
            </a:pPr>
            <a:endParaRPr lang="en-US" sz="2000" dirty="0"/>
          </a:p>
          <a:p>
            <a:pPr marL="0" indent="0">
              <a:buNone/>
            </a:pPr>
            <a:endParaRPr lang="en-US" sz="2000" dirty="0"/>
          </a:p>
        </p:txBody>
      </p:sp>
      <p:pic>
        <p:nvPicPr>
          <p:cNvPr id="8" name="Google Shape;69;p13">
            <a:extLst>
              <a:ext uri="{FF2B5EF4-FFF2-40B4-BE49-F238E27FC236}">
                <a16:creationId xmlns:a16="http://schemas.microsoft.com/office/drawing/2014/main" id="{E56DA91B-4845-8D4B-B1E1-56A241D51358}"/>
              </a:ext>
            </a:extLst>
          </p:cNvPr>
          <p:cNvPicPr preferRelativeResize="0">
            <a:picLocks/>
          </p:cNvPicPr>
          <p:nvPr/>
        </p:nvPicPr>
        <p:blipFill>
          <a:blip r:embed="rId13">
            <a:alphaModFix/>
          </a:blip>
          <a:stretch>
            <a:fillRect/>
          </a:stretch>
        </p:blipFill>
        <p:spPr>
          <a:xfrm>
            <a:off x="369914" y="1764304"/>
            <a:ext cx="412750" cy="339508"/>
          </a:xfrm>
          <a:prstGeom prst="rect">
            <a:avLst/>
          </a:prstGeom>
          <a:noFill/>
          <a:ln>
            <a:noFill/>
          </a:ln>
        </p:spPr>
      </p:pic>
      <p:pic>
        <p:nvPicPr>
          <p:cNvPr id="9" name="Google Shape;70;p13">
            <a:extLst>
              <a:ext uri="{FF2B5EF4-FFF2-40B4-BE49-F238E27FC236}">
                <a16:creationId xmlns:a16="http://schemas.microsoft.com/office/drawing/2014/main" id="{E0BD8A42-3C77-4B4D-B348-75DCC56299BC}"/>
              </a:ext>
            </a:extLst>
          </p:cNvPr>
          <p:cNvPicPr preferRelativeResize="0"/>
          <p:nvPr/>
        </p:nvPicPr>
        <p:blipFill>
          <a:blip r:embed="rId14">
            <a:alphaModFix/>
          </a:blip>
          <a:stretch>
            <a:fillRect/>
          </a:stretch>
        </p:blipFill>
        <p:spPr>
          <a:xfrm>
            <a:off x="403819" y="2124137"/>
            <a:ext cx="344941" cy="315907"/>
          </a:xfrm>
          <a:prstGeom prst="rect">
            <a:avLst/>
          </a:prstGeom>
          <a:noFill/>
          <a:ln>
            <a:noFill/>
          </a:ln>
        </p:spPr>
      </p:pic>
      <p:pic>
        <p:nvPicPr>
          <p:cNvPr id="10" name="Google Shape;68;p13">
            <a:extLst>
              <a:ext uri="{FF2B5EF4-FFF2-40B4-BE49-F238E27FC236}">
                <a16:creationId xmlns:a16="http://schemas.microsoft.com/office/drawing/2014/main" id="{7B320E53-EDD8-9C49-9D8B-3509652C022E}"/>
              </a:ext>
            </a:extLst>
          </p:cNvPr>
          <p:cNvPicPr preferRelativeResize="0"/>
          <p:nvPr/>
        </p:nvPicPr>
        <p:blipFill>
          <a:blip r:embed="rId15">
            <a:alphaModFix/>
          </a:blip>
          <a:stretch>
            <a:fillRect/>
          </a:stretch>
        </p:blipFill>
        <p:spPr>
          <a:xfrm>
            <a:off x="407671" y="2498608"/>
            <a:ext cx="362719" cy="330463"/>
          </a:xfrm>
          <a:prstGeom prst="rect">
            <a:avLst/>
          </a:prstGeom>
          <a:noFill/>
          <a:ln>
            <a:noFill/>
          </a:ln>
        </p:spPr>
      </p:pic>
      <p:pic>
        <p:nvPicPr>
          <p:cNvPr id="11" name="Google Shape;481;p18">
            <a:extLst>
              <a:ext uri="{FF2B5EF4-FFF2-40B4-BE49-F238E27FC236}">
                <a16:creationId xmlns:a16="http://schemas.microsoft.com/office/drawing/2014/main" id="{AA0B8A90-9965-C043-96AF-053CD5BA0F4D}"/>
              </a:ext>
            </a:extLst>
          </p:cNvPr>
          <p:cNvPicPr preferRelativeResize="0"/>
          <p:nvPr/>
        </p:nvPicPr>
        <p:blipFill>
          <a:blip r:embed="rId16">
            <a:alphaModFix/>
          </a:blip>
          <a:stretch>
            <a:fillRect/>
          </a:stretch>
        </p:blipFill>
        <p:spPr>
          <a:xfrm>
            <a:off x="376883" y="2932637"/>
            <a:ext cx="372739" cy="265295"/>
          </a:xfrm>
          <a:prstGeom prst="rect">
            <a:avLst/>
          </a:prstGeom>
          <a:noFill/>
          <a:ln>
            <a:noFill/>
          </a:ln>
        </p:spPr>
      </p:pic>
      <p:pic>
        <p:nvPicPr>
          <p:cNvPr id="12" name="Google Shape;483;p18">
            <a:extLst>
              <a:ext uri="{FF2B5EF4-FFF2-40B4-BE49-F238E27FC236}">
                <a16:creationId xmlns:a16="http://schemas.microsoft.com/office/drawing/2014/main" id="{C2239068-E9BF-C542-B807-83522E0A58E4}"/>
              </a:ext>
            </a:extLst>
          </p:cNvPr>
          <p:cNvPicPr preferRelativeResize="0"/>
          <p:nvPr/>
        </p:nvPicPr>
        <p:blipFill>
          <a:blip r:embed="rId17">
            <a:alphaModFix/>
          </a:blip>
          <a:stretch>
            <a:fillRect/>
          </a:stretch>
        </p:blipFill>
        <p:spPr>
          <a:xfrm>
            <a:off x="385397" y="3305638"/>
            <a:ext cx="336385" cy="275720"/>
          </a:xfrm>
          <a:prstGeom prst="rect">
            <a:avLst/>
          </a:prstGeom>
          <a:noFill/>
          <a:ln>
            <a:noFill/>
          </a:ln>
        </p:spPr>
      </p:pic>
      <p:pic>
        <p:nvPicPr>
          <p:cNvPr id="13" name="Google Shape;485;p18">
            <a:extLst>
              <a:ext uri="{FF2B5EF4-FFF2-40B4-BE49-F238E27FC236}">
                <a16:creationId xmlns:a16="http://schemas.microsoft.com/office/drawing/2014/main" id="{4025ACB1-583B-2047-AC23-9110DED7766B}"/>
              </a:ext>
            </a:extLst>
          </p:cNvPr>
          <p:cNvPicPr preferRelativeResize="0"/>
          <p:nvPr/>
        </p:nvPicPr>
        <p:blipFill>
          <a:blip r:embed="rId18">
            <a:alphaModFix/>
          </a:blip>
          <a:stretch>
            <a:fillRect/>
          </a:stretch>
        </p:blipFill>
        <p:spPr>
          <a:xfrm>
            <a:off x="442009" y="3695210"/>
            <a:ext cx="285017" cy="215603"/>
          </a:xfrm>
          <a:prstGeom prst="rect">
            <a:avLst/>
          </a:prstGeom>
          <a:noFill/>
          <a:ln>
            <a:noFill/>
          </a:ln>
        </p:spPr>
      </p:pic>
      <p:pic>
        <p:nvPicPr>
          <p:cNvPr id="14" name="Google Shape;487;p18">
            <a:extLst>
              <a:ext uri="{FF2B5EF4-FFF2-40B4-BE49-F238E27FC236}">
                <a16:creationId xmlns:a16="http://schemas.microsoft.com/office/drawing/2014/main" id="{CDC7C1F3-128D-474D-B9A2-B159F077965F}"/>
              </a:ext>
            </a:extLst>
          </p:cNvPr>
          <p:cNvPicPr preferRelativeResize="0"/>
          <p:nvPr/>
        </p:nvPicPr>
        <p:blipFill>
          <a:blip r:embed="rId19">
            <a:alphaModFix/>
          </a:blip>
          <a:stretch>
            <a:fillRect/>
          </a:stretch>
        </p:blipFill>
        <p:spPr>
          <a:xfrm>
            <a:off x="389153" y="3961517"/>
            <a:ext cx="328087" cy="443013"/>
          </a:xfrm>
          <a:prstGeom prst="rect">
            <a:avLst/>
          </a:prstGeom>
          <a:noFill/>
          <a:ln>
            <a:noFill/>
          </a:ln>
        </p:spPr>
      </p:pic>
      <p:pic>
        <p:nvPicPr>
          <p:cNvPr id="15" name="Google Shape;489;p18">
            <a:extLst>
              <a:ext uri="{FF2B5EF4-FFF2-40B4-BE49-F238E27FC236}">
                <a16:creationId xmlns:a16="http://schemas.microsoft.com/office/drawing/2014/main" id="{CB7B5FD9-035B-904A-BB62-DC7E40FC177D}"/>
              </a:ext>
            </a:extLst>
          </p:cNvPr>
          <p:cNvPicPr preferRelativeResize="0"/>
          <p:nvPr/>
        </p:nvPicPr>
        <p:blipFill>
          <a:blip r:embed="rId20">
            <a:alphaModFix/>
          </a:blip>
          <a:stretch>
            <a:fillRect/>
          </a:stretch>
        </p:blipFill>
        <p:spPr>
          <a:xfrm>
            <a:off x="401247" y="4384359"/>
            <a:ext cx="350087" cy="345480"/>
          </a:xfrm>
          <a:prstGeom prst="rect">
            <a:avLst/>
          </a:prstGeom>
          <a:noFill/>
          <a:ln>
            <a:noFill/>
          </a:ln>
        </p:spPr>
      </p:pic>
      <p:pic>
        <p:nvPicPr>
          <p:cNvPr id="17" name="Google Shape;491;p18">
            <a:extLst>
              <a:ext uri="{FF2B5EF4-FFF2-40B4-BE49-F238E27FC236}">
                <a16:creationId xmlns:a16="http://schemas.microsoft.com/office/drawing/2014/main" id="{4C5CA4EA-14E4-CC4E-A9E6-64D2673E4FD0}"/>
              </a:ext>
            </a:extLst>
          </p:cNvPr>
          <p:cNvPicPr preferRelativeResize="0"/>
          <p:nvPr/>
        </p:nvPicPr>
        <p:blipFill>
          <a:blip r:embed="rId21">
            <a:alphaModFix/>
          </a:blip>
          <a:stretch>
            <a:fillRect/>
          </a:stretch>
        </p:blipFill>
        <p:spPr>
          <a:xfrm>
            <a:off x="418401" y="4843691"/>
            <a:ext cx="289701" cy="230477"/>
          </a:xfrm>
          <a:prstGeom prst="rect">
            <a:avLst/>
          </a:prstGeom>
          <a:noFill/>
          <a:ln>
            <a:noFill/>
          </a:ln>
        </p:spPr>
      </p:pic>
      <p:pic>
        <p:nvPicPr>
          <p:cNvPr id="18" name="Google Shape;493;p18">
            <a:extLst>
              <a:ext uri="{FF2B5EF4-FFF2-40B4-BE49-F238E27FC236}">
                <a16:creationId xmlns:a16="http://schemas.microsoft.com/office/drawing/2014/main" id="{3BDA0B56-B462-3449-AC6A-5A0B571BBC71}"/>
              </a:ext>
            </a:extLst>
          </p:cNvPr>
          <p:cNvPicPr preferRelativeResize="0"/>
          <p:nvPr/>
        </p:nvPicPr>
        <p:blipFill>
          <a:blip r:embed="rId22">
            <a:alphaModFix/>
          </a:blip>
          <a:stretch>
            <a:fillRect/>
          </a:stretch>
        </p:blipFill>
        <p:spPr>
          <a:xfrm>
            <a:off x="399379" y="5198220"/>
            <a:ext cx="297613" cy="188961"/>
          </a:xfrm>
          <a:prstGeom prst="rect">
            <a:avLst/>
          </a:prstGeom>
          <a:noFill/>
          <a:ln>
            <a:noFill/>
          </a:ln>
        </p:spPr>
      </p:pic>
      <p:pic>
        <p:nvPicPr>
          <p:cNvPr id="19" name="Google Shape;495;p18">
            <a:extLst>
              <a:ext uri="{FF2B5EF4-FFF2-40B4-BE49-F238E27FC236}">
                <a16:creationId xmlns:a16="http://schemas.microsoft.com/office/drawing/2014/main" id="{F6911B71-BC05-C341-9EEB-A6175C34E901}"/>
              </a:ext>
            </a:extLst>
          </p:cNvPr>
          <p:cNvPicPr preferRelativeResize="0"/>
          <p:nvPr/>
        </p:nvPicPr>
        <p:blipFill>
          <a:blip r:embed="rId23">
            <a:alphaModFix/>
          </a:blip>
          <a:stretch>
            <a:fillRect/>
          </a:stretch>
        </p:blipFill>
        <p:spPr>
          <a:xfrm>
            <a:off x="390723" y="5511233"/>
            <a:ext cx="333687" cy="292489"/>
          </a:xfrm>
          <a:prstGeom prst="rect">
            <a:avLst/>
          </a:prstGeom>
          <a:noFill/>
          <a:ln>
            <a:noFill/>
          </a:ln>
        </p:spPr>
      </p:pic>
    </p:spTree>
    <p:extLst>
      <p:ext uri="{BB962C8B-B14F-4D97-AF65-F5344CB8AC3E}">
        <p14:creationId xmlns:p14="http://schemas.microsoft.com/office/powerpoint/2010/main" val="3407506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p:txBody>
          <a:bodyPr/>
          <a:lstStyle/>
          <a:p>
            <a:r>
              <a:rPr lang="en-US" dirty="0">
                <a:solidFill>
                  <a:schemeClr val="bg1"/>
                </a:solidFill>
                <a:latin typeface="Montserrat" panose="02000505000000020004" pitchFamily="2" charset="0"/>
              </a:rPr>
              <a:t>Background</a:t>
            </a:r>
          </a:p>
        </p:txBody>
      </p:sp>
      <p:sp>
        <p:nvSpPr>
          <p:cNvPr id="3" name="Content Placeholder 2"/>
          <p:cNvSpPr>
            <a:spLocks noGrp="1"/>
          </p:cNvSpPr>
          <p:nvPr>
            <p:ph idx="1"/>
          </p:nvPr>
        </p:nvSpPr>
        <p:spPr/>
        <p:txBody>
          <a:bodyPr/>
          <a:lstStyle/>
          <a:p>
            <a:r>
              <a:rPr lang="en-US" dirty="0"/>
              <a:t>Needs assessment</a:t>
            </a:r>
          </a:p>
          <a:p>
            <a:r>
              <a:rPr lang="en-US" dirty="0"/>
              <a:t>Space assessment + user experience + Information Literacy instruction</a:t>
            </a:r>
          </a:p>
          <a:p>
            <a:endParaRPr lang="en-US" dirty="0"/>
          </a:p>
        </p:txBody>
      </p:sp>
    </p:spTree>
    <p:extLst>
      <p:ext uri="{BB962C8B-B14F-4D97-AF65-F5344CB8AC3E}">
        <p14:creationId xmlns:p14="http://schemas.microsoft.com/office/powerpoint/2010/main" val="2200670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p:txBody>
          <a:bodyPr/>
          <a:lstStyle/>
          <a:p>
            <a:r>
              <a:rPr lang="en-US" dirty="0">
                <a:solidFill>
                  <a:schemeClr val="bg1"/>
                </a:solidFill>
              </a:rPr>
              <a:t>Method</a:t>
            </a:r>
          </a:p>
        </p:txBody>
      </p:sp>
      <p:sp>
        <p:nvSpPr>
          <p:cNvPr id="3" name="Content Placeholder 2"/>
          <p:cNvSpPr>
            <a:spLocks noGrp="1"/>
          </p:cNvSpPr>
          <p:nvPr>
            <p:ph idx="1"/>
          </p:nvPr>
        </p:nvSpPr>
        <p:spPr/>
        <p:txBody>
          <a:bodyPr/>
          <a:lstStyle/>
          <a:p>
            <a:r>
              <a:rPr lang="en-US" dirty="0"/>
              <a:t>n=20 participants (initially)</a:t>
            </a:r>
          </a:p>
          <a:p>
            <a:r>
              <a:rPr lang="en-US" dirty="0"/>
              <a:t>5 questionnaires (fall 2017)</a:t>
            </a:r>
          </a:p>
          <a:p>
            <a:r>
              <a:rPr lang="en-US" dirty="0"/>
              <a:t>Individual de-briefs with n=9 participants who did all 5 surveys</a:t>
            </a:r>
          </a:p>
          <a:p>
            <a:r>
              <a:rPr lang="en-US" dirty="0"/>
              <a:t>Software: survey = </a:t>
            </a:r>
            <a:r>
              <a:rPr lang="en-US" dirty="0" err="1"/>
              <a:t>Qualtrics</a:t>
            </a:r>
            <a:r>
              <a:rPr lang="en-US" dirty="0"/>
              <a:t>, SMS = </a:t>
            </a:r>
            <a:r>
              <a:rPr lang="en-US" dirty="0" err="1"/>
              <a:t>ClassPager</a:t>
            </a:r>
            <a:endParaRPr lang="en-US" dirty="0"/>
          </a:p>
        </p:txBody>
      </p:sp>
    </p:spTree>
    <p:extLst>
      <p:ext uri="{BB962C8B-B14F-4D97-AF65-F5344CB8AC3E}">
        <p14:creationId xmlns:p14="http://schemas.microsoft.com/office/powerpoint/2010/main" val="3447125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p:txBody>
          <a:bodyPr/>
          <a:lstStyle/>
          <a:p>
            <a:r>
              <a:rPr lang="en-US" dirty="0">
                <a:solidFill>
                  <a:schemeClr val="bg1"/>
                </a:solidFill>
              </a:rPr>
              <a:t>Lessons Learned</a:t>
            </a:r>
          </a:p>
        </p:txBody>
      </p:sp>
      <p:sp>
        <p:nvSpPr>
          <p:cNvPr id="3" name="Content Placeholder 2"/>
          <p:cNvSpPr>
            <a:spLocks noGrp="1"/>
          </p:cNvSpPr>
          <p:nvPr>
            <p:ph idx="1"/>
          </p:nvPr>
        </p:nvSpPr>
        <p:spPr/>
        <p:txBody>
          <a:bodyPr/>
          <a:lstStyle/>
          <a:p>
            <a:r>
              <a:rPr lang="en-US" dirty="0"/>
              <a:t>Logistics</a:t>
            </a:r>
          </a:p>
          <a:p>
            <a:r>
              <a:rPr lang="en-US" dirty="0"/>
              <a:t>Survey software</a:t>
            </a:r>
          </a:p>
          <a:p>
            <a:r>
              <a:rPr lang="en-US" dirty="0"/>
              <a:t>Data analysis for a small n</a:t>
            </a:r>
          </a:p>
          <a:p>
            <a:r>
              <a:rPr lang="en-US" dirty="0"/>
              <a:t>Time and resources</a:t>
            </a:r>
          </a:p>
        </p:txBody>
      </p:sp>
    </p:spTree>
    <p:extLst>
      <p:ext uri="{BB962C8B-B14F-4D97-AF65-F5344CB8AC3E}">
        <p14:creationId xmlns:p14="http://schemas.microsoft.com/office/powerpoint/2010/main" val="1344762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p:txBody>
          <a:bodyPr/>
          <a:lstStyle/>
          <a:p>
            <a:r>
              <a:rPr lang="en-US" dirty="0">
                <a:solidFill>
                  <a:schemeClr val="bg1"/>
                </a:solidFill>
              </a:rPr>
              <a:t>Data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8072572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2733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 name="Title 1"/>
          <p:cNvSpPr>
            <a:spLocks noGrp="1"/>
          </p:cNvSpPr>
          <p:nvPr>
            <p:ph type="title"/>
          </p:nvPr>
        </p:nvSpPr>
        <p:spPr/>
        <p:txBody>
          <a:bodyPr/>
          <a:lstStyle/>
          <a:p>
            <a:r>
              <a:rPr lang="en-US" dirty="0">
                <a:solidFill>
                  <a:schemeClr val="bg1"/>
                </a:solidFill>
              </a:rPr>
              <a:t>Data Analysis</a:t>
            </a:r>
          </a:p>
        </p:txBody>
      </p:sp>
      <p:sp>
        <p:nvSpPr>
          <p:cNvPr id="3" name="Content Placeholder 2"/>
          <p:cNvSpPr>
            <a:spLocks noGrp="1"/>
          </p:cNvSpPr>
          <p:nvPr>
            <p:ph idx="1"/>
          </p:nvPr>
        </p:nvSpPr>
        <p:spPr/>
        <p:txBody>
          <a:bodyPr>
            <a:normAutofit fontScale="85000" lnSpcReduction="20000"/>
          </a:bodyPr>
          <a:lstStyle/>
          <a:p>
            <a:pPr>
              <a:lnSpc>
                <a:spcPct val="150000"/>
              </a:lnSpc>
            </a:pPr>
            <a:r>
              <a:rPr lang="en-US" dirty="0"/>
              <a:t>A total of 14 undergraduate students participated in one of the study series, but only 9 students completed all surveys and in-person debriefing session.</a:t>
            </a:r>
          </a:p>
          <a:p>
            <a:pPr>
              <a:lnSpc>
                <a:spcPct val="150000"/>
              </a:lnSpc>
            </a:pPr>
            <a:r>
              <a:rPr lang="en-US" dirty="0"/>
              <a:t>In spite of small sets of data, data itself was very rich to identify their academic life throughout the semester.</a:t>
            </a:r>
          </a:p>
          <a:p>
            <a:pPr>
              <a:lnSpc>
                <a:spcPct val="150000"/>
              </a:lnSpc>
            </a:pPr>
            <a:r>
              <a:rPr lang="en-US" dirty="0"/>
              <a:t>Challenge: How to represent data in a meaningful way?</a:t>
            </a:r>
          </a:p>
          <a:p>
            <a:pPr lvl="1">
              <a:lnSpc>
                <a:spcPct val="150000"/>
              </a:lnSpc>
            </a:pPr>
            <a:r>
              <a:rPr lang="en-US" sz="2800" dirty="0"/>
              <a:t>Personas</a:t>
            </a:r>
          </a:p>
          <a:p>
            <a:pPr>
              <a:lnSpc>
                <a:spcPct val="150000"/>
              </a:lnSpc>
            </a:pPr>
            <a:endParaRPr lang="en-US" dirty="0"/>
          </a:p>
        </p:txBody>
      </p:sp>
    </p:spTree>
    <p:extLst>
      <p:ext uri="{BB962C8B-B14F-4D97-AF65-F5344CB8AC3E}">
        <p14:creationId xmlns:p14="http://schemas.microsoft.com/office/powerpoint/2010/main" val="1784094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55" name="Google Shape;55;p13"/>
          <p:cNvSpPr/>
          <p:nvPr/>
        </p:nvSpPr>
        <p:spPr>
          <a:xfrm>
            <a:off x="16373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6" name="Google Shape;56;p13"/>
          <p:cNvSpPr/>
          <p:nvPr/>
        </p:nvSpPr>
        <p:spPr>
          <a:xfrm>
            <a:off x="4510500" y="2042984"/>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7" name="Google Shape;57;p13"/>
          <p:cNvSpPr/>
          <p:nvPr/>
        </p:nvSpPr>
        <p:spPr>
          <a:xfrm>
            <a:off x="7549700"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8" name="Google Shape;58;p13"/>
          <p:cNvSpPr/>
          <p:nvPr/>
        </p:nvSpPr>
        <p:spPr>
          <a:xfrm>
            <a:off x="105384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59" name="Google Shape;59;p13"/>
          <p:cNvCxnSpPr>
            <a:stCxn id="55" idx="6"/>
            <a:endCxn id="56" idx="2"/>
          </p:cNvCxnSpPr>
          <p:nvPr/>
        </p:nvCxnSpPr>
        <p:spPr>
          <a:xfrm rot="10800000" flipH="1">
            <a:off x="1914133" y="2173200"/>
            <a:ext cx="2596400" cy="10000"/>
          </a:xfrm>
          <a:prstGeom prst="straightConnector1">
            <a:avLst/>
          </a:prstGeom>
          <a:noFill/>
          <a:ln w="9525" cap="flat" cmpd="sng">
            <a:solidFill>
              <a:srgbClr val="9D2235"/>
            </a:solidFill>
            <a:prstDash val="solid"/>
            <a:round/>
            <a:headEnd type="none" w="med" len="med"/>
            <a:tailEnd type="none" w="med" len="med"/>
          </a:ln>
        </p:spPr>
      </p:cxnSp>
      <p:cxnSp>
        <p:nvCxnSpPr>
          <p:cNvPr id="60" name="Google Shape;60;p13"/>
          <p:cNvCxnSpPr>
            <a:stCxn id="56" idx="6"/>
            <a:endCxn id="57" idx="2"/>
          </p:cNvCxnSpPr>
          <p:nvPr/>
        </p:nvCxnSpPr>
        <p:spPr>
          <a:xfrm>
            <a:off x="4787300" y="2173384"/>
            <a:ext cx="2762400" cy="10000"/>
          </a:xfrm>
          <a:prstGeom prst="straightConnector1">
            <a:avLst/>
          </a:prstGeom>
          <a:noFill/>
          <a:ln w="9525" cap="flat" cmpd="sng">
            <a:solidFill>
              <a:srgbClr val="9D2235"/>
            </a:solidFill>
            <a:prstDash val="solid"/>
            <a:round/>
            <a:headEnd type="none" w="med" len="med"/>
            <a:tailEnd type="none" w="med" len="med"/>
          </a:ln>
        </p:spPr>
      </p:cxnSp>
      <p:cxnSp>
        <p:nvCxnSpPr>
          <p:cNvPr id="61" name="Google Shape;61;p13"/>
          <p:cNvCxnSpPr>
            <a:stCxn id="57" idx="6"/>
            <a:endCxn id="58" idx="2"/>
          </p:cNvCxnSpPr>
          <p:nvPr/>
        </p:nvCxnSpPr>
        <p:spPr>
          <a:xfrm>
            <a:off x="7826500" y="2183200"/>
            <a:ext cx="2712000" cy="0"/>
          </a:xfrm>
          <a:prstGeom prst="straightConnector1">
            <a:avLst/>
          </a:prstGeom>
          <a:noFill/>
          <a:ln w="9525" cap="flat" cmpd="sng">
            <a:solidFill>
              <a:srgbClr val="9D2235"/>
            </a:solidFill>
            <a:prstDash val="solid"/>
            <a:round/>
            <a:headEnd type="none" w="med" len="med"/>
            <a:tailEnd type="none" w="med" len="med"/>
          </a:ln>
        </p:spPr>
      </p:cxnSp>
      <p:cxnSp>
        <p:nvCxnSpPr>
          <p:cNvPr id="62" name="Google Shape;62;p13"/>
          <p:cNvCxnSpPr>
            <a:stCxn id="55" idx="2"/>
          </p:cNvCxnSpPr>
          <p:nvPr/>
        </p:nvCxnSpPr>
        <p:spPr>
          <a:xfrm rot="10800000">
            <a:off x="570133" y="2183200"/>
            <a:ext cx="1067200" cy="0"/>
          </a:xfrm>
          <a:prstGeom prst="straightConnector1">
            <a:avLst/>
          </a:prstGeom>
          <a:noFill/>
          <a:ln w="9525" cap="flat" cmpd="sng">
            <a:solidFill>
              <a:srgbClr val="9D2235"/>
            </a:solidFill>
            <a:prstDash val="solid"/>
            <a:round/>
            <a:headEnd type="none" w="med" len="med"/>
            <a:tailEnd type="none" w="med" len="med"/>
          </a:ln>
        </p:spPr>
      </p:cxnSp>
      <p:cxnSp>
        <p:nvCxnSpPr>
          <p:cNvPr id="63" name="Google Shape;63;p13"/>
          <p:cNvCxnSpPr>
            <a:stCxn id="58" idx="6"/>
          </p:cNvCxnSpPr>
          <p:nvPr/>
        </p:nvCxnSpPr>
        <p:spPr>
          <a:xfrm>
            <a:off x="10815233" y="2183200"/>
            <a:ext cx="1252000" cy="0"/>
          </a:xfrm>
          <a:prstGeom prst="straightConnector1">
            <a:avLst/>
          </a:prstGeom>
          <a:noFill/>
          <a:ln w="9525" cap="flat" cmpd="sng">
            <a:solidFill>
              <a:srgbClr val="9D2235"/>
            </a:solidFill>
            <a:prstDash val="solid"/>
            <a:round/>
            <a:headEnd type="none" w="med" len="med"/>
            <a:tailEnd type="none" w="med" len="med"/>
          </a:ln>
        </p:spPr>
      </p:cxnSp>
      <p:pic>
        <p:nvPicPr>
          <p:cNvPr id="64" name="Google Shape;64;p13"/>
          <p:cNvPicPr preferRelativeResize="0"/>
          <p:nvPr/>
        </p:nvPicPr>
        <p:blipFill>
          <a:blip r:embed="rId3">
            <a:alphaModFix/>
          </a:blip>
          <a:stretch>
            <a:fillRect/>
          </a:stretch>
        </p:blipFill>
        <p:spPr>
          <a:xfrm>
            <a:off x="67" y="1"/>
            <a:ext cx="1347767" cy="1514801"/>
          </a:xfrm>
          <a:prstGeom prst="rect">
            <a:avLst/>
          </a:prstGeom>
          <a:noFill/>
          <a:ln>
            <a:noFill/>
          </a:ln>
        </p:spPr>
      </p:pic>
      <p:sp>
        <p:nvSpPr>
          <p:cNvPr id="65" name="Google Shape;65;p13"/>
          <p:cNvSpPr txBox="1"/>
          <p:nvPr/>
        </p:nvSpPr>
        <p:spPr>
          <a:xfrm>
            <a:off x="1330801" y="67927"/>
            <a:ext cx="6564800" cy="1303200"/>
          </a:xfrm>
          <a:prstGeom prst="rect">
            <a:avLst/>
          </a:prstGeom>
          <a:solidFill>
            <a:srgbClr val="9D2235"/>
          </a:solidFill>
          <a:ln>
            <a:noFill/>
          </a:ln>
        </p:spPr>
        <p:txBody>
          <a:bodyPr spcFirstLastPara="1" wrap="square" lIns="121900" tIns="121900" rIns="121900" bIns="121900" anchor="ctr" anchorCtr="0">
            <a:noAutofit/>
          </a:bodyPr>
          <a:lstStyle/>
          <a:p>
            <a:r>
              <a:rPr lang="en" sz="4000" b="1" dirty="0">
                <a:solidFill>
                  <a:srgbClr val="FFFFFF"/>
                </a:solidFill>
                <a:latin typeface="Montserrat" panose="02000505000000020004" pitchFamily="2" charset="0"/>
              </a:rPr>
              <a:t>My Student Life at IUPUI</a:t>
            </a:r>
            <a:endParaRPr sz="4000" b="1" dirty="0">
              <a:solidFill>
                <a:srgbClr val="FFFFFF"/>
              </a:solidFill>
              <a:latin typeface="Montserrat" panose="02000505000000020004" pitchFamily="2" charset="0"/>
            </a:endParaRPr>
          </a:p>
          <a:p>
            <a:r>
              <a:rPr lang="en" sz="2400" dirty="0">
                <a:solidFill>
                  <a:srgbClr val="FFFFFF"/>
                </a:solidFill>
                <a:latin typeface="Montserrat" panose="02000505000000020004" pitchFamily="2" charset="0"/>
              </a:rPr>
              <a:t>One major year-long research project</a:t>
            </a:r>
            <a:endParaRPr sz="2400" dirty="0">
              <a:solidFill>
                <a:srgbClr val="FFFFFF"/>
              </a:solidFill>
              <a:latin typeface="Montserrat" panose="02000505000000020004" pitchFamily="2" charset="0"/>
            </a:endParaRPr>
          </a:p>
        </p:txBody>
      </p:sp>
      <p:cxnSp>
        <p:nvCxnSpPr>
          <p:cNvPr id="66" name="Google Shape;66;p13"/>
          <p:cNvCxnSpPr/>
          <p:nvPr/>
        </p:nvCxnSpPr>
        <p:spPr>
          <a:xfrm>
            <a:off x="8356667" y="-16300"/>
            <a:ext cx="16400" cy="1531200"/>
          </a:xfrm>
          <a:prstGeom prst="straightConnector1">
            <a:avLst/>
          </a:prstGeom>
          <a:noFill/>
          <a:ln w="9525" cap="flat" cmpd="sng">
            <a:solidFill>
              <a:srgbClr val="DFD1A7"/>
            </a:solidFill>
            <a:prstDash val="solid"/>
            <a:round/>
            <a:headEnd type="none" w="med" len="med"/>
            <a:tailEnd type="none" w="med" len="med"/>
          </a:ln>
        </p:spPr>
      </p:cxnSp>
      <p:sp>
        <p:nvSpPr>
          <p:cNvPr id="67" name="Google Shape;67;p13"/>
          <p:cNvSpPr txBox="1"/>
          <p:nvPr/>
        </p:nvSpPr>
        <p:spPr>
          <a:xfrm>
            <a:off x="8637833" y="0"/>
            <a:ext cx="3306800" cy="1514800"/>
          </a:xfrm>
          <a:prstGeom prst="rect">
            <a:avLst/>
          </a:prstGeom>
          <a:solidFill>
            <a:srgbClr val="9D2235"/>
          </a:solidFill>
          <a:ln>
            <a:noFill/>
          </a:ln>
        </p:spPr>
        <p:txBody>
          <a:bodyPr spcFirstLastPara="1" wrap="square" lIns="121900" tIns="121900" rIns="121900" bIns="121900" anchor="ctr" anchorCtr="0">
            <a:noAutofit/>
          </a:bodyPr>
          <a:lstStyle/>
          <a:p>
            <a:pPr algn="r"/>
            <a:r>
              <a:rPr lang="en" sz="2000" dirty="0">
                <a:solidFill>
                  <a:srgbClr val="FFFFFF"/>
                </a:solidFill>
                <a:latin typeface="Montserrat" panose="02000505000000020004" pitchFamily="2" charset="0"/>
              </a:rPr>
              <a:t>Name: </a:t>
            </a:r>
            <a:r>
              <a:rPr lang="en" sz="2000" b="1" dirty="0">
                <a:solidFill>
                  <a:srgbClr val="FFFFFF"/>
                </a:solidFill>
                <a:latin typeface="Montserrat" panose="02000505000000020004" pitchFamily="2" charset="0"/>
              </a:rPr>
              <a:t>Sophie</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Major: </a:t>
            </a:r>
            <a:r>
              <a:rPr lang="en" sz="2000" b="1" dirty="0">
                <a:solidFill>
                  <a:srgbClr val="FFFFFF"/>
                </a:solidFill>
                <a:latin typeface="Montserrat" panose="02000505000000020004" pitchFamily="2" charset="0"/>
              </a:rPr>
              <a:t>Psychology</a:t>
            </a:r>
            <a:r>
              <a:rPr lang="en" sz="2000" dirty="0">
                <a:solidFill>
                  <a:srgbClr val="FFFFFF"/>
                </a:solidFill>
                <a:latin typeface="Montserrat" panose="02000505000000020004" pitchFamily="2" charset="0"/>
              </a:rPr>
              <a:t> </a:t>
            </a:r>
            <a:endParaRPr sz="2000"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Year: </a:t>
            </a:r>
            <a:r>
              <a:rPr lang="en" sz="2000" b="1" dirty="0">
                <a:solidFill>
                  <a:srgbClr val="FFFFFF"/>
                </a:solidFill>
                <a:latin typeface="Montserrat" panose="02000505000000020004" pitchFamily="2" charset="0"/>
              </a:rPr>
              <a:t>Junior</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Age: </a:t>
            </a:r>
            <a:r>
              <a:rPr lang="en" sz="2000" b="1" dirty="0">
                <a:solidFill>
                  <a:srgbClr val="FFFFFF"/>
                </a:solidFill>
                <a:latin typeface="Montserrat" panose="02000505000000020004" pitchFamily="2" charset="0"/>
              </a:rPr>
              <a:t>21</a:t>
            </a:r>
            <a:endParaRPr sz="2000" b="1" dirty="0">
              <a:solidFill>
                <a:srgbClr val="FFFFFF"/>
              </a:solidFill>
              <a:latin typeface="Montserrat" panose="02000505000000020004" pitchFamily="2" charset="0"/>
            </a:endParaRPr>
          </a:p>
        </p:txBody>
      </p:sp>
      <p:pic>
        <p:nvPicPr>
          <p:cNvPr id="68" name="Google Shape;68;p13"/>
          <p:cNvPicPr preferRelativeResize="0"/>
          <p:nvPr/>
        </p:nvPicPr>
        <p:blipFill>
          <a:blip r:embed="rId4">
            <a:alphaModFix/>
          </a:blip>
          <a:stretch>
            <a:fillRect/>
          </a:stretch>
        </p:blipFill>
        <p:spPr>
          <a:xfrm>
            <a:off x="8764001" y="378517"/>
            <a:ext cx="594833" cy="594833"/>
          </a:xfrm>
          <a:prstGeom prst="rect">
            <a:avLst/>
          </a:prstGeom>
          <a:noFill/>
          <a:ln>
            <a:noFill/>
          </a:ln>
        </p:spPr>
      </p:pic>
      <p:pic>
        <p:nvPicPr>
          <p:cNvPr id="69" name="Google Shape;69;p13"/>
          <p:cNvPicPr preferRelativeResize="0"/>
          <p:nvPr/>
        </p:nvPicPr>
        <p:blipFill>
          <a:blip r:embed="rId5">
            <a:alphaModFix/>
          </a:blip>
          <a:stretch>
            <a:fillRect/>
          </a:stretch>
        </p:blipFill>
        <p:spPr>
          <a:xfrm rot="-1564625">
            <a:off x="7761101" y="260668"/>
            <a:ext cx="439833" cy="439833"/>
          </a:xfrm>
          <a:prstGeom prst="rect">
            <a:avLst/>
          </a:prstGeom>
          <a:noFill/>
          <a:ln>
            <a:noFill/>
          </a:ln>
        </p:spPr>
      </p:pic>
      <p:pic>
        <p:nvPicPr>
          <p:cNvPr id="70" name="Google Shape;70;p13"/>
          <p:cNvPicPr preferRelativeResize="0"/>
          <p:nvPr/>
        </p:nvPicPr>
        <p:blipFill>
          <a:blip r:embed="rId6">
            <a:alphaModFix/>
          </a:blip>
          <a:stretch>
            <a:fillRect/>
          </a:stretch>
        </p:blipFill>
        <p:spPr>
          <a:xfrm>
            <a:off x="7878567" y="938867"/>
            <a:ext cx="413700" cy="413700"/>
          </a:xfrm>
          <a:prstGeom prst="rect">
            <a:avLst/>
          </a:prstGeom>
          <a:noFill/>
          <a:ln>
            <a:noFill/>
          </a:ln>
        </p:spPr>
      </p:pic>
      <p:sp>
        <p:nvSpPr>
          <p:cNvPr id="71" name="Google Shape;71;p13"/>
          <p:cNvSpPr txBox="1"/>
          <p:nvPr/>
        </p:nvSpPr>
        <p:spPr>
          <a:xfrm>
            <a:off x="1481533" y="1759467"/>
            <a:ext cx="5884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W3</a:t>
            </a:r>
            <a:endParaRPr sz="1467" b="1">
              <a:solidFill>
                <a:srgbClr val="999999"/>
              </a:solidFill>
            </a:endParaRPr>
          </a:p>
        </p:txBody>
      </p:sp>
      <p:sp>
        <p:nvSpPr>
          <p:cNvPr id="72" name="Google Shape;72;p13"/>
          <p:cNvSpPr txBox="1"/>
          <p:nvPr/>
        </p:nvSpPr>
        <p:spPr>
          <a:xfrm>
            <a:off x="7352133" y="1718600"/>
            <a:ext cx="816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W12</a:t>
            </a:r>
            <a:endParaRPr sz="1467" b="1">
              <a:solidFill>
                <a:srgbClr val="999999"/>
              </a:solidFill>
            </a:endParaRPr>
          </a:p>
        </p:txBody>
      </p:sp>
      <p:sp>
        <p:nvSpPr>
          <p:cNvPr id="73" name="Google Shape;73;p13"/>
          <p:cNvSpPr txBox="1"/>
          <p:nvPr/>
        </p:nvSpPr>
        <p:spPr>
          <a:xfrm>
            <a:off x="4233417" y="1759467"/>
            <a:ext cx="9552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W6-W7</a:t>
            </a:r>
            <a:endParaRPr sz="1467" b="1">
              <a:solidFill>
                <a:srgbClr val="999999"/>
              </a:solidFill>
            </a:endParaRPr>
          </a:p>
        </p:txBody>
      </p:sp>
      <p:sp>
        <p:nvSpPr>
          <p:cNvPr id="74" name="Google Shape;74;p13"/>
          <p:cNvSpPr txBox="1"/>
          <p:nvPr/>
        </p:nvSpPr>
        <p:spPr>
          <a:xfrm>
            <a:off x="10143233" y="1759467"/>
            <a:ext cx="1252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W14-W15</a:t>
            </a:r>
            <a:endParaRPr sz="1467" b="1">
              <a:solidFill>
                <a:srgbClr val="999999"/>
              </a:solidFill>
            </a:endParaRPr>
          </a:p>
        </p:txBody>
      </p:sp>
      <p:cxnSp>
        <p:nvCxnSpPr>
          <p:cNvPr id="75" name="Google Shape;75;p13"/>
          <p:cNvCxnSpPr/>
          <p:nvPr/>
        </p:nvCxnSpPr>
        <p:spPr>
          <a:xfrm>
            <a:off x="3181300" y="26584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76" name="Google Shape;76;p13"/>
          <p:cNvCxnSpPr/>
          <p:nvPr/>
        </p:nvCxnSpPr>
        <p:spPr>
          <a:xfrm>
            <a:off x="6217200" y="26585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77" name="Google Shape;77;p13"/>
          <p:cNvCxnSpPr/>
          <p:nvPr/>
        </p:nvCxnSpPr>
        <p:spPr>
          <a:xfrm>
            <a:off x="9248033" y="2639233"/>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78" name="Google Shape;78;p13"/>
          <p:cNvCxnSpPr/>
          <p:nvPr/>
        </p:nvCxnSpPr>
        <p:spPr>
          <a:xfrm>
            <a:off x="570133" y="5740133"/>
            <a:ext cx="10898000" cy="0"/>
          </a:xfrm>
          <a:prstGeom prst="straightConnector1">
            <a:avLst/>
          </a:prstGeom>
          <a:noFill/>
          <a:ln w="9525" cap="flat" cmpd="sng">
            <a:solidFill>
              <a:srgbClr val="DFD1A7"/>
            </a:solidFill>
            <a:prstDash val="solid"/>
            <a:round/>
            <a:headEnd type="none" w="med" len="med"/>
            <a:tailEnd type="none" w="med" len="med"/>
          </a:ln>
        </p:spPr>
      </p:cxnSp>
      <p:sp>
        <p:nvSpPr>
          <p:cNvPr id="79" name="Google Shape;79;p13"/>
          <p:cNvSpPr txBox="1"/>
          <p:nvPr/>
        </p:nvSpPr>
        <p:spPr>
          <a:xfrm>
            <a:off x="10654633" y="5734400"/>
            <a:ext cx="1494400" cy="1123600"/>
          </a:xfrm>
          <a:prstGeom prst="rect">
            <a:avLst/>
          </a:prstGeom>
          <a:noFill/>
          <a:ln>
            <a:noFill/>
          </a:ln>
        </p:spPr>
        <p:txBody>
          <a:bodyPr spcFirstLastPara="1" wrap="square" lIns="121900" tIns="121900" rIns="121900" bIns="121900" anchor="t" anchorCtr="0">
            <a:noAutofit/>
          </a:bodyPr>
          <a:lstStyle/>
          <a:p>
            <a:pPr algn="r">
              <a:lnSpc>
                <a:spcPct val="150000"/>
              </a:lnSpc>
            </a:pPr>
            <a:r>
              <a:rPr lang="en" sz="1467">
                <a:solidFill>
                  <a:srgbClr val="666666"/>
                </a:solidFill>
              </a:rPr>
              <a:t>Prepared</a:t>
            </a:r>
            <a:endParaRPr sz="1467">
              <a:solidFill>
                <a:srgbClr val="666666"/>
              </a:solidFill>
            </a:endParaRPr>
          </a:p>
          <a:p>
            <a:pPr algn="r">
              <a:lnSpc>
                <a:spcPct val="150000"/>
              </a:lnSpc>
            </a:pPr>
            <a:r>
              <a:rPr lang="en" sz="1467">
                <a:solidFill>
                  <a:srgbClr val="666666"/>
                </a:solidFill>
              </a:rPr>
              <a:t>Satisfied</a:t>
            </a:r>
            <a:endParaRPr sz="1467">
              <a:solidFill>
                <a:srgbClr val="666666"/>
              </a:solidFill>
            </a:endParaRPr>
          </a:p>
          <a:p>
            <a:pPr algn="r">
              <a:lnSpc>
                <a:spcPct val="150000"/>
              </a:lnSpc>
            </a:pPr>
            <a:r>
              <a:rPr lang="en" sz="1467">
                <a:solidFill>
                  <a:srgbClr val="666666"/>
                </a:solidFill>
              </a:rPr>
              <a:t>Confident</a:t>
            </a:r>
            <a:endParaRPr sz="1467">
              <a:solidFill>
                <a:srgbClr val="666666"/>
              </a:solidFill>
            </a:endParaRPr>
          </a:p>
        </p:txBody>
      </p:sp>
      <p:sp>
        <p:nvSpPr>
          <p:cNvPr id="80" name="Google Shape;80;p13"/>
          <p:cNvSpPr txBox="1"/>
          <p:nvPr/>
        </p:nvSpPr>
        <p:spPr>
          <a:xfrm>
            <a:off x="67" y="5734400"/>
            <a:ext cx="1494400" cy="1123600"/>
          </a:xfrm>
          <a:prstGeom prst="rect">
            <a:avLst/>
          </a:prstGeom>
          <a:noFill/>
          <a:ln>
            <a:noFill/>
          </a:ln>
        </p:spPr>
        <p:txBody>
          <a:bodyPr spcFirstLastPara="1" wrap="square" lIns="121900" tIns="121900" rIns="121900" bIns="121900" anchor="t" anchorCtr="0">
            <a:noAutofit/>
          </a:bodyPr>
          <a:lstStyle/>
          <a:p>
            <a:pPr>
              <a:lnSpc>
                <a:spcPct val="150000"/>
              </a:lnSpc>
            </a:pPr>
            <a:r>
              <a:rPr lang="en" sz="1467">
                <a:solidFill>
                  <a:srgbClr val="666666"/>
                </a:solidFill>
              </a:rPr>
              <a:t>Not prepared</a:t>
            </a:r>
            <a:endParaRPr sz="1467">
              <a:solidFill>
                <a:srgbClr val="666666"/>
              </a:solidFill>
            </a:endParaRPr>
          </a:p>
          <a:p>
            <a:pPr>
              <a:lnSpc>
                <a:spcPct val="150000"/>
              </a:lnSpc>
            </a:pPr>
            <a:r>
              <a:rPr lang="en" sz="1467">
                <a:solidFill>
                  <a:srgbClr val="666666"/>
                </a:solidFill>
              </a:rPr>
              <a:t>Not satisfied</a:t>
            </a:r>
            <a:endParaRPr sz="1467">
              <a:solidFill>
                <a:srgbClr val="666666"/>
              </a:solidFill>
            </a:endParaRPr>
          </a:p>
          <a:p>
            <a:pPr>
              <a:lnSpc>
                <a:spcPct val="150000"/>
              </a:lnSpc>
            </a:pPr>
            <a:r>
              <a:rPr lang="en" sz="1467">
                <a:solidFill>
                  <a:srgbClr val="666666"/>
                </a:solidFill>
              </a:rPr>
              <a:t>Frustrated</a:t>
            </a:r>
            <a:endParaRPr sz="1467">
              <a:solidFill>
                <a:srgbClr val="666666"/>
              </a:solidFill>
            </a:endParaRPr>
          </a:p>
        </p:txBody>
      </p:sp>
      <p:cxnSp>
        <p:nvCxnSpPr>
          <p:cNvPr id="81" name="Google Shape;81;p13"/>
          <p:cNvCxnSpPr/>
          <p:nvPr/>
        </p:nvCxnSpPr>
        <p:spPr>
          <a:xfrm>
            <a:off x="13011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82" name="Google Shape;82;p13"/>
          <p:cNvCxnSpPr/>
          <p:nvPr/>
        </p:nvCxnSpPr>
        <p:spPr>
          <a:xfrm>
            <a:off x="37695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83" name="Google Shape;83;p13"/>
          <p:cNvCxnSpPr/>
          <p:nvPr/>
        </p:nvCxnSpPr>
        <p:spPr>
          <a:xfrm>
            <a:off x="6709467"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84" name="Google Shape;84;p13"/>
          <p:cNvCxnSpPr/>
          <p:nvPr/>
        </p:nvCxnSpPr>
        <p:spPr>
          <a:xfrm>
            <a:off x="9442133" y="5938733"/>
            <a:ext cx="1663600" cy="0"/>
          </a:xfrm>
          <a:prstGeom prst="straightConnector1">
            <a:avLst/>
          </a:prstGeom>
          <a:noFill/>
          <a:ln w="9525" cap="flat" cmpd="sng">
            <a:solidFill>
              <a:srgbClr val="006298"/>
            </a:solidFill>
            <a:prstDash val="solid"/>
            <a:round/>
            <a:headEnd type="none" w="med" len="med"/>
            <a:tailEnd type="none" w="med" len="med"/>
          </a:ln>
        </p:spPr>
      </p:cxnSp>
      <p:sp>
        <p:nvSpPr>
          <p:cNvPr id="85" name="Google Shape;85;p13"/>
          <p:cNvSpPr/>
          <p:nvPr/>
        </p:nvSpPr>
        <p:spPr>
          <a:xfrm>
            <a:off x="1593133"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 name="Google Shape;86;p13"/>
          <p:cNvSpPr/>
          <p:nvPr/>
        </p:nvSpPr>
        <p:spPr>
          <a:xfrm>
            <a:off x="3855933"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 name="Google Shape;87;p13"/>
          <p:cNvSpPr/>
          <p:nvPr/>
        </p:nvSpPr>
        <p:spPr>
          <a:xfrm>
            <a:off x="6794400"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8" name="Google Shape;88;p13"/>
          <p:cNvSpPr/>
          <p:nvPr/>
        </p:nvSpPr>
        <p:spPr>
          <a:xfrm>
            <a:off x="10813933"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9" name="Google Shape;89;p13"/>
          <p:cNvCxnSpPr/>
          <p:nvPr/>
        </p:nvCxnSpPr>
        <p:spPr>
          <a:xfrm>
            <a:off x="1301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90" name="Google Shape;90;p13"/>
          <p:cNvCxnSpPr/>
          <p:nvPr/>
        </p:nvCxnSpPr>
        <p:spPr>
          <a:xfrm>
            <a:off x="37695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91" name="Google Shape;91;p13"/>
          <p:cNvCxnSpPr/>
          <p:nvPr/>
        </p:nvCxnSpPr>
        <p:spPr>
          <a:xfrm>
            <a:off x="6709467"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92" name="Google Shape;92;p13"/>
          <p:cNvCxnSpPr/>
          <p:nvPr/>
        </p:nvCxnSpPr>
        <p:spPr>
          <a:xfrm>
            <a:off x="9442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93" name="Google Shape;93;p13"/>
          <p:cNvCxnSpPr/>
          <p:nvPr/>
        </p:nvCxnSpPr>
        <p:spPr>
          <a:xfrm>
            <a:off x="13011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94" name="Google Shape;94;p13"/>
          <p:cNvCxnSpPr/>
          <p:nvPr/>
        </p:nvCxnSpPr>
        <p:spPr>
          <a:xfrm>
            <a:off x="37695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95" name="Google Shape;95;p13"/>
          <p:cNvCxnSpPr/>
          <p:nvPr/>
        </p:nvCxnSpPr>
        <p:spPr>
          <a:xfrm>
            <a:off x="6709467"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96" name="Google Shape;96;p13"/>
          <p:cNvCxnSpPr/>
          <p:nvPr/>
        </p:nvCxnSpPr>
        <p:spPr>
          <a:xfrm>
            <a:off x="9459433" y="6671267"/>
            <a:ext cx="1663600" cy="0"/>
          </a:xfrm>
          <a:prstGeom prst="straightConnector1">
            <a:avLst/>
          </a:prstGeom>
          <a:noFill/>
          <a:ln w="9525" cap="flat" cmpd="sng">
            <a:solidFill>
              <a:srgbClr val="4A3C31"/>
            </a:solidFill>
            <a:prstDash val="solid"/>
            <a:round/>
            <a:headEnd type="none" w="med" len="med"/>
            <a:tailEnd type="none" w="med" len="med"/>
          </a:ln>
        </p:spPr>
      </p:cxnSp>
      <p:sp>
        <p:nvSpPr>
          <p:cNvPr id="97" name="Google Shape;97;p13"/>
          <p:cNvSpPr/>
          <p:nvPr/>
        </p:nvSpPr>
        <p:spPr>
          <a:xfrm>
            <a:off x="1593133"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98" name="Google Shape;98;p13"/>
          <p:cNvSpPr/>
          <p:nvPr/>
        </p:nvSpPr>
        <p:spPr>
          <a:xfrm>
            <a:off x="3855933" y="62014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99" name="Google Shape;99;p13"/>
          <p:cNvSpPr/>
          <p:nvPr/>
        </p:nvSpPr>
        <p:spPr>
          <a:xfrm>
            <a:off x="6794400"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0" name="Google Shape;100;p13"/>
          <p:cNvSpPr/>
          <p:nvPr/>
        </p:nvSpPr>
        <p:spPr>
          <a:xfrm>
            <a:off x="10525733"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1" name="Google Shape;101;p13"/>
          <p:cNvSpPr/>
          <p:nvPr/>
        </p:nvSpPr>
        <p:spPr>
          <a:xfrm>
            <a:off x="1593133"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2" name="Google Shape;102;p13"/>
          <p:cNvSpPr/>
          <p:nvPr/>
        </p:nvSpPr>
        <p:spPr>
          <a:xfrm>
            <a:off x="3855933"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3" name="Google Shape;103;p13"/>
          <p:cNvSpPr/>
          <p:nvPr/>
        </p:nvSpPr>
        <p:spPr>
          <a:xfrm>
            <a:off x="6794400"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4" name="Google Shape;104;p13"/>
          <p:cNvSpPr/>
          <p:nvPr/>
        </p:nvSpPr>
        <p:spPr>
          <a:xfrm>
            <a:off x="10176133"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05" name="Google Shape;105;p13"/>
          <p:cNvSpPr txBox="1"/>
          <p:nvPr/>
        </p:nvSpPr>
        <p:spPr>
          <a:xfrm>
            <a:off x="165" y="24061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06" name="Google Shape;106;p13"/>
          <p:cNvSpPr txBox="1"/>
          <p:nvPr/>
        </p:nvSpPr>
        <p:spPr>
          <a:xfrm>
            <a:off x="117" y="3307951"/>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07" name="Google Shape;107;p13"/>
          <p:cNvSpPr txBox="1"/>
          <p:nvPr/>
        </p:nvSpPr>
        <p:spPr>
          <a:xfrm>
            <a:off x="209" y="4521167"/>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108" name="Google Shape;108;p13"/>
          <p:cNvSpPr txBox="1"/>
          <p:nvPr/>
        </p:nvSpPr>
        <p:spPr>
          <a:xfrm>
            <a:off x="216033" y="2732800"/>
            <a:ext cx="2646800" cy="588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Develop it based on </a:t>
            </a:r>
            <a:r>
              <a:rPr lang="en" sz="1467" b="1">
                <a:solidFill>
                  <a:srgbClr val="666666"/>
                </a:solidFill>
              </a:rPr>
              <a:t>course materials</a:t>
            </a:r>
            <a:endParaRPr sz="1467" b="1">
              <a:solidFill>
                <a:srgbClr val="666666"/>
              </a:solidFill>
            </a:endParaRPr>
          </a:p>
        </p:txBody>
      </p:sp>
      <p:sp>
        <p:nvSpPr>
          <p:cNvPr id="109" name="Google Shape;109;p13"/>
          <p:cNvSpPr txBox="1"/>
          <p:nvPr/>
        </p:nvSpPr>
        <p:spPr>
          <a:xfrm>
            <a:off x="216067" y="3689984"/>
            <a:ext cx="29212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Find sources in </a:t>
            </a:r>
            <a:r>
              <a:rPr lang="en" sz="1467" b="1">
                <a:solidFill>
                  <a:srgbClr val="666666"/>
                </a:solidFill>
              </a:rPr>
              <a:t>citation from biographies</a:t>
            </a:r>
            <a:r>
              <a:rPr lang="en" sz="1467">
                <a:solidFill>
                  <a:srgbClr val="666666"/>
                </a:solidFill>
              </a:rPr>
              <a:t> and library </a:t>
            </a:r>
            <a:r>
              <a:rPr lang="en" sz="1467" b="1">
                <a:solidFill>
                  <a:srgbClr val="666666"/>
                </a:solidFill>
              </a:rPr>
              <a:t>A-Z databases list</a:t>
            </a:r>
            <a:endParaRPr sz="1467" b="1">
              <a:solidFill>
                <a:srgbClr val="666666"/>
              </a:solidFill>
            </a:endParaRPr>
          </a:p>
        </p:txBody>
      </p:sp>
      <p:sp>
        <p:nvSpPr>
          <p:cNvPr id="110" name="Google Shape;110;p13"/>
          <p:cNvSpPr txBox="1"/>
          <p:nvPr/>
        </p:nvSpPr>
        <p:spPr>
          <a:xfrm>
            <a:off x="216033" y="4849400"/>
            <a:ext cx="29212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author’s reputation</a:t>
            </a:r>
            <a:r>
              <a:rPr lang="en" sz="1467">
                <a:solidFill>
                  <a:srgbClr val="666666"/>
                </a:solidFill>
              </a:rPr>
              <a:t> and develop an outline</a:t>
            </a:r>
            <a:endParaRPr sz="1467">
              <a:solidFill>
                <a:srgbClr val="666666"/>
              </a:solidFill>
            </a:endParaRPr>
          </a:p>
        </p:txBody>
      </p:sp>
      <p:sp>
        <p:nvSpPr>
          <p:cNvPr id="111" name="Google Shape;111;p13"/>
          <p:cNvSpPr txBox="1"/>
          <p:nvPr/>
        </p:nvSpPr>
        <p:spPr>
          <a:xfrm>
            <a:off x="3135167" y="2373484"/>
            <a:ext cx="22292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12" name="Google Shape;112;p13"/>
          <p:cNvSpPr txBox="1"/>
          <p:nvPr/>
        </p:nvSpPr>
        <p:spPr>
          <a:xfrm>
            <a:off x="3135167" y="3487300"/>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13" name="Google Shape;113;p13"/>
          <p:cNvSpPr txBox="1"/>
          <p:nvPr/>
        </p:nvSpPr>
        <p:spPr>
          <a:xfrm>
            <a:off x="3135200" y="45945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114" name="Google Shape;114;p13"/>
          <p:cNvSpPr txBox="1"/>
          <p:nvPr/>
        </p:nvSpPr>
        <p:spPr>
          <a:xfrm>
            <a:off x="3351051" y="2700133"/>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Revise and learn more about it using </a:t>
            </a:r>
            <a:r>
              <a:rPr lang="en" sz="1467" b="1">
                <a:solidFill>
                  <a:srgbClr val="666666"/>
                </a:solidFill>
              </a:rPr>
              <a:t>research guides</a:t>
            </a:r>
            <a:endParaRPr sz="1467" b="1">
              <a:solidFill>
                <a:srgbClr val="666666"/>
              </a:solidFill>
            </a:endParaRPr>
          </a:p>
        </p:txBody>
      </p:sp>
      <p:sp>
        <p:nvSpPr>
          <p:cNvPr id="115" name="Google Shape;115;p13"/>
          <p:cNvSpPr txBox="1"/>
          <p:nvPr/>
        </p:nvSpPr>
        <p:spPr>
          <a:xfrm>
            <a:off x="3351051" y="3816000"/>
            <a:ext cx="29212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Search more in </a:t>
            </a:r>
            <a:r>
              <a:rPr lang="en" sz="1467" b="1">
                <a:solidFill>
                  <a:srgbClr val="666666"/>
                </a:solidFill>
              </a:rPr>
              <a:t>specific library databases</a:t>
            </a:r>
            <a:r>
              <a:rPr lang="en" sz="1467">
                <a:solidFill>
                  <a:srgbClr val="666666"/>
                </a:solidFill>
              </a:rPr>
              <a:t> and </a:t>
            </a:r>
            <a:r>
              <a:rPr lang="en" sz="1467" b="1">
                <a:solidFill>
                  <a:srgbClr val="666666"/>
                </a:solidFill>
              </a:rPr>
              <a:t>recommendation</a:t>
            </a:r>
            <a:r>
              <a:rPr lang="en" sz="1467">
                <a:solidFill>
                  <a:srgbClr val="666666"/>
                </a:solidFill>
              </a:rPr>
              <a:t> by instructor </a:t>
            </a:r>
            <a:endParaRPr sz="1467">
              <a:solidFill>
                <a:srgbClr val="666666"/>
              </a:solidFill>
            </a:endParaRPr>
          </a:p>
        </p:txBody>
      </p:sp>
      <p:sp>
        <p:nvSpPr>
          <p:cNvPr id="116" name="Google Shape;116;p13"/>
          <p:cNvSpPr txBox="1"/>
          <p:nvPr/>
        </p:nvSpPr>
        <p:spPr>
          <a:xfrm>
            <a:off x="3351067" y="4892048"/>
            <a:ext cx="2921200" cy="778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 </a:t>
            </a:r>
            <a:r>
              <a:rPr lang="en" sz="1467">
                <a:solidFill>
                  <a:srgbClr val="666666"/>
                </a:solidFill>
              </a:rPr>
              <a:t>and </a:t>
            </a:r>
            <a:r>
              <a:rPr lang="en" sz="1467" b="1">
                <a:solidFill>
                  <a:srgbClr val="666666"/>
                </a:solidFill>
              </a:rPr>
              <a:t>scholarly sources</a:t>
            </a:r>
            <a:endParaRPr sz="1467" b="1">
              <a:solidFill>
                <a:srgbClr val="666666"/>
              </a:solidFill>
            </a:endParaRPr>
          </a:p>
        </p:txBody>
      </p:sp>
      <p:sp>
        <p:nvSpPr>
          <p:cNvPr id="117" name="Google Shape;117;p13"/>
          <p:cNvSpPr txBox="1"/>
          <p:nvPr/>
        </p:nvSpPr>
        <p:spPr>
          <a:xfrm>
            <a:off x="6191613" y="2400984"/>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18" name="Google Shape;118;p13"/>
          <p:cNvSpPr txBox="1"/>
          <p:nvPr/>
        </p:nvSpPr>
        <p:spPr>
          <a:xfrm>
            <a:off x="6225900" y="3419500"/>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19" name="Google Shape;119;p13"/>
          <p:cNvSpPr txBox="1"/>
          <p:nvPr/>
        </p:nvSpPr>
        <p:spPr>
          <a:xfrm>
            <a:off x="6191600" y="4581500"/>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120" name="Google Shape;120;p13"/>
          <p:cNvSpPr txBox="1"/>
          <p:nvPr/>
        </p:nvSpPr>
        <p:spPr>
          <a:xfrm>
            <a:off x="6409200" y="2654851"/>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Learn more about it using </a:t>
            </a:r>
            <a:r>
              <a:rPr lang="en" sz="1467" b="1">
                <a:solidFill>
                  <a:srgbClr val="666666"/>
                </a:solidFill>
              </a:rPr>
              <a:t>Google</a:t>
            </a:r>
            <a:r>
              <a:rPr lang="en" sz="1467">
                <a:solidFill>
                  <a:srgbClr val="666666"/>
                </a:solidFill>
              </a:rPr>
              <a:t> and </a:t>
            </a:r>
            <a:r>
              <a:rPr lang="en" sz="1467" b="1">
                <a:solidFill>
                  <a:srgbClr val="666666"/>
                </a:solidFill>
              </a:rPr>
              <a:t>research guides</a:t>
            </a:r>
            <a:endParaRPr sz="1467" b="1">
              <a:solidFill>
                <a:srgbClr val="666666"/>
              </a:solidFill>
            </a:endParaRPr>
          </a:p>
        </p:txBody>
      </p:sp>
      <p:sp>
        <p:nvSpPr>
          <p:cNvPr id="121" name="Google Shape;121;p13"/>
          <p:cNvSpPr txBox="1"/>
          <p:nvPr/>
        </p:nvSpPr>
        <p:spPr>
          <a:xfrm>
            <a:off x="6407467" y="3689567"/>
            <a:ext cx="29212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Like week 6 and week 7, but add more from </a:t>
            </a:r>
            <a:r>
              <a:rPr lang="en" sz="1467" b="1">
                <a:solidFill>
                  <a:srgbClr val="666666"/>
                </a:solidFill>
              </a:rPr>
              <a:t>sources’ citation</a:t>
            </a:r>
            <a:r>
              <a:rPr lang="en" sz="1467">
                <a:solidFill>
                  <a:srgbClr val="666666"/>
                </a:solidFill>
              </a:rPr>
              <a:t> that I found</a:t>
            </a:r>
            <a:endParaRPr sz="1467">
              <a:solidFill>
                <a:srgbClr val="666666"/>
              </a:solidFill>
            </a:endParaRPr>
          </a:p>
        </p:txBody>
      </p:sp>
      <p:sp>
        <p:nvSpPr>
          <p:cNvPr id="122" name="Google Shape;122;p13"/>
          <p:cNvSpPr txBox="1"/>
          <p:nvPr/>
        </p:nvSpPr>
        <p:spPr>
          <a:xfrm>
            <a:off x="6407467" y="4870451"/>
            <a:ext cx="29212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r>
              <a:rPr lang="en" sz="1467">
                <a:solidFill>
                  <a:srgbClr val="666666"/>
                </a:solidFill>
              </a:rPr>
              <a:t>, </a:t>
            </a:r>
            <a:r>
              <a:rPr lang="en" sz="1467" b="1">
                <a:solidFill>
                  <a:srgbClr val="666666"/>
                </a:solidFill>
              </a:rPr>
              <a:t>scholarly sources</a:t>
            </a:r>
            <a:r>
              <a:rPr lang="en" sz="1467">
                <a:solidFill>
                  <a:srgbClr val="666666"/>
                </a:solidFill>
              </a:rPr>
              <a:t>, and </a:t>
            </a:r>
            <a:r>
              <a:rPr lang="en" sz="1467" b="1">
                <a:solidFill>
                  <a:srgbClr val="666666"/>
                </a:solidFill>
              </a:rPr>
              <a:t>recent publication</a:t>
            </a:r>
            <a:endParaRPr sz="1467" b="1">
              <a:solidFill>
                <a:srgbClr val="666666"/>
              </a:solidFill>
            </a:endParaRPr>
          </a:p>
        </p:txBody>
      </p:sp>
      <p:sp>
        <p:nvSpPr>
          <p:cNvPr id="123" name="Google Shape;123;p13"/>
          <p:cNvSpPr txBox="1"/>
          <p:nvPr/>
        </p:nvSpPr>
        <p:spPr>
          <a:xfrm>
            <a:off x="9248013" y="2373451"/>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24" name="Google Shape;124;p13"/>
          <p:cNvSpPr txBox="1"/>
          <p:nvPr/>
        </p:nvSpPr>
        <p:spPr>
          <a:xfrm>
            <a:off x="9282300" y="3391967"/>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25" name="Google Shape;125;p13"/>
          <p:cNvSpPr txBox="1"/>
          <p:nvPr/>
        </p:nvSpPr>
        <p:spPr>
          <a:xfrm>
            <a:off x="9248000" y="4553967"/>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126" name="Google Shape;126;p13"/>
          <p:cNvSpPr txBox="1"/>
          <p:nvPr/>
        </p:nvSpPr>
        <p:spPr>
          <a:xfrm>
            <a:off x="9465600" y="2627317"/>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If needed, verify it using </a:t>
            </a:r>
            <a:r>
              <a:rPr lang="en" sz="1467" b="1">
                <a:solidFill>
                  <a:srgbClr val="666666"/>
                </a:solidFill>
              </a:rPr>
              <a:t>Google</a:t>
            </a:r>
            <a:r>
              <a:rPr lang="en" sz="1467">
                <a:solidFill>
                  <a:srgbClr val="666666"/>
                </a:solidFill>
              </a:rPr>
              <a:t> and </a:t>
            </a:r>
            <a:r>
              <a:rPr lang="en" sz="1467" b="1">
                <a:solidFill>
                  <a:srgbClr val="666666"/>
                </a:solidFill>
              </a:rPr>
              <a:t>research guides</a:t>
            </a:r>
            <a:endParaRPr sz="1467" b="1">
              <a:solidFill>
                <a:srgbClr val="666666"/>
              </a:solidFill>
            </a:endParaRPr>
          </a:p>
        </p:txBody>
      </p:sp>
      <p:sp>
        <p:nvSpPr>
          <p:cNvPr id="127" name="Google Shape;127;p13"/>
          <p:cNvSpPr txBox="1"/>
          <p:nvPr/>
        </p:nvSpPr>
        <p:spPr>
          <a:xfrm>
            <a:off x="9463867" y="3662033"/>
            <a:ext cx="25964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Focus on </a:t>
            </a:r>
            <a:r>
              <a:rPr lang="en" sz="1467" b="1">
                <a:solidFill>
                  <a:srgbClr val="666666"/>
                </a:solidFill>
              </a:rPr>
              <a:t>specific library databases</a:t>
            </a:r>
            <a:r>
              <a:rPr lang="en" sz="1467">
                <a:solidFill>
                  <a:srgbClr val="666666"/>
                </a:solidFill>
              </a:rPr>
              <a:t> and </a:t>
            </a:r>
            <a:r>
              <a:rPr lang="en" sz="1467" b="1">
                <a:solidFill>
                  <a:srgbClr val="666666"/>
                </a:solidFill>
              </a:rPr>
              <a:t>instructor’s recommendation</a:t>
            </a:r>
            <a:endParaRPr sz="1467" b="1">
              <a:solidFill>
                <a:srgbClr val="666666"/>
              </a:solidFill>
            </a:endParaRPr>
          </a:p>
        </p:txBody>
      </p:sp>
      <p:sp>
        <p:nvSpPr>
          <p:cNvPr id="128" name="Google Shape;128;p13"/>
          <p:cNvSpPr txBox="1"/>
          <p:nvPr/>
        </p:nvSpPr>
        <p:spPr>
          <a:xfrm>
            <a:off x="9463867" y="4842933"/>
            <a:ext cx="25964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Finalize my sources based on </a:t>
            </a:r>
            <a:r>
              <a:rPr lang="en" sz="1467" b="1">
                <a:solidFill>
                  <a:srgbClr val="666666"/>
                </a:solidFill>
              </a:rPr>
              <a:t>relevancy</a:t>
            </a:r>
            <a:r>
              <a:rPr lang="en" sz="1467">
                <a:solidFill>
                  <a:srgbClr val="666666"/>
                </a:solidFill>
              </a:rPr>
              <a:t>, </a:t>
            </a:r>
            <a:r>
              <a:rPr lang="en" sz="1467" b="1">
                <a:solidFill>
                  <a:srgbClr val="666666"/>
                </a:solidFill>
              </a:rPr>
              <a:t>scholarly sources</a:t>
            </a:r>
            <a:endParaRPr sz="1467" b="1">
              <a:solidFill>
                <a:srgbClr val="666666"/>
              </a:solidFill>
            </a:endParaRPr>
          </a:p>
        </p:txBody>
      </p:sp>
      <p:sp>
        <p:nvSpPr>
          <p:cNvPr id="129" name="Google Shape;129;p13"/>
          <p:cNvSpPr/>
          <p:nvPr/>
        </p:nvSpPr>
        <p:spPr>
          <a:xfrm>
            <a:off x="2144933" y="2436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 hours</a:t>
            </a:r>
            <a:endParaRPr sz="1333">
              <a:solidFill>
                <a:srgbClr val="FFFFFF"/>
              </a:solidFill>
            </a:endParaRPr>
          </a:p>
        </p:txBody>
      </p:sp>
      <p:sp>
        <p:nvSpPr>
          <p:cNvPr id="130" name="Google Shape;130;p13"/>
          <p:cNvSpPr/>
          <p:nvPr/>
        </p:nvSpPr>
        <p:spPr>
          <a:xfrm>
            <a:off x="2195533" y="33575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131" name="Google Shape;131;p13"/>
          <p:cNvSpPr/>
          <p:nvPr/>
        </p:nvSpPr>
        <p:spPr>
          <a:xfrm>
            <a:off x="2195533" y="44819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 hours</a:t>
            </a:r>
            <a:endParaRPr sz="1333">
              <a:solidFill>
                <a:srgbClr val="FFFFFF"/>
              </a:solidFill>
            </a:endParaRPr>
          </a:p>
        </p:txBody>
      </p:sp>
      <p:sp>
        <p:nvSpPr>
          <p:cNvPr id="132" name="Google Shape;132;p13"/>
          <p:cNvSpPr/>
          <p:nvPr/>
        </p:nvSpPr>
        <p:spPr>
          <a:xfrm>
            <a:off x="5097200" y="2452634"/>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6-10 hours</a:t>
            </a:r>
            <a:endParaRPr sz="1333">
              <a:solidFill>
                <a:srgbClr val="FFFFFF"/>
              </a:solidFill>
            </a:endParaRPr>
          </a:p>
        </p:txBody>
      </p:sp>
      <p:sp>
        <p:nvSpPr>
          <p:cNvPr id="133" name="Google Shape;133;p13"/>
          <p:cNvSpPr/>
          <p:nvPr/>
        </p:nvSpPr>
        <p:spPr>
          <a:xfrm>
            <a:off x="5366900" y="34794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134" name="Google Shape;134;p13"/>
          <p:cNvSpPr/>
          <p:nvPr/>
        </p:nvSpPr>
        <p:spPr>
          <a:xfrm>
            <a:off x="5115700" y="46386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135" name="Google Shape;135;p13"/>
          <p:cNvSpPr/>
          <p:nvPr/>
        </p:nvSpPr>
        <p:spPr>
          <a:xfrm>
            <a:off x="8080300" y="2454168"/>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136" name="Google Shape;136;p13"/>
          <p:cNvSpPr/>
          <p:nvPr/>
        </p:nvSpPr>
        <p:spPr>
          <a:xfrm>
            <a:off x="8117300" y="34795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137" name="Google Shape;137;p13"/>
          <p:cNvSpPr/>
          <p:nvPr/>
        </p:nvSpPr>
        <p:spPr>
          <a:xfrm>
            <a:off x="8432033" y="460981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 hours</a:t>
            </a:r>
            <a:endParaRPr sz="1333">
              <a:solidFill>
                <a:srgbClr val="FFFFFF"/>
              </a:solidFill>
            </a:endParaRPr>
          </a:p>
        </p:txBody>
      </p:sp>
      <p:sp>
        <p:nvSpPr>
          <p:cNvPr id="138" name="Google Shape;138;p13"/>
          <p:cNvSpPr/>
          <p:nvPr/>
        </p:nvSpPr>
        <p:spPr>
          <a:xfrm>
            <a:off x="11063400" y="24404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139" name="Google Shape;139;p13"/>
          <p:cNvSpPr/>
          <p:nvPr/>
        </p:nvSpPr>
        <p:spPr>
          <a:xfrm>
            <a:off x="11052733" y="3365068"/>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140" name="Google Shape;140;p13"/>
          <p:cNvSpPr/>
          <p:nvPr/>
        </p:nvSpPr>
        <p:spPr>
          <a:xfrm>
            <a:off x="11253333" y="4672801"/>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5 hours</a:t>
            </a:r>
            <a:endParaRPr sz="1333">
              <a:solidFill>
                <a:srgbClr val="FFFFFF"/>
              </a:solidFill>
            </a:endParaRPr>
          </a:p>
        </p:txBody>
      </p:sp>
    </p:spTree>
    <p:extLst>
      <p:ext uri="{BB962C8B-B14F-4D97-AF65-F5344CB8AC3E}">
        <p14:creationId xmlns:p14="http://schemas.microsoft.com/office/powerpoint/2010/main" val="3028776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4"/>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146" name="Google Shape;146;p14"/>
          <p:cNvSpPr/>
          <p:nvPr/>
        </p:nvSpPr>
        <p:spPr>
          <a:xfrm>
            <a:off x="16373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47" name="Google Shape;147;p14"/>
          <p:cNvSpPr/>
          <p:nvPr/>
        </p:nvSpPr>
        <p:spPr>
          <a:xfrm>
            <a:off x="4510500" y="2042984"/>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48" name="Google Shape;148;p14"/>
          <p:cNvSpPr/>
          <p:nvPr/>
        </p:nvSpPr>
        <p:spPr>
          <a:xfrm>
            <a:off x="7549700"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49" name="Google Shape;149;p14"/>
          <p:cNvSpPr/>
          <p:nvPr/>
        </p:nvSpPr>
        <p:spPr>
          <a:xfrm>
            <a:off x="105384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50" name="Google Shape;150;p14"/>
          <p:cNvCxnSpPr>
            <a:stCxn id="146" idx="6"/>
            <a:endCxn id="147" idx="2"/>
          </p:cNvCxnSpPr>
          <p:nvPr/>
        </p:nvCxnSpPr>
        <p:spPr>
          <a:xfrm rot="10800000" flipH="1">
            <a:off x="1914133" y="2173200"/>
            <a:ext cx="2596400" cy="10000"/>
          </a:xfrm>
          <a:prstGeom prst="straightConnector1">
            <a:avLst/>
          </a:prstGeom>
          <a:noFill/>
          <a:ln w="9525" cap="flat" cmpd="sng">
            <a:solidFill>
              <a:srgbClr val="9D2235"/>
            </a:solidFill>
            <a:prstDash val="solid"/>
            <a:round/>
            <a:headEnd type="none" w="med" len="med"/>
            <a:tailEnd type="none" w="med" len="med"/>
          </a:ln>
        </p:spPr>
      </p:cxnSp>
      <p:cxnSp>
        <p:nvCxnSpPr>
          <p:cNvPr id="151" name="Google Shape;151;p14"/>
          <p:cNvCxnSpPr>
            <a:stCxn id="147" idx="6"/>
            <a:endCxn id="148" idx="2"/>
          </p:cNvCxnSpPr>
          <p:nvPr/>
        </p:nvCxnSpPr>
        <p:spPr>
          <a:xfrm>
            <a:off x="4787300" y="2173384"/>
            <a:ext cx="2762400" cy="10000"/>
          </a:xfrm>
          <a:prstGeom prst="straightConnector1">
            <a:avLst/>
          </a:prstGeom>
          <a:noFill/>
          <a:ln w="9525" cap="flat" cmpd="sng">
            <a:solidFill>
              <a:srgbClr val="9D2235"/>
            </a:solidFill>
            <a:prstDash val="solid"/>
            <a:round/>
            <a:headEnd type="none" w="med" len="med"/>
            <a:tailEnd type="none" w="med" len="med"/>
          </a:ln>
        </p:spPr>
      </p:cxnSp>
      <p:cxnSp>
        <p:nvCxnSpPr>
          <p:cNvPr id="152" name="Google Shape;152;p14"/>
          <p:cNvCxnSpPr>
            <a:stCxn id="148" idx="6"/>
            <a:endCxn id="149" idx="2"/>
          </p:cNvCxnSpPr>
          <p:nvPr/>
        </p:nvCxnSpPr>
        <p:spPr>
          <a:xfrm>
            <a:off x="7826500" y="2183200"/>
            <a:ext cx="2712000" cy="0"/>
          </a:xfrm>
          <a:prstGeom prst="straightConnector1">
            <a:avLst/>
          </a:prstGeom>
          <a:noFill/>
          <a:ln w="9525" cap="flat" cmpd="sng">
            <a:solidFill>
              <a:srgbClr val="9D2235"/>
            </a:solidFill>
            <a:prstDash val="solid"/>
            <a:round/>
            <a:headEnd type="none" w="med" len="med"/>
            <a:tailEnd type="none" w="med" len="med"/>
          </a:ln>
        </p:spPr>
      </p:cxnSp>
      <p:cxnSp>
        <p:nvCxnSpPr>
          <p:cNvPr id="153" name="Google Shape;153;p14"/>
          <p:cNvCxnSpPr>
            <a:stCxn id="146" idx="2"/>
          </p:cNvCxnSpPr>
          <p:nvPr/>
        </p:nvCxnSpPr>
        <p:spPr>
          <a:xfrm rot="10800000">
            <a:off x="570133" y="2183200"/>
            <a:ext cx="1067200" cy="0"/>
          </a:xfrm>
          <a:prstGeom prst="straightConnector1">
            <a:avLst/>
          </a:prstGeom>
          <a:noFill/>
          <a:ln w="9525" cap="flat" cmpd="sng">
            <a:solidFill>
              <a:srgbClr val="9D2235"/>
            </a:solidFill>
            <a:prstDash val="solid"/>
            <a:round/>
            <a:headEnd type="none" w="med" len="med"/>
            <a:tailEnd type="none" w="med" len="med"/>
          </a:ln>
        </p:spPr>
      </p:cxnSp>
      <p:cxnSp>
        <p:nvCxnSpPr>
          <p:cNvPr id="154" name="Google Shape;154;p14"/>
          <p:cNvCxnSpPr>
            <a:stCxn id="149" idx="6"/>
          </p:cNvCxnSpPr>
          <p:nvPr/>
        </p:nvCxnSpPr>
        <p:spPr>
          <a:xfrm>
            <a:off x="10815233" y="2183200"/>
            <a:ext cx="1252000" cy="0"/>
          </a:xfrm>
          <a:prstGeom prst="straightConnector1">
            <a:avLst/>
          </a:prstGeom>
          <a:noFill/>
          <a:ln w="9525" cap="flat" cmpd="sng">
            <a:solidFill>
              <a:srgbClr val="9D2235"/>
            </a:solidFill>
            <a:prstDash val="solid"/>
            <a:round/>
            <a:headEnd type="none" w="med" len="med"/>
            <a:tailEnd type="none" w="med" len="med"/>
          </a:ln>
        </p:spPr>
      </p:cxnSp>
      <p:cxnSp>
        <p:nvCxnSpPr>
          <p:cNvPr id="155" name="Google Shape;155;p14"/>
          <p:cNvCxnSpPr/>
          <p:nvPr/>
        </p:nvCxnSpPr>
        <p:spPr>
          <a:xfrm>
            <a:off x="8356667" y="-16300"/>
            <a:ext cx="16400" cy="1531200"/>
          </a:xfrm>
          <a:prstGeom prst="straightConnector1">
            <a:avLst/>
          </a:prstGeom>
          <a:noFill/>
          <a:ln w="9525" cap="flat" cmpd="sng">
            <a:solidFill>
              <a:srgbClr val="DFD1A7"/>
            </a:solidFill>
            <a:prstDash val="solid"/>
            <a:round/>
            <a:headEnd type="none" w="med" len="med"/>
            <a:tailEnd type="none" w="med" len="med"/>
          </a:ln>
        </p:spPr>
      </p:cxnSp>
      <p:sp>
        <p:nvSpPr>
          <p:cNvPr id="156" name="Google Shape;156;p14"/>
          <p:cNvSpPr txBox="1"/>
          <p:nvPr/>
        </p:nvSpPr>
        <p:spPr>
          <a:xfrm>
            <a:off x="8637833" y="0"/>
            <a:ext cx="3306800" cy="1514800"/>
          </a:xfrm>
          <a:prstGeom prst="rect">
            <a:avLst/>
          </a:prstGeom>
          <a:solidFill>
            <a:srgbClr val="9D2235"/>
          </a:solidFill>
          <a:ln>
            <a:noFill/>
          </a:ln>
        </p:spPr>
        <p:txBody>
          <a:bodyPr spcFirstLastPara="1" wrap="square" lIns="121900" tIns="121900" rIns="121900" bIns="121900" anchor="ctr" anchorCtr="0">
            <a:noAutofit/>
          </a:bodyPr>
          <a:lstStyle/>
          <a:p>
            <a:pPr algn="r"/>
            <a:r>
              <a:rPr lang="en" sz="2000" dirty="0">
                <a:solidFill>
                  <a:srgbClr val="FFFFFF"/>
                </a:solidFill>
                <a:latin typeface="Montserrat" panose="02000505000000020004" pitchFamily="2" charset="0"/>
              </a:rPr>
              <a:t>Name: </a:t>
            </a:r>
            <a:r>
              <a:rPr lang="en" sz="2000" b="1" dirty="0">
                <a:solidFill>
                  <a:srgbClr val="FFFFFF"/>
                </a:solidFill>
                <a:latin typeface="Montserrat" panose="02000505000000020004" pitchFamily="2" charset="0"/>
              </a:rPr>
              <a:t>David</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Major: </a:t>
            </a:r>
            <a:r>
              <a:rPr lang="en" sz="2000" b="1" dirty="0">
                <a:solidFill>
                  <a:srgbClr val="FFFFFF"/>
                </a:solidFill>
                <a:latin typeface="Montserrat" panose="02000505000000020004" pitchFamily="2" charset="0"/>
              </a:rPr>
              <a:t>Education</a:t>
            </a:r>
            <a:r>
              <a:rPr lang="en" sz="2000" dirty="0">
                <a:solidFill>
                  <a:srgbClr val="FFFFFF"/>
                </a:solidFill>
                <a:latin typeface="Montserrat" panose="02000505000000020004" pitchFamily="2" charset="0"/>
              </a:rPr>
              <a:t> </a:t>
            </a:r>
            <a:endParaRPr sz="2000"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Year: </a:t>
            </a:r>
            <a:r>
              <a:rPr lang="en" sz="2000" b="1" dirty="0">
                <a:solidFill>
                  <a:srgbClr val="FFFFFF"/>
                </a:solidFill>
                <a:latin typeface="Montserrat" panose="02000505000000020004" pitchFamily="2" charset="0"/>
              </a:rPr>
              <a:t>Senior</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Age: </a:t>
            </a:r>
            <a:r>
              <a:rPr lang="en" sz="2000" b="1" dirty="0">
                <a:solidFill>
                  <a:srgbClr val="FFFFFF"/>
                </a:solidFill>
                <a:latin typeface="Montserrat" panose="02000505000000020004" pitchFamily="2" charset="0"/>
              </a:rPr>
              <a:t>23</a:t>
            </a:r>
            <a:endParaRPr sz="2000" b="1" dirty="0">
              <a:solidFill>
                <a:srgbClr val="FFFFFF"/>
              </a:solidFill>
              <a:latin typeface="Montserrat" panose="02000505000000020004" pitchFamily="2" charset="0"/>
            </a:endParaRPr>
          </a:p>
        </p:txBody>
      </p:sp>
      <p:pic>
        <p:nvPicPr>
          <p:cNvPr id="157" name="Google Shape;157;p14"/>
          <p:cNvPicPr preferRelativeResize="0"/>
          <p:nvPr/>
        </p:nvPicPr>
        <p:blipFill>
          <a:blip r:embed="rId3">
            <a:alphaModFix/>
          </a:blip>
          <a:stretch>
            <a:fillRect/>
          </a:stretch>
        </p:blipFill>
        <p:spPr>
          <a:xfrm>
            <a:off x="8542618" y="378501"/>
            <a:ext cx="594833" cy="594833"/>
          </a:xfrm>
          <a:prstGeom prst="rect">
            <a:avLst/>
          </a:prstGeom>
          <a:noFill/>
          <a:ln>
            <a:noFill/>
          </a:ln>
        </p:spPr>
      </p:pic>
      <p:sp>
        <p:nvSpPr>
          <p:cNvPr id="158" name="Google Shape;158;p14"/>
          <p:cNvSpPr txBox="1"/>
          <p:nvPr/>
        </p:nvSpPr>
        <p:spPr>
          <a:xfrm>
            <a:off x="1481533" y="1759467"/>
            <a:ext cx="5884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W3</a:t>
            </a:r>
            <a:endParaRPr sz="1467" b="1">
              <a:solidFill>
                <a:srgbClr val="999999"/>
              </a:solidFill>
            </a:endParaRPr>
          </a:p>
        </p:txBody>
      </p:sp>
      <p:sp>
        <p:nvSpPr>
          <p:cNvPr id="159" name="Google Shape;159;p14"/>
          <p:cNvSpPr txBox="1"/>
          <p:nvPr/>
        </p:nvSpPr>
        <p:spPr>
          <a:xfrm>
            <a:off x="7352133" y="1718600"/>
            <a:ext cx="816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W12</a:t>
            </a:r>
            <a:endParaRPr sz="1467" b="1">
              <a:solidFill>
                <a:srgbClr val="999999"/>
              </a:solidFill>
            </a:endParaRPr>
          </a:p>
        </p:txBody>
      </p:sp>
      <p:sp>
        <p:nvSpPr>
          <p:cNvPr id="160" name="Google Shape;160;p14"/>
          <p:cNvSpPr txBox="1"/>
          <p:nvPr/>
        </p:nvSpPr>
        <p:spPr>
          <a:xfrm>
            <a:off x="4233417" y="1759467"/>
            <a:ext cx="9552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W6-W7</a:t>
            </a:r>
            <a:endParaRPr sz="1467" b="1">
              <a:solidFill>
                <a:srgbClr val="999999"/>
              </a:solidFill>
            </a:endParaRPr>
          </a:p>
        </p:txBody>
      </p:sp>
      <p:sp>
        <p:nvSpPr>
          <p:cNvPr id="161" name="Google Shape;161;p14"/>
          <p:cNvSpPr txBox="1"/>
          <p:nvPr/>
        </p:nvSpPr>
        <p:spPr>
          <a:xfrm>
            <a:off x="10143233" y="1759467"/>
            <a:ext cx="1252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W14-W15</a:t>
            </a:r>
            <a:endParaRPr sz="1467" b="1">
              <a:solidFill>
                <a:srgbClr val="999999"/>
              </a:solidFill>
            </a:endParaRPr>
          </a:p>
        </p:txBody>
      </p:sp>
      <p:cxnSp>
        <p:nvCxnSpPr>
          <p:cNvPr id="162" name="Google Shape;162;p14"/>
          <p:cNvCxnSpPr/>
          <p:nvPr/>
        </p:nvCxnSpPr>
        <p:spPr>
          <a:xfrm>
            <a:off x="3181300" y="26584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163" name="Google Shape;163;p14"/>
          <p:cNvCxnSpPr/>
          <p:nvPr/>
        </p:nvCxnSpPr>
        <p:spPr>
          <a:xfrm>
            <a:off x="6217200" y="26585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164" name="Google Shape;164;p14"/>
          <p:cNvCxnSpPr/>
          <p:nvPr/>
        </p:nvCxnSpPr>
        <p:spPr>
          <a:xfrm>
            <a:off x="9248033" y="2639233"/>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165" name="Google Shape;165;p14"/>
          <p:cNvCxnSpPr/>
          <p:nvPr/>
        </p:nvCxnSpPr>
        <p:spPr>
          <a:xfrm>
            <a:off x="570133" y="5740133"/>
            <a:ext cx="10898000" cy="0"/>
          </a:xfrm>
          <a:prstGeom prst="straightConnector1">
            <a:avLst/>
          </a:prstGeom>
          <a:noFill/>
          <a:ln w="9525" cap="flat" cmpd="sng">
            <a:solidFill>
              <a:srgbClr val="DFD1A7"/>
            </a:solidFill>
            <a:prstDash val="solid"/>
            <a:round/>
            <a:headEnd type="none" w="med" len="med"/>
            <a:tailEnd type="none" w="med" len="med"/>
          </a:ln>
        </p:spPr>
      </p:cxnSp>
      <p:sp>
        <p:nvSpPr>
          <p:cNvPr id="166" name="Google Shape;166;p14"/>
          <p:cNvSpPr txBox="1"/>
          <p:nvPr/>
        </p:nvSpPr>
        <p:spPr>
          <a:xfrm>
            <a:off x="10654633" y="5734400"/>
            <a:ext cx="1494400" cy="1123600"/>
          </a:xfrm>
          <a:prstGeom prst="rect">
            <a:avLst/>
          </a:prstGeom>
          <a:noFill/>
          <a:ln>
            <a:noFill/>
          </a:ln>
        </p:spPr>
        <p:txBody>
          <a:bodyPr spcFirstLastPara="1" wrap="square" lIns="121900" tIns="121900" rIns="121900" bIns="121900" anchor="t" anchorCtr="0">
            <a:noAutofit/>
          </a:bodyPr>
          <a:lstStyle/>
          <a:p>
            <a:pPr algn="r">
              <a:lnSpc>
                <a:spcPct val="150000"/>
              </a:lnSpc>
            </a:pPr>
            <a:r>
              <a:rPr lang="en" sz="1467">
                <a:solidFill>
                  <a:srgbClr val="666666"/>
                </a:solidFill>
              </a:rPr>
              <a:t>Prepared</a:t>
            </a:r>
            <a:endParaRPr sz="1467">
              <a:solidFill>
                <a:srgbClr val="666666"/>
              </a:solidFill>
            </a:endParaRPr>
          </a:p>
          <a:p>
            <a:pPr algn="r">
              <a:lnSpc>
                <a:spcPct val="150000"/>
              </a:lnSpc>
            </a:pPr>
            <a:r>
              <a:rPr lang="en" sz="1467">
                <a:solidFill>
                  <a:srgbClr val="666666"/>
                </a:solidFill>
              </a:rPr>
              <a:t>Satisfied</a:t>
            </a:r>
            <a:endParaRPr sz="1467">
              <a:solidFill>
                <a:srgbClr val="666666"/>
              </a:solidFill>
            </a:endParaRPr>
          </a:p>
          <a:p>
            <a:pPr algn="r">
              <a:lnSpc>
                <a:spcPct val="150000"/>
              </a:lnSpc>
            </a:pPr>
            <a:r>
              <a:rPr lang="en" sz="1467">
                <a:solidFill>
                  <a:srgbClr val="666666"/>
                </a:solidFill>
              </a:rPr>
              <a:t>Confident</a:t>
            </a:r>
            <a:endParaRPr sz="1467">
              <a:solidFill>
                <a:srgbClr val="666666"/>
              </a:solidFill>
            </a:endParaRPr>
          </a:p>
        </p:txBody>
      </p:sp>
      <p:sp>
        <p:nvSpPr>
          <p:cNvPr id="167" name="Google Shape;167;p14"/>
          <p:cNvSpPr txBox="1"/>
          <p:nvPr/>
        </p:nvSpPr>
        <p:spPr>
          <a:xfrm>
            <a:off x="67" y="5734400"/>
            <a:ext cx="1494400" cy="1123600"/>
          </a:xfrm>
          <a:prstGeom prst="rect">
            <a:avLst/>
          </a:prstGeom>
          <a:noFill/>
          <a:ln>
            <a:noFill/>
          </a:ln>
        </p:spPr>
        <p:txBody>
          <a:bodyPr spcFirstLastPara="1" wrap="square" lIns="121900" tIns="121900" rIns="121900" bIns="121900" anchor="t" anchorCtr="0">
            <a:noAutofit/>
          </a:bodyPr>
          <a:lstStyle/>
          <a:p>
            <a:pPr>
              <a:lnSpc>
                <a:spcPct val="150000"/>
              </a:lnSpc>
            </a:pPr>
            <a:r>
              <a:rPr lang="en" sz="1467">
                <a:solidFill>
                  <a:srgbClr val="666666"/>
                </a:solidFill>
              </a:rPr>
              <a:t>Not prepared</a:t>
            </a:r>
            <a:endParaRPr sz="1467">
              <a:solidFill>
                <a:srgbClr val="666666"/>
              </a:solidFill>
            </a:endParaRPr>
          </a:p>
          <a:p>
            <a:pPr>
              <a:lnSpc>
                <a:spcPct val="150000"/>
              </a:lnSpc>
            </a:pPr>
            <a:r>
              <a:rPr lang="en" sz="1467">
                <a:solidFill>
                  <a:srgbClr val="666666"/>
                </a:solidFill>
              </a:rPr>
              <a:t>Not satisfied</a:t>
            </a:r>
            <a:endParaRPr sz="1467">
              <a:solidFill>
                <a:srgbClr val="666666"/>
              </a:solidFill>
            </a:endParaRPr>
          </a:p>
          <a:p>
            <a:pPr>
              <a:lnSpc>
                <a:spcPct val="150000"/>
              </a:lnSpc>
            </a:pPr>
            <a:r>
              <a:rPr lang="en" sz="1467">
                <a:solidFill>
                  <a:srgbClr val="666666"/>
                </a:solidFill>
              </a:rPr>
              <a:t>Frustrated</a:t>
            </a:r>
            <a:endParaRPr sz="1467">
              <a:solidFill>
                <a:srgbClr val="666666"/>
              </a:solidFill>
            </a:endParaRPr>
          </a:p>
        </p:txBody>
      </p:sp>
      <p:cxnSp>
        <p:nvCxnSpPr>
          <p:cNvPr id="168" name="Google Shape;168;p14"/>
          <p:cNvCxnSpPr/>
          <p:nvPr/>
        </p:nvCxnSpPr>
        <p:spPr>
          <a:xfrm>
            <a:off x="13011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169" name="Google Shape;169;p14"/>
          <p:cNvCxnSpPr/>
          <p:nvPr/>
        </p:nvCxnSpPr>
        <p:spPr>
          <a:xfrm>
            <a:off x="37695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170" name="Google Shape;170;p14"/>
          <p:cNvCxnSpPr/>
          <p:nvPr/>
        </p:nvCxnSpPr>
        <p:spPr>
          <a:xfrm>
            <a:off x="6709467"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171" name="Google Shape;171;p14"/>
          <p:cNvCxnSpPr/>
          <p:nvPr/>
        </p:nvCxnSpPr>
        <p:spPr>
          <a:xfrm>
            <a:off x="9442133" y="5938733"/>
            <a:ext cx="1663600" cy="0"/>
          </a:xfrm>
          <a:prstGeom prst="straightConnector1">
            <a:avLst/>
          </a:prstGeom>
          <a:noFill/>
          <a:ln w="9525" cap="flat" cmpd="sng">
            <a:solidFill>
              <a:srgbClr val="006298"/>
            </a:solidFill>
            <a:prstDash val="solid"/>
            <a:round/>
            <a:headEnd type="none" w="med" len="med"/>
            <a:tailEnd type="none" w="med" len="med"/>
          </a:ln>
        </p:spPr>
      </p:cxnSp>
      <p:sp>
        <p:nvSpPr>
          <p:cNvPr id="172" name="Google Shape;172;p14"/>
          <p:cNvSpPr/>
          <p:nvPr/>
        </p:nvSpPr>
        <p:spPr>
          <a:xfrm>
            <a:off x="1593133"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14"/>
          <p:cNvSpPr/>
          <p:nvPr/>
        </p:nvSpPr>
        <p:spPr>
          <a:xfrm>
            <a:off x="4218432"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14"/>
          <p:cNvSpPr/>
          <p:nvPr/>
        </p:nvSpPr>
        <p:spPr>
          <a:xfrm>
            <a:off x="715670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5" name="Google Shape;175;p14"/>
          <p:cNvSpPr/>
          <p:nvPr/>
        </p:nvSpPr>
        <p:spPr>
          <a:xfrm>
            <a:off x="1057046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176" name="Google Shape;176;p14"/>
          <p:cNvCxnSpPr/>
          <p:nvPr/>
        </p:nvCxnSpPr>
        <p:spPr>
          <a:xfrm>
            <a:off x="1301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177" name="Google Shape;177;p14"/>
          <p:cNvCxnSpPr/>
          <p:nvPr/>
        </p:nvCxnSpPr>
        <p:spPr>
          <a:xfrm>
            <a:off x="37695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178" name="Google Shape;178;p14"/>
          <p:cNvCxnSpPr/>
          <p:nvPr/>
        </p:nvCxnSpPr>
        <p:spPr>
          <a:xfrm>
            <a:off x="6709467"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179" name="Google Shape;179;p14"/>
          <p:cNvCxnSpPr/>
          <p:nvPr/>
        </p:nvCxnSpPr>
        <p:spPr>
          <a:xfrm>
            <a:off x="9442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180" name="Google Shape;180;p14"/>
          <p:cNvCxnSpPr/>
          <p:nvPr/>
        </p:nvCxnSpPr>
        <p:spPr>
          <a:xfrm>
            <a:off x="13011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181" name="Google Shape;181;p14"/>
          <p:cNvCxnSpPr/>
          <p:nvPr/>
        </p:nvCxnSpPr>
        <p:spPr>
          <a:xfrm>
            <a:off x="37695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182" name="Google Shape;182;p14"/>
          <p:cNvCxnSpPr/>
          <p:nvPr/>
        </p:nvCxnSpPr>
        <p:spPr>
          <a:xfrm>
            <a:off x="6709467"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183" name="Google Shape;183;p14"/>
          <p:cNvCxnSpPr/>
          <p:nvPr/>
        </p:nvCxnSpPr>
        <p:spPr>
          <a:xfrm>
            <a:off x="9459433" y="6671267"/>
            <a:ext cx="1663600" cy="0"/>
          </a:xfrm>
          <a:prstGeom prst="straightConnector1">
            <a:avLst/>
          </a:prstGeom>
          <a:noFill/>
          <a:ln w="9525" cap="flat" cmpd="sng">
            <a:solidFill>
              <a:srgbClr val="4A3C31"/>
            </a:solidFill>
            <a:prstDash val="solid"/>
            <a:round/>
            <a:headEnd type="none" w="med" len="med"/>
            <a:tailEnd type="none" w="med" len="med"/>
          </a:ln>
        </p:spPr>
      </p:cxnSp>
      <p:sp>
        <p:nvSpPr>
          <p:cNvPr id="184" name="Google Shape;184;p14"/>
          <p:cNvSpPr/>
          <p:nvPr/>
        </p:nvSpPr>
        <p:spPr>
          <a:xfrm>
            <a:off x="1593133"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5" name="Google Shape;185;p14"/>
          <p:cNvSpPr/>
          <p:nvPr/>
        </p:nvSpPr>
        <p:spPr>
          <a:xfrm>
            <a:off x="4218432" y="62014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6" name="Google Shape;186;p14"/>
          <p:cNvSpPr/>
          <p:nvPr/>
        </p:nvSpPr>
        <p:spPr>
          <a:xfrm>
            <a:off x="740054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7" name="Google Shape;187;p14"/>
          <p:cNvSpPr/>
          <p:nvPr/>
        </p:nvSpPr>
        <p:spPr>
          <a:xfrm>
            <a:off x="1057046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8" name="Google Shape;188;p14"/>
          <p:cNvSpPr/>
          <p:nvPr/>
        </p:nvSpPr>
        <p:spPr>
          <a:xfrm>
            <a:off x="1840992"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89" name="Google Shape;189;p14"/>
          <p:cNvSpPr/>
          <p:nvPr/>
        </p:nvSpPr>
        <p:spPr>
          <a:xfrm>
            <a:off x="4584192"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90" name="Google Shape;190;p14"/>
          <p:cNvSpPr/>
          <p:nvPr/>
        </p:nvSpPr>
        <p:spPr>
          <a:xfrm>
            <a:off x="7766304"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91" name="Google Shape;191;p14"/>
          <p:cNvSpPr/>
          <p:nvPr/>
        </p:nvSpPr>
        <p:spPr>
          <a:xfrm>
            <a:off x="10911840"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92" name="Google Shape;192;p14"/>
          <p:cNvSpPr txBox="1"/>
          <p:nvPr/>
        </p:nvSpPr>
        <p:spPr>
          <a:xfrm>
            <a:off x="165" y="24061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93" name="Google Shape;193;p14"/>
          <p:cNvSpPr txBox="1"/>
          <p:nvPr/>
        </p:nvSpPr>
        <p:spPr>
          <a:xfrm>
            <a:off x="53117" y="3694333"/>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94" name="Google Shape;194;p14"/>
          <p:cNvSpPr txBox="1"/>
          <p:nvPr/>
        </p:nvSpPr>
        <p:spPr>
          <a:xfrm>
            <a:off x="52543" y="5372351"/>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195" name="Google Shape;195;p14"/>
          <p:cNvSpPr txBox="1"/>
          <p:nvPr/>
        </p:nvSpPr>
        <p:spPr>
          <a:xfrm>
            <a:off x="216033" y="2788572"/>
            <a:ext cx="26468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Develop it based on background research in </a:t>
            </a:r>
            <a:r>
              <a:rPr lang="en" sz="1467" b="1">
                <a:solidFill>
                  <a:srgbClr val="666666"/>
                </a:solidFill>
              </a:rPr>
              <a:t>Google</a:t>
            </a:r>
            <a:r>
              <a:rPr lang="en" sz="1467">
                <a:solidFill>
                  <a:srgbClr val="666666"/>
                </a:solidFill>
              </a:rPr>
              <a:t>, </a:t>
            </a:r>
            <a:r>
              <a:rPr lang="en" sz="1467" b="1">
                <a:solidFill>
                  <a:srgbClr val="666666"/>
                </a:solidFill>
              </a:rPr>
              <a:t>research guides</a:t>
            </a:r>
            <a:r>
              <a:rPr lang="en" sz="1467">
                <a:solidFill>
                  <a:srgbClr val="666666"/>
                </a:solidFill>
              </a:rPr>
              <a:t>, and </a:t>
            </a:r>
            <a:r>
              <a:rPr lang="en" sz="1467" b="1">
                <a:solidFill>
                  <a:srgbClr val="666666"/>
                </a:solidFill>
              </a:rPr>
              <a:t>Wikipedia</a:t>
            </a:r>
            <a:endParaRPr sz="1467" b="1">
              <a:solidFill>
                <a:srgbClr val="666666"/>
              </a:solidFill>
            </a:endParaRPr>
          </a:p>
        </p:txBody>
      </p:sp>
      <p:sp>
        <p:nvSpPr>
          <p:cNvPr id="196" name="Google Shape;196;p14"/>
          <p:cNvSpPr txBox="1"/>
          <p:nvPr/>
        </p:nvSpPr>
        <p:spPr>
          <a:xfrm>
            <a:off x="230333" y="4129573"/>
            <a:ext cx="2921200" cy="1184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Start from </a:t>
            </a:r>
            <a:r>
              <a:rPr lang="en" sz="1467" b="1">
                <a:solidFill>
                  <a:srgbClr val="666666"/>
                </a:solidFill>
              </a:rPr>
              <a:t>Canva</a:t>
            </a:r>
            <a:r>
              <a:rPr lang="en" sz="1467">
                <a:solidFill>
                  <a:srgbClr val="666666"/>
                </a:solidFill>
              </a:rPr>
              <a:t>s, </a:t>
            </a:r>
            <a:r>
              <a:rPr lang="en" sz="1467" b="1">
                <a:solidFill>
                  <a:srgbClr val="666666"/>
                </a:solidFill>
              </a:rPr>
              <a:t>research guide</a:t>
            </a:r>
            <a:r>
              <a:rPr lang="en" sz="1467">
                <a:solidFill>
                  <a:srgbClr val="666666"/>
                </a:solidFill>
              </a:rPr>
              <a:t>, and instructor’s </a:t>
            </a:r>
            <a:r>
              <a:rPr lang="en" sz="1467" b="1">
                <a:solidFill>
                  <a:srgbClr val="666666"/>
                </a:solidFill>
              </a:rPr>
              <a:t>recommendation</a:t>
            </a:r>
            <a:r>
              <a:rPr lang="en" sz="1467">
                <a:solidFill>
                  <a:srgbClr val="666666"/>
                </a:solidFill>
              </a:rPr>
              <a:t> and then </a:t>
            </a:r>
            <a:r>
              <a:rPr lang="en" sz="1467" b="1">
                <a:solidFill>
                  <a:srgbClr val="666666"/>
                </a:solidFill>
              </a:rPr>
              <a:t>Google</a:t>
            </a:r>
            <a:r>
              <a:rPr lang="en" sz="1467">
                <a:solidFill>
                  <a:srgbClr val="666666"/>
                </a:solidFill>
              </a:rPr>
              <a:t>, </a:t>
            </a:r>
            <a:r>
              <a:rPr lang="en" sz="1467" b="1">
                <a:solidFill>
                  <a:srgbClr val="666666"/>
                </a:solidFill>
              </a:rPr>
              <a:t>Google Scholar,</a:t>
            </a:r>
            <a:r>
              <a:rPr lang="en" sz="1467">
                <a:solidFill>
                  <a:srgbClr val="666666"/>
                </a:solidFill>
              </a:rPr>
              <a:t> and </a:t>
            </a:r>
            <a:r>
              <a:rPr lang="en" sz="1467" b="1">
                <a:solidFill>
                  <a:srgbClr val="666666"/>
                </a:solidFill>
              </a:rPr>
              <a:t>IUCAT</a:t>
            </a:r>
            <a:endParaRPr sz="1467" b="1">
              <a:solidFill>
                <a:srgbClr val="666666"/>
              </a:solidFill>
            </a:endParaRPr>
          </a:p>
        </p:txBody>
      </p:sp>
      <p:sp>
        <p:nvSpPr>
          <p:cNvPr id="197" name="Google Shape;197;p14"/>
          <p:cNvSpPr txBox="1"/>
          <p:nvPr/>
        </p:nvSpPr>
        <p:spPr>
          <a:xfrm>
            <a:off x="3135167" y="2373484"/>
            <a:ext cx="22292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198" name="Google Shape;198;p14"/>
          <p:cNvSpPr txBox="1"/>
          <p:nvPr/>
        </p:nvSpPr>
        <p:spPr>
          <a:xfrm>
            <a:off x="3135167" y="3487300"/>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199" name="Google Shape;199;p14"/>
          <p:cNvSpPr txBox="1"/>
          <p:nvPr/>
        </p:nvSpPr>
        <p:spPr>
          <a:xfrm>
            <a:off x="3169500" y="4444617"/>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00" name="Google Shape;200;p14"/>
          <p:cNvSpPr txBox="1"/>
          <p:nvPr/>
        </p:nvSpPr>
        <p:spPr>
          <a:xfrm>
            <a:off x="3351051" y="2700133"/>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For new research assignment, develop it based on </a:t>
            </a:r>
            <a:r>
              <a:rPr lang="en" sz="1467" b="1">
                <a:solidFill>
                  <a:srgbClr val="666666"/>
                </a:solidFill>
              </a:rPr>
              <a:t>course materials</a:t>
            </a:r>
            <a:endParaRPr sz="1467" b="1">
              <a:solidFill>
                <a:srgbClr val="666666"/>
              </a:solidFill>
            </a:endParaRPr>
          </a:p>
        </p:txBody>
      </p:sp>
      <p:sp>
        <p:nvSpPr>
          <p:cNvPr id="201" name="Google Shape;201;p14"/>
          <p:cNvSpPr txBox="1"/>
          <p:nvPr/>
        </p:nvSpPr>
        <p:spPr>
          <a:xfrm>
            <a:off x="3351067" y="3816000"/>
            <a:ext cx="2921200" cy="594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Search in </a:t>
            </a:r>
            <a:r>
              <a:rPr lang="en" sz="1467" b="1">
                <a:solidFill>
                  <a:srgbClr val="666666"/>
                </a:solidFill>
              </a:rPr>
              <a:t>specific library databases</a:t>
            </a:r>
            <a:r>
              <a:rPr lang="en" sz="1467">
                <a:solidFill>
                  <a:srgbClr val="666666"/>
                </a:solidFill>
              </a:rPr>
              <a:t> </a:t>
            </a:r>
            <a:endParaRPr sz="1467">
              <a:solidFill>
                <a:srgbClr val="666666"/>
              </a:solidFill>
            </a:endParaRPr>
          </a:p>
        </p:txBody>
      </p:sp>
      <p:sp>
        <p:nvSpPr>
          <p:cNvPr id="202" name="Google Shape;202;p14"/>
          <p:cNvSpPr txBox="1"/>
          <p:nvPr/>
        </p:nvSpPr>
        <p:spPr>
          <a:xfrm>
            <a:off x="3351067" y="4892048"/>
            <a:ext cx="2921200" cy="778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r>
              <a:rPr lang="en" sz="1467">
                <a:solidFill>
                  <a:srgbClr val="666666"/>
                </a:solidFill>
              </a:rPr>
              <a:t>, </a:t>
            </a:r>
            <a:r>
              <a:rPr lang="en" sz="1467" b="1">
                <a:solidFill>
                  <a:srgbClr val="666666"/>
                </a:solidFill>
              </a:rPr>
              <a:t>scholarly sources</a:t>
            </a:r>
            <a:r>
              <a:rPr lang="en" sz="1467">
                <a:solidFill>
                  <a:srgbClr val="666666"/>
                </a:solidFill>
              </a:rPr>
              <a:t> and </a:t>
            </a:r>
            <a:r>
              <a:rPr lang="en" sz="1467" b="1">
                <a:solidFill>
                  <a:srgbClr val="666666"/>
                </a:solidFill>
              </a:rPr>
              <a:t>overall quality</a:t>
            </a:r>
            <a:endParaRPr sz="1467" b="1">
              <a:solidFill>
                <a:srgbClr val="666666"/>
              </a:solidFill>
            </a:endParaRPr>
          </a:p>
        </p:txBody>
      </p:sp>
      <p:sp>
        <p:nvSpPr>
          <p:cNvPr id="203" name="Google Shape;203;p14"/>
          <p:cNvSpPr txBox="1"/>
          <p:nvPr/>
        </p:nvSpPr>
        <p:spPr>
          <a:xfrm>
            <a:off x="6191613" y="2400984"/>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04" name="Google Shape;204;p14"/>
          <p:cNvSpPr txBox="1"/>
          <p:nvPr/>
        </p:nvSpPr>
        <p:spPr>
          <a:xfrm>
            <a:off x="6236167" y="3254917"/>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205" name="Google Shape;205;p14"/>
          <p:cNvSpPr txBox="1"/>
          <p:nvPr/>
        </p:nvSpPr>
        <p:spPr>
          <a:xfrm>
            <a:off x="6191600" y="4291817"/>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06" name="Google Shape;206;p14"/>
          <p:cNvSpPr txBox="1"/>
          <p:nvPr/>
        </p:nvSpPr>
        <p:spPr>
          <a:xfrm>
            <a:off x="6409200" y="2573184"/>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Learn more about it using </a:t>
            </a:r>
            <a:r>
              <a:rPr lang="en" sz="1467" b="1">
                <a:solidFill>
                  <a:srgbClr val="666666"/>
                </a:solidFill>
              </a:rPr>
              <a:t>Google</a:t>
            </a:r>
            <a:r>
              <a:rPr lang="en" sz="1467">
                <a:solidFill>
                  <a:srgbClr val="666666"/>
                </a:solidFill>
              </a:rPr>
              <a:t> and </a:t>
            </a:r>
            <a:r>
              <a:rPr lang="en" sz="1467" b="1">
                <a:solidFill>
                  <a:srgbClr val="666666"/>
                </a:solidFill>
              </a:rPr>
              <a:t>course materials</a:t>
            </a:r>
            <a:endParaRPr sz="1467" b="1">
              <a:solidFill>
                <a:srgbClr val="666666"/>
              </a:solidFill>
            </a:endParaRPr>
          </a:p>
        </p:txBody>
      </p:sp>
      <p:sp>
        <p:nvSpPr>
          <p:cNvPr id="207" name="Google Shape;207;p14"/>
          <p:cNvSpPr txBox="1"/>
          <p:nvPr/>
        </p:nvSpPr>
        <p:spPr>
          <a:xfrm>
            <a:off x="6407467" y="3515967"/>
            <a:ext cx="29212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Like week 6 and week 7, but add more from </a:t>
            </a:r>
            <a:r>
              <a:rPr lang="en" sz="1467" b="1">
                <a:solidFill>
                  <a:srgbClr val="666666"/>
                </a:solidFill>
              </a:rPr>
              <a:t>sources’ citation</a:t>
            </a:r>
            <a:r>
              <a:rPr lang="en" sz="1467">
                <a:solidFill>
                  <a:srgbClr val="666666"/>
                </a:solidFill>
              </a:rPr>
              <a:t> that I found</a:t>
            </a:r>
            <a:endParaRPr sz="1467">
              <a:solidFill>
                <a:srgbClr val="666666"/>
              </a:solidFill>
            </a:endParaRPr>
          </a:p>
        </p:txBody>
      </p:sp>
      <p:sp>
        <p:nvSpPr>
          <p:cNvPr id="208" name="Google Shape;208;p14"/>
          <p:cNvSpPr txBox="1"/>
          <p:nvPr/>
        </p:nvSpPr>
        <p:spPr>
          <a:xfrm>
            <a:off x="6379933" y="4635737"/>
            <a:ext cx="2921200" cy="1068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r>
              <a:rPr lang="en" sz="1467">
                <a:solidFill>
                  <a:srgbClr val="666666"/>
                </a:solidFill>
              </a:rPr>
              <a:t>, </a:t>
            </a:r>
            <a:r>
              <a:rPr lang="en" sz="1467" b="1">
                <a:solidFill>
                  <a:srgbClr val="666666"/>
                </a:solidFill>
              </a:rPr>
              <a:t>scholarly sources</a:t>
            </a:r>
            <a:r>
              <a:rPr lang="en" sz="1467">
                <a:solidFill>
                  <a:srgbClr val="666666"/>
                </a:solidFill>
              </a:rPr>
              <a:t>,  </a:t>
            </a:r>
            <a:r>
              <a:rPr lang="en" sz="1467" b="1">
                <a:solidFill>
                  <a:srgbClr val="666666"/>
                </a:solidFill>
              </a:rPr>
              <a:t>recent publication</a:t>
            </a:r>
            <a:r>
              <a:rPr lang="en" sz="1467">
                <a:solidFill>
                  <a:srgbClr val="666666"/>
                </a:solidFill>
              </a:rPr>
              <a:t>, and </a:t>
            </a:r>
            <a:r>
              <a:rPr lang="en" sz="1467" b="1">
                <a:solidFill>
                  <a:srgbClr val="666666"/>
                </a:solidFill>
              </a:rPr>
              <a:t>overall quality</a:t>
            </a:r>
            <a:endParaRPr sz="1467" b="1">
              <a:solidFill>
                <a:srgbClr val="666666"/>
              </a:solidFill>
            </a:endParaRPr>
          </a:p>
        </p:txBody>
      </p:sp>
      <p:sp>
        <p:nvSpPr>
          <p:cNvPr id="209" name="Google Shape;209;p14"/>
          <p:cNvSpPr txBox="1"/>
          <p:nvPr/>
        </p:nvSpPr>
        <p:spPr>
          <a:xfrm>
            <a:off x="9248013" y="2373451"/>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10" name="Google Shape;210;p14"/>
          <p:cNvSpPr txBox="1"/>
          <p:nvPr/>
        </p:nvSpPr>
        <p:spPr>
          <a:xfrm>
            <a:off x="9248033" y="36239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211" name="Google Shape;211;p14"/>
          <p:cNvSpPr txBox="1"/>
          <p:nvPr/>
        </p:nvSpPr>
        <p:spPr>
          <a:xfrm>
            <a:off x="9213700" y="4364736"/>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12" name="Google Shape;212;p14"/>
          <p:cNvSpPr txBox="1"/>
          <p:nvPr/>
        </p:nvSpPr>
        <p:spPr>
          <a:xfrm>
            <a:off x="9459067" y="2857184"/>
            <a:ext cx="2646800" cy="7784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If needed, verify it using </a:t>
            </a:r>
            <a:r>
              <a:rPr lang="en" sz="1467" b="1">
                <a:solidFill>
                  <a:srgbClr val="666666"/>
                </a:solidFill>
              </a:rPr>
              <a:t>Google,</a:t>
            </a:r>
            <a:r>
              <a:rPr lang="en" sz="1467">
                <a:solidFill>
                  <a:srgbClr val="666666"/>
                </a:solidFill>
              </a:rPr>
              <a:t> </a:t>
            </a:r>
            <a:r>
              <a:rPr lang="en" sz="1467" b="1">
                <a:solidFill>
                  <a:srgbClr val="666666"/>
                </a:solidFill>
              </a:rPr>
              <a:t>Wikipedia</a:t>
            </a:r>
            <a:r>
              <a:rPr lang="en" sz="1467">
                <a:solidFill>
                  <a:srgbClr val="666666"/>
                </a:solidFill>
              </a:rPr>
              <a:t> and </a:t>
            </a:r>
            <a:r>
              <a:rPr lang="en" sz="1467" b="1">
                <a:solidFill>
                  <a:srgbClr val="666666"/>
                </a:solidFill>
              </a:rPr>
              <a:t>citation</a:t>
            </a:r>
            <a:endParaRPr sz="1467" b="1">
              <a:solidFill>
                <a:srgbClr val="666666"/>
              </a:solidFill>
            </a:endParaRPr>
          </a:p>
        </p:txBody>
      </p:sp>
      <p:sp>
        <p:nvSpPr>
          <p:cNvPr id="213" name="Google Shape;213;p14"/>
          <p:cNvSpPr txBox="1"/>
          <p:nvPr/>
        </p:nvSpPr>
        <p:spPr>
          <a:xfrm>
            <a:off x="9463867" y="3945167"/>
            <a:ext cx="2596400" cy="4676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Focus on </a:t>
            </a:r>
            <a:r>
              <a:rPr lang="en" sz="1467" b="1">
                <a:solidFill>
                  <a:srgbClr val="666666"/>
                </a:solidFill>
              </a:rPr>
              <a:t>specific library databases</a:t>
            </a:r>
            <a:r>
              <a:rPr lang="en" sz="1467">
                <a:solidFill>
                  <a:srgbClr val="666666"/>
                </a:solidFill>
              </a:rPr>
              <a:t> </a:t>
            </a:r>
            <a:endParaRPr sz="1467" b="1">
              <a:solidFill>
                <a:srgbClr val="666666"/>
              </a:solidFill>
            </a:endParaRPr>
          </a:p>
        </p:txBody>
      </p:sp>
      <p:sp>
        <p:nvSpPr>
          <p:cNvPr id="214" name="Google Shape;214;p14"/>
          <p:cNvSpPr txBox="1"/>
          <p:nvPr/>
        </p:nvSpPr>
        <p:spPr>
          <a:xfrm>
            <a:off x="9463867" y="4722367"/>
            <a:ext cx="25964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Consider all criteria including </a:t>
            </a:r>
            <a:r>
              <a:rPr lang="en" sz="1467" b="1">
                <a:solidFill>
                  <a:srgbClr val="666666"/>
                </a:solidFill>
              </a:rPr>
              <a:t>author’s reputation</a:t>
            </a:r>
            <a:r>
              <a:rPr lang="en" sz="1467">
                <a:solidFill>
                  <a:srgbClr val="666666"/>
                </a:solidFill>
              </a:rPr>
              <a:t> and verify my citation using </a:t>
            </a:r>
            <a:r>
              <a:rPr lang="en" sz="1467" b="1">
                <a:solidFill>
                  <a:srgbClr val="666666"/>
                </a:solidFill>
              </a:rPr>
              <a:t>Purdue Owl</a:t>
            </a:r>
            <a:endParaRPr sz="1467" b="1">
              <a:solidFill>
                <a:srgbClr val="666666"/>
              </a:solidFill>
            </a:endParaRPr>
          </a:p>
        </p:txBody>
      </p:sp>
      <p:sp>
        <p:nvSpPr>
          <p:cNvPr id="215" name="Google Shape;215;p14"/>
          <p:cNvSpPr/>
          <p:nvPr/>
        </p:nvSpPr>
        <p:spPr>
          <a:xfrm>
            <a:off x="2144933" y="2436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 hours</a:t>
            </a:r>
            <a:endParaRPr sz="1333">
              <a:solidFill>
                <a:srgbClr val="FFFFFF"/>
              </a:solidFill>
            </a:endParaRPr>
          </a:p>
        </p:txBody>
      </p:sp>
      <p:sp>
        <p:nvSpPr>
          <p:cNvPr id="216" name="Google Shape;216;p14"/>
          <p:cNvSpPr/>
          <p:nvPr/>
        </p:nvSpPr>
        <p:spPr>
          <a:xfrm>
            <a:off x="2195533" y="3787034"/>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217" name="Google Shape;217;p14"/>
          <p:cNvSpPr/>
          <p:nvPr/>
        </p:nvSpPr>
        <p:spPr>
          <a:xfrm>
            <a:off x="2210300" y="5431134"/>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218" name="Google Shape;218;p14"/>
          <p:cNvSpPr/>
          <p:nvPr/>
        </p:nvSpPr>
        <p:spPr>
          <a:xfrm>
            <a:off x="5348400" y="2452634"/>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2 hours</a:t>
            </a:r>
            <a:endParaRPr sz="1333">
              <a:solidFill>
                <a:srgbClr val="FFFFFF"/>
              </a:solidFill>
            </a:endParaRPr>
          </a:p>
        </p:txBody>
      </p:sp>
      <p:sp>
        <p:nvSpPr>
          <p:cNvPr id="219" name="Google Shape;219;p14"/>
          <p:cNvSpPr/>
          <p:nvPr/>
        </p:nvSpPr>
        <p:spPr>
          <a:xfrm>
            <a:off x="5366900" y="34794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220" name="Google Shape;220;p14"/>
          <p:cNvSpPr/>
          <p:nvPr/>
        </p:nvSpPr>
        <p:spPr>
          <a:xfrm>
            <a:off x="5150000" y="4488685"/>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221" name="Google Shape;221;p14"/>
          <p:cNvSpPr/>
          <p:nvPr/>
        </p:nvSpPr>
        <p:spPr>
          <a:xfrm>
            <a:off x="8138633" y="2367401"/>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1-2 hours</a:t>
            </a:r>
            <a:endParaRPr sz="1333">
              <a:solidFill>
                <a:srgbClr val="FFFFFF"/>
              </a:solidFill>
            </a:endParaRPr>
          </a:p>
        </p:txBody>
      </p:sp>
      <p:sp>
        <p:nvSpPr>
          <p:cNvPr id="222" name="Google Shape;222;p14"/>
          <p:cNvSpPr/>
          <p:nvPr/>
        </p:nvSpPr>
        <p:spPr>
          <a:xfrm>
            <a:off x="8378767" y="331491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223" name="Google Shape;223;p14"/>
          <p:cNvSpPr/>
          <p:nvPr/>
        </p:nvSpPr>
        <p:spPr>
          <a:xfrm>
            <a:off x="8180833" y="4320152"/>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224" name="Google Shape;224;p14"/>
          <p:cNvSpPr/>
          <p:nvPr/>
        </p:nvSpPr>
        <p:spPr>
          <a:xfrm>
            <a:off x="11058144" y="2353057"/>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225" name="Google Shape;225;p14"/>
          <p:cNvSpPr/>
          <p:nvPr/>
        </p:nvSpPr>
        <p:spPr>
          <a:xfrm>
            <a:off x="10985400" y="3597052"/>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1-3 hours</a:t>
            </a:r>
            <a:endParaRPr sz="1333">
              <a:solidFill>
                <a:srgbClr val="FFFFFF"/>
              </a:solidFill>
            </a:endParaRPr>
          </a:p>
        </p:txBody>
      </p:sp>
      <p:sp>
        <p:nvSpPr>
          <p:cNvPr id="226" name="Google Shape;226;p14"/>
          <p:cNvSpPr/>
          <p:nvPr/>
        </p:nvSpPr>
        <p:spPr>
          <a:xfrm>
            <a:off x="11219033" y="4364737"/>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6 hours</a:t>
            </a:r>
            <a:endParaRPr sz="1333">
              <a:solidFill>
                <a:srgbClr val="FFFFFF"/>
              </a:solidFill>
            </a:endParaRPr>
          </a:p>
        </p:txBody>
      </p:sp>
      <p:pic>
        <p:nvPicPr>
          <p:cNvPr id="227" name="Google Shape;227;p14"/>
          <p:cNvPicPr preferRelativeResize="0"/>
          <p:nvPr/>
        </p:nvPicPr>
        <p:blipFill>
          <a:blip r:embed="rId4">
            <a:alphaModFix/>
          </a:blip>
          <a:stretch>
            <a:fillRect/>
          </a:stretch>
        </p:blipFill>
        <p:spPr>
          <a:xfrm>
            <a:off x="1" y="-25100"/>
            <a:ext cx="1494401" cy="1531200"/>
          </a:xfrm>
          <a:prstGeom prst="rect">
            <a:avLst/>
          </a:prstGeom>
          <a:noFill/>
          <a:ln>
            <a:noFill/>
          </a:ln>
        </p:spPr>
      </p:pic>
      <p:pic>
        <p:nvPicPr>
          <p:cNvPr id="228" name="Google Shape;228;p14"/>
          <p:cNvPicPr preferRelativeResize="0"/>
          <p:nvPr/>
        </p:nvPicPr>
        <p:blipFill>
          <a:blip r:embed="rId5">
            <a:alphaModFix/>
          </a:blip>
          <a:stretch>
            <a:fillRect/>
          </a:stretch>
        </p:blipFill>
        <p:spPr>
          <a:xfrm rot="-1564625">
            <a:off x="7761101" y="260668"/>
            <a:ext cx="439833" cy="439833"/>
          </a:xfrm>
          <a:prstGeom prst="rect">
            <a:avLst/>
          </a:prstGeom>
          <a:noFill/>
          <a:ln>
            <a:noFill/>
          </a:ln>
        </p:spPr>
      </p:pic>
      <p:pic>
        <p:nvPicPr>
          <p:cNvPr id="229" name="Google Shape;229;p14"/>
          <p:cNvPicPr preferRelativeResize="0"/>
          <p:nvPr/>
        </p:nvPicPr>
        <p:blipFill>
          <a:blip r:embed="rId6">
            <a:alphaModFix/>
          </a:blip>
          <a:stretch>
            <a:fillRect/>
          </a:stretch>
        </p:blipFill>
        <p:spPr>
          <a:xfrm>
            <a:off x="7878567" y="938867"/>
            <a:ext cx="413700" cy="413700"/>
          </a:xfrm>
          <a:prstGeom prst="rect">
            <a:avLst/>
          </a:prstGeom>
          <a:noFill/>
          <a:ln>
            <a:noFill/>
          </a:ln>
        </p:spPr>
      </p:pic>
      <p:sp>
        <p:nvSpPr>
          <p:cNvPr id="230" name="Google Shape;230;p14"/>
          <p:cNvSpPr txBox="1"/>
          <p:nvPr/>
        </p:nvSpPr>
        <p:spPr>
          <a:xfrm>
            <a:off x="1392767" y="112381"/>
            <a:ext cx="6699134" cy="1303200"/>
          </a:xfrm>
          <a:prstGeom prst="rect">
            <a:avLst/>
          </a:prstGeom>
          <a:noFill/>
          <a:ln>
            <a:noFill/>
          </a:ln>
        </p:spPr>
        <p:txBody>
          <a:bodyPr spcFirstLastPara="1" wrap="square" lIns="121900" tIns="121900" rIns="121900" bIns="121900" anchor="ctr" anchorCtr="0">
            <a:noAutofit/>
          </a:bodyPr>
          <a:lstStyle/>
          <a:p>
            <a:r>
              <a:rPr lang="en" sz="4000" b="1" dirty="0">
                <a:solidFill>
                  <a:srgbClr val="FFFFFF"/>
                </a:solidFill>
                <a:latin typeface="Montserrat" panose="02000505000000020004" pitchFamily="2" charset="0"/>
              </a:rPr>
              <a:t>My Student Life at IUPUI</a:t>
            </a:r>
            <a:endParaRPr sz="4000" b="1" dirty="0">
              <a:solidFill>
                <a:srgbClr val="FFFFFF"/>
              </a:solidFill>
              <a:latin typeface="Montserrat" panose="02000505000000020004" pitchFamily="2" charset="0"/>
            </a:endParaRPr>
          </a:p>
          <a:p>
            <a:r>
              <a:rPr lang="en" sz="2400" dirty="0">
                <a:solidFill>
                  <a:srgbClr val="FFFFFF"/>
                </a:solidFill>
                <a:latin typeface="Montserrat" panose="02000505000000020004" pitchFamily="2" charset="0"/>
              </a:rPr>
              <a:t>More than one research project, paper, assignments</a:t>
            </a:r>
            <a:endParaRPr sz="2400" dirty="0">
              <a:solidFill>
                <a:srgbClr val="FFFFFF"/>
              </a:solidFill>
              <a:latin typeface="Montserrat" panose="02000505000000020004" pitchFamily="2" charset="0"/>
            </a:endParaRPr>
          </a:p>
        </p:txBody>
      </p:sp>
    </p:spTree>
    <p:extLst>
      <p:ext uri="{BB962C8B-B14F-4D97-AF65-F5344CB8AC3E}">
        <p14:creationId xmlns:p14="http://schemas.microsoft.com/office/powerpoint/2010/main" val="3560176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5"/>
          <p:cNvSpPr txBox="1"/>
          <p:nvPr/>
        </p:nvSpPr>
        <p:spPr>
          <a:xfrm>
            <a:off x="67" y="0"/>
            <a:ext cx="12192000" cy="1514800"/>
          </a:xfrm>
          <a:prstGeom prst="rect">
            <a:avLst/>
          </a:prstGeom>
          <a:solidFill>
            <a:srgbClr val="9D2235"/>
          </a:solidFill>
          <a:ln>
            <a:noFill/>
          </a:ln>
        </p:spPr>
        <p:txBody>
          <a:bodyPr spcFirstLastPara="1" wrap="square" lIns="121900" tIns="121900" rIns="121900" bIns="121900" anchor="t" anchorCtr="0">
            <a:noAutofit/>
          </a:bodyPr>
          <a:lstStyle/>
          <a:p>
            <a:r>
              <a:rPr lang="en" sz="2400"/>
              <a:t> </a:t>
            </a:r>
            <a:endParaRPr sz="2400"/>
          </a:p>
        </p:txBody>
      </p:sp>
      <p:sp>
        <p:nvSpPr>
          <p:cNvPr id="236" name="Google Shape;236;p15"/>
          <p:cNvSpPr/>
          <p:nvPr/>
        </p:nvSpPr>
        <p:spPr>
          <a:xfrm>
            <a:off x="16373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37" name="Google Shape;237;p15"/>
          <p:cNvSpPr/>
          <p:nvPr/>
        </p:nvSpPr>
        <p:spPr>
          <a:xfrm>
            <a:off x="4510500" y="2042984"/>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38" name="Google Shape;238;p15"/>
          <p:cNvSpPr/>
          <p:nvPr/>
        </p:nvSpPr>
        <p:spPr>
          <a:xfrm>
            <a:off x="7549700"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39" name="Google Shape;239;p15"/>
          <p:cNvSpPr/>
          <p:nvPr/>
        </p:nvSpPr>
        <p:spPr>
          <a:xfrm>
            <a:off x="10538433" y="2052800"/>
            <a:ext cx="276800" cy="260800"/>
          </a:xfrm>
          <a:prstGeom prst="ellipse">
            <a:avLst/>
          </a:prstGeom>
          <a:solidFill>
            <a:srgbClr val="DFD1A7"/>
          </a:solidFill>
          <a:ln w="9525" cap="flat" cmpd="sng">
            <a:solidFill>
              <a:srgbClr val="DFD1A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240" name="Google Shape;240;p15"/>
          <p:cNvCxnSpPr>
            <a:stCxn id="236" idx="6"/>
            <a:endCxn id="237" idx="2"/>
          </p:cNvCxnSpPr>
          <p:nvPr/>
        </p:nvCxnSpPr>
        <p:spPr>
          <a:xfrm rot="10800000" flipH="1">
            <a:off x="1914133" y="2173200"/>
            <a:ext cx="2596400" cy="10000"/>
          </a:xfrm>
          <a:prstGeom prst="straightConnector1">
            <a:avLst/>
          </a:prstGeom>
          <a:noFill/>
          <a:ln w="9525" cap="flat" cmpd="sng">
            <a:solidFill>
              <a:srgbClr val="9D2235"/>
            </a:solidFill>
            <a:prstDash val="solid"/>
            <a:round/>
            <a:headEnd type="none" w="med" len="med"/>
            <a:tailEnd type="none" w="med" len="med"/>
          </a:ln>
        </p:spPr>
      </p:cxnSp>
      <p:cxnSp>
        <p:nvCxnSpPr>
          <p:cNvPr id="241" name="Google Shape;241;p15"/>
          <p:cNvCxnSpPr>
            <a:stCxn id="237" idx="6"/>
            <a:endCxn id="238" idx="2"/>
          </p:cNvCxnSpPr>
          <p:nvPr/>
        </p:nvCxnSpPr>
        <p:spPr>
          <a:xfrm>
            <a:off x="4787300" y="2173384"/>
            <a:ext cx="2762400" cy="10000"/>
          </a:xfrm>
          <a:prstGeom prst="straightConnector1">
            <a:avLst/>
          </a:prstGeom>
          <a:noFill/>
          <a:ln w="9525" cap="flat" cmpd="sng">
            <a:solidFill>
              <a:srgbClr val="9D2235"/>
            </a:solidFill>
            <a:prstDash val="solid"/>
            <a:round/>
            <a:headEnd type="none" w="med" len="med"/>
            <a:tailEnd type="none" w="med" len="med"/>
          </a:ln>
        </p:spPr>
      </p:cxnSp>
      <p:cxnSp>
        <p:nvCxnSpPr>
          <p:cNvPr id="242" name="Google Shape;242;p15"/>
          <p:cNvCxnSpPr>
            <a:stCxn id="238" idx="6"/>
            <a:endCxn id="239" idx="2"/>
          </p:cNvCxnSpPr>
          <p:nvPr/>
        </p:nvCxnSpPr>
        <p:spPr>
          <a:xfrm>
            <a:off x="7826500" y="2183200"/>
            <a:ext cx="2712000" cy="0"/>
          </a:xfrm>
          <a:prstGeom prst="straightConnector1">
            <a:avLst/>
          </a:prstGeom>
          <a:noFill/>
          <a:ln w="9525" cap="flat" cmpd="sng">
            <a:solidFill>
              <a:srgbClr val="9D2235"/>
            </a:solidFill>
            <a:prstDash val="solid"/>
            <a:round/>
            <a:headEnd type="none" w="med" len="med"/>
            <a:tailEnd type="none" w="med" len="med"/>
          </a:ln>
        </p:spPr>
      </p:cxnSp>
      <p:cxnSp>
        <p:nvCxnSpPr>
          <p:cNvPr id="243" name="Google Shape;243;p15"/>
          <p:cNvCxnSpPr>
            <a:stCxn id="236" idx="2"/>
          </p:cNvCxnSpPr>
          <p:nvPr/>
        </p:nvCxnSpPr>
        <p:spPr>
          <a:xfrm rot="10800000">
            <a:off x="570133" y="2183200"/>
            <a:ext cx="1067200" cy="0"/>
          </a:xfrm>
          <a:prstGeom prst="straightConnector1">
            <a:avLst/>
          </a:prstGeom>
          <a:noFill/>
          <a:ln w="9525" cap="flat" cmpd="sng">
            <a:solidFill>
              <a:srgbClr val="9D2235"/>
            </a:solidFill>
            <a:prstDash val="solid"/>
            <a:round/>
            <a:headEnd type="none" w="med" len="med"/>
            <a:tailEnd type="none" w="med" len="med"/>
          </a:ln>
        </p:spPr>
      </p:cxnSp>
      <p:cxnSp>
        <p:nvCxnSpPr>
          <p:cNvPr id="244" name="Google Shape;244;p15"/>
          <p:cNvCxnSpPr>
            <a:stCxn id="239" idx="6"/>
          </p:cNvCxnSpPr>
          <p:nvPr/>
        </p:nvCxnSpPr>
        <p:spPr>
          <a:xfrm>
            <a:off x="10815233" y="2183200"/>
            <a:ext cx="1252000" cy="0"/>
          </a:xfrm>
          <a:prstGeom prst="straightConnector1">
            <a:avLst/>
          </a:prstGeom>
          <a:noFill/>
          <a:ln w="9525" cap="flat" cmpd="sng">
            <a:solidFill>
              <a:srgbClr val="9D2235"/>
            </a:solidFill>
            <a:prstDash val="solid"/>
            <a:round/>
            <a:headEnd type="none" w="med" len="med"/>
            <a:tailEnd type="none" w="med" len="med"/>
          </a:ln>
        </p:spPr>
      </p:cxnSp>
      <p:cxnSp>
        <p:nvCxnSpPr>
          <p:cNvPr id="245" name="Google Shape;245;p15"/>
          <p:cNvCxnSpPr/>
          <p:nvPr/>
        </p:nvCxnSpPr>
        <p:spPr>
          <a:xfrm>
            <a:off x="8356667" y="-16300"/>
            <a:ext cx="16400" cy="1531200"/>
          </a:xfrm>
          <a:prstGeom prst="straightConnector1">
            <a:avLst/>
          </a:prstGeom>
          <a:noFill/>
          <a:ln w="9525" cap="flat" cmpd="sng">
            <a:solidFill>
              <a:srgbClr val="DFD1A7"/>
            </a:solidFill>
            <a:prstDash val="solid"/>
            <a:round/>
            <a:headEnd type="none" w="med" len="med"/>
            <a:tailEnd type="none" w="med" len="med"/>
          </a:ln>
        </p:spPr>
      </p:cxnSp>
      <p:sp>
        <p:nvSpPr>
          <p:cNvPr id="246" name="Google Shape;246;p15"/>
          <p:cNvSpPr txBox="1"/>
          <p:nvPr/>
        </p:nvSpPr>
        <p:spPr>
          <a:xfrm>
            <a:off x="8637833" y="0"/>
            <a:ext cx="3306800" cy="1514800"/>
          </a:xfrm>
          <a:prstGeom prst="rect">
            <a:avLst/>
          </a:prstGeom>
          <a:solidFill>
            <a:srgbClr val="9D2235"/>
          </a:solidFill>
          <a:ln>
            <a:noFill/>
          </a:ln>
        </p:spPr>
        <p:txBody>
          <a:bodyPr spcFirstLastPara="1" wrap="square" lIns="121900" tIns="121900" rIns="121900" bIns="121900" anchor="ctr" anchorCtr="0">
            <a:noAutofit/>
          </a:bodyPr>
          <a:lstStyle/>
          <a:p>
            <a:pPr algn="r"/>
            <a:r>
              <a:rPr lang="en" sz="2000" dirty="0">
                <a:solidFill>
                  <a:srgbClr val="FFFFFF"/>
                </a:solidFill>
                <a:latin typeface="Montserrat" panose="02000505000000020004" pitchFamily="2" charset="0"/>
              </a:rPr>
              <a:t>Name: </a:t>
            </a:r>
            <a:r>
              <a:rPr lang="en" sz="2000" b="1" dirty="0">
                <a:solidFill>
                  <a:srgbClr val="FFFFFF"/>
                </a:solidFill>
                <a:latin typeface="Montserrat" panose="02000505000000020004" pitchFamily="2" charset="0"/>
              </a:rPr>
              <a:t>Catie</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Major: </a:t>
            </a:r>
            <a:r>
              <a:rPr lang="en" sz="2000" b="1" dirty="0">
                <a:solidFill>
                  <a:srgbClr val="FFFFFF"/>
                </a:solidFill>
                <a:latin typeface="Montserrat" panose="02000505000000020004" pitchFamily="2" charset="0"/>
              </a:rPr>
              <a:t>Science</a:t>
            </a:r>
            <a:endParaRPr sz="2000"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Year: </a:t>
            </a:r>
            <a:r>
              <a:rPr lang="en" sz="2000" b="1" dirty="0">
                <a:solidFill>
                  <a:srgbClr val="FFFFFF"/>
                </a:solidFill>
                <a:latin typeface="Montserrat" panose="02000505000000020004" pitchFamily="2" charset="0"/>
              </a:rPr>
              <a:t>First year</a:t>
            </a:r>
            <a:endParaRPr sz="2000" b="1" dirty="0">
              <a:solidFill>
                <a:srgbClr val="FFFFFF"/>
              </a:solidFill>
              <a:latin typeface="Montserrat" panose="02000505000000020004" pitchFamily="2" charset="0"/>
            </a:endParaRPr>
          </a:p>
          <a:p>
            <a:pPr algn="r"/>
            <a:r>
              <a:rPr lang="en" sz="2000" dirty="0">
                <a:solidFill>
                  <a:srgbClr val="FFFFFF"/>
                </a:solidFill>
                <a:latin typeface="Montserrat" panose="02000505000000020004" pitchFamily="2" charset="0"/>
              </a:rPr>
              <a:t>Age: </a:t>
            </a:r>
            <a:r>
              <a:rPr lang="en" sz="2000" b="1" dirty="0">
                <a:solidFill>
                  <a:srgbClr val="FFFFFF"/>
                </a:solidFill>
                <a:latin typeface="Montserrat" panose="02000505000000020004" pitchFamily="2" charset="0"/>
              </a:rPr>
              <a:t>18</a:t>
            </a:r>
            <a:endParaRPr sz="2000" b="1" dirty="0">
              <a:solidFill>
                <a:srgbClr val="FFFFFF"/>
              </a:solidFill>
              <a:latin typeface="Montserrat" panose="02000505000000020004" pitchFamily="2" charset="0"/>
            </a:endParaRPr>
          </a:p>
        </p:txBody>
      </p:sp>
      <p:pic>
        <p:nvPicPr>
          <p:cNvPr id="247" name="Google Shape;247;p15"/>
          <p:cNvPicPr preferRelativeResize="0"/>
          <p:nvPr/>
        </p:nvPicPr>
        <p:blipFill>
          <a:blip r:embed="rId3">
            <a:alphaModFix/>
          </a:blip>
          <a:stretch>
            <a:fillRect/>
          </a:stretch>
        </p:blipFill>
        <p:spPr>
          <a:xfrm>
            <a:off x="8542618" y="378501"/>
            <a:ext cx="594833" cy="594833"/>
          </a:xfrm>
          <a:prstGeom prst="rect">
            <a:avLst/>
          </a:prstGeom>
          <a:noFill/>
          <a:ln>
            <a:noFill/>
          </a:ln>
        </p:spPr>
      </p:pic>
      <p:sp>
        <p:nvSpPr>
          <p:cNvPr id="248" name="Google Shape;248;p15"/>
          <p:cNvSpPr txBox="1"/>
          <p:nvPr/>
        </p:nvSpPr>
        <p:spPr>
          <a:xfrm>
            <a:off x="1481533" y="1759467"/>
            <a:ext cx="5884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W3</a:t>
            </a:r>
            <a:endParaRPr sz="1467" b="1">
              <a:solidFill>
                <a:srgbClr val="999999"/>
              </a:solidFill>
            </a:endParaRPr>
          </a:p>
        </p:txBody>
      </p:sp>
      <p:sp>
        <p:nvSpPr>
          <p:cNvPr id="249" name="Google Shape;249;p15"/>
          <p:cNvSpPr txBox="1"/>
          <p:nvPr/>
        </p:nvSpPr>
        <p:spPr>
          <a:xfrm>
            <a:off x="7352133" y="1718600"/>
            <a:ext cx="816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W12</a:t>
            </a:r>
            <a:endParaRPr sz="1467" b="1">
              <a:solidFill>
                <a:srgbClr val="999999"/>
              </a:solidFill>
            </a:endParaRPr>
          </a:p>
        </p:txBody>
      </p:sp>
      <p:sp>
        <p:nvSpPr>
          <p:cNvPr id="250" name="Google Shape;250;p15"/>
          <p:cNvSpPr txBox="1"/>
          <p:nvPr/>
        </p:nvSpPr>
        <p:spPr>
          <a:xfrm>
            <a:off x="4233417" y="1759467"/>
            <a:ext cx="9552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W6-W7</a:t>
            </a:r>
            <a:endParaRPr sz="1467" b="1">
              <a:solidFill>
                <a:srgbClr val="999999"/>
              </a:solidFill>
            </a:endParaRPr>
          </a:p>
        </p:txBody>
      </p:sp>
      <p:sp>
        <p:nvSpPr>
          <p:cNvPr id="251" name="Google Shape;251;p15"/>
          <p:cNvSpPr txBox="1"/>
          <p:nvPr/>
        </p:nvSpPr>
        <p:spPr>
          <a:xfrm>
            <a:off x="10143233" y="1759467"/>
            <a:ext cx="1252000" cy="260800"/>
          </a:xfrm>
          <a:prstGeom prst="rect">
            <a:avLst/>
          </a:prstGeom>
          <a:noFill/>
          <a:ln>
            <a:noFill/>
          </a:ln>
        </p:spPr>
        <p:txBody>
          <a:bodyPr spcFirstLastPara="1" wrap="square" lIns="121900" tIns="121900" rIns="121900" bIns="121900" anchor="ctr" anchorCtr="0">
            <a:noAutofit/>
          </a:bodyPr>
          <a:lstStyle/>
          <a:p>
            <a:r>
              <a:rPr lang="en" sz="1467" b="1">
                <a:solidFill>
                  <a:srgbClr val="999999"/>
                </a:solidFill>
              </a:rPr>
              <a:t>W14-W15</a:t>
            </a:r>
            <a:endParaRPr sz="1467" b="1">
              <a:solidFill>
                <a:srgbClr val="999999"/>
              </a:solidFill>
            </a:endParaRPr>
          </a:p>
        </p:txBody>
      </p:sp>
      <p:cxnSp>
        <p:nvCxnSpPr>
          <p:cNvPr id="252" name="Google Shape;252;p15"/>
          <p:cNvCxnSpPr/>
          <p:nvPr/>
        </p:nvCxnSpPr>
        <p:spPr>
          <a:xfrm>
            <a:off x="3181300" y="26584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253" name="Google Shape;253;p15"/>
          <p:cNvCxnSpPr/>
          <p:nvPr/>
        </p:nvCxnSpPr>
        <p:spPr>
          <a:xfrm>
            <a:off x="6217200" y="2658567"/>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254" name="Google Shape;254;p15"/>
          <p:cNvCxnSpPr/>
          <p:nvPr/>
        </p:nvCxnSpPr>
        <p:spPr>
          <a:xfrm>
            <a:off x="9248033" y="2639233"/>
            <a:ext cx="0" cy="2606400"/>
          </a:xfrm>
          <a:prstGeom prst="straightConnector1">
            <a:avLst/>
          </a:prstGeom>
          <a:noFill/>
          <a:ln w="9525" cap="flat" cmpd="sng">
            <a:solidFill>
              <a:srgbClr val="DFD1A7"/>
            </a:solidFill>
            <a:prstDash val="solid"/>
            <a:round/>
            <a:headEnd type="none" w="med" len="med"/>
            <a:tailEnd type="none" w="med" len="med"/>
          </a:ln>
        </p:spPr>
      </p:cxnSp>
      <p:cxnSp>
        <p:nvCxnSpPr>
          <p:cNvPr id="255" name="Google Shape;255;p15"/>
          <p:cNvCxnSpPr/>
          <p:nvPr/>
        </p:nvCxnSpPr>
        <p:spPr>
          <a:xfrm>
            <a:off x="570133" y="5740133"/>
            <a:ext cx="10898000" cy="0"/>
          </a:xfrm>
          <a:prstGeom prst="straightConnector1">
            <a:avLst/>
          </a:prstGeom>
          <a:noFill/>
          <a:ln w="9525" cap="flat" cmpd="sng">
            <a:solidFill>
              <a:srgbClr val="DFD1A7"/>
            </a:solidFill>
            <a:prstDash val="solid"/>
            <a:round/>
            <a:headEnd type="none" w="med" len="med"/>
            <a:tailEnd type="none" w="med" len="med"/>
          </a:ln>
        </p:spPr>
      </p:cxnSp>
      <p:sp>
        <p:nvSpPr>
          <p:cNvPr id="256" name="Google Shape;256;p15"/>
          <p:cNvSpPr txBox="1"/>
          <p:nvPr/>
        </p:nvSpPr>
        <p:spPr>
          <a:xfrm>
            <a:off x="10654633" y="5734400"/>
            <a:ext cx="1494400" cy="1123600"/>
          </a:xfrm>
          <a:prstGeom prst="rect">
            <a:avLst/>
          </a:prstGeom>
          <a:noFill/>
          <a:ln>
            <a:noFill/>
          </a:ln>
        </p:spPr>
        <p:txBody>
          <a:bodyPr spcFirstLastPara="1" wrap="square" lIns="121900" tIns="121900" rIns="121900" bIns="121900" anchor="t" anchorCtr="0">
            <a:noAutofit/>
          </a:bodyPr>
          <a:lstStyle/>
          <a:p>
            <a:pPr algn="r">
              <a:lnSpc>
                <a:spcPct val="150000"/>
              </a:lnSpc>
            </a:pPr>
            <a:r>
              <a:rPr lang="en" sz="1467">
                <a:solidFill>
                  <a:srgbClr val="666666"/>
                </a:solidFill>
              </a:rPr>
              <a:t>Prepared</a:t>
            </a:r>
            <a:endParaRPr sz="1467">
              <a:solidFill>
                <a:srgbClr val="666666"/>
              </a:solidFill>
            </a:endParaRPr>
          </a:p>
          <a:p>
            <a:pPr algn="r">
              <a:lnSpc>
                <a:spcPct val="150000"/>
              </a:lnSpc>
            </a:pPr>
            <a:r>
              <a:rPr lang="en" sz="1467">
                <a:solidFill>
                  <a:srgbClr val="666666"/>
                </a:solidFill>
              </a:rPr>
              <a:t>Satisfied</a:t>
            </a:r>
            <a:endParaRPr sz="1467">
              <a:solidFill>
                <a:srgbClr val="666666"/>
              </a:solidFill>
            </a:endParaRPr>
          </a:p>
          <a:p>
            <a:pPr algn="r">
              <a:lnSpc>
                <a:spcPct val="150000"/>
              </a:lnSpc>
            </a:pPr>
            <a:r>
              <a:rPr lang="en" sz="1467">
                <a:solidFill>
                  <a:srgbClr val="666666"/>
                </a:solidFill>
              </a:rPr>
              <a:t>Confident</a:t>
            </a:r>
            <a:endParaRPr sz="1467">
              <a:solidFill>
                <a:srgbClr val="666666"/>
              </a:solidFill>
            </a:endParaRPr>
          </a:p>
        </p:txBody>
      </p:sp>
      <p:sp>
        <p:nvSpPr>
          <p:cNvPr id="257" name="Google Shape;257;p15"/>
          <p:cNvSpPr txBox="1"/>
          <p:nvPr/>
        </p:nvSpPr>
        <p:spPr>
          <a:xfrm>
            <a:off x="67" y="5734400"/>
            <a:ext cx="1494400" cy="1123600"/>
          </a:xfrm>
          <a:prstGeom prst="rect">
            <a:avLst/>
          </a:prstGeom>
          <a:noFill/>
          <a:ln>
            <a:noFill/>
          </a:ln>
        </p:spPr>
        <p:txBody>
          <a:bodyPr spcFirstLastPara="1" wrap="square" lIns="121900" tIns="121900" rIns="121900" bIns="121900" anchor="t" anchorCtr="0">
            <a:noAutofit/>
          </a:bodyPr>
          <a:lstStyle/>
          <a:p>
            <a:pPr>
              <a:lnSpc>
                <a:spcPct val="150000"/>
              </a:lnSpc>
            </a:pPr>
            <a:r>
              <a:rPr lang="en" sz="1467">
                <a:solidFill>
                  <a:srgbClr val="666666"/>
                </a:solidFill>
              </a:rPr>
              <a:t>Not prepared</a:t>
            </a:r>
            <a:endParaRPr sz="1467">
              <a:solidFill>
                <a:srgbClr val="666666"/>
              </a:solidFill>
            </a:endParaRPr>
          </a:p>
          <a:p>
            <a:pPr>
              <a:lnSpc>
                <a:spcPct val="150000"/>
              </a:lnSpc>
            </a:pPr>
            <a:r>
              <a:rPr lang="en" sz="1467">
                <a:solidFill>
                  <a:srgbClr val="666666"/>
                </a:solidFill>
              </a:rPr>
              <a:t>Not satisfied</a:t>
            </a:r>
            <a:endParaRPr sz="1467">
              <a:solidFill>
                <a:srgbClr val="666666"/>
              </a:solidFill>
            </a:endParaRPr>
          </a:p>
          <a:p>
            <a:pPr>
              <a:lnSpc>
                <a:spcPct val="150000"/>
              </a:lnSpc>
            </a:pPr>
            <a:r>
              <a:rPr lang="en" sz="1467">
                <a:solidFill>
                  <a:srgbClr val="666666"/>
                </a:solidFill>
              </a:rPr>
              <a:t>Frustrated</a:t>
            </a:r>
            <a:endParaRPr sz="1467">
              <a:solidFill>
                <a:srgbClr val="666666"/>
              </a:solidFill>
            </a:endParaRPr>
          </a:p>
        </p:txBody>
      </p:sp>
      <p:cxnSp>
        <p:nvCxnSpPr>
          <p:cNvPr id="258" name="Google Shape;258;p15"/>
          <p:cNvCxnSpPr/>
          <p:nvPr/>
        </p:nvCxnSpPr>
        <p:spPr>
          <a:xfrm>
            <a:off x="13011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259" name="Google Shape;259;p15"/>
          <p:cNvCxnSpPr/>
          <p:nvPr/>
        </p:nvCxnSpPr>
        <p:spPr>
          <a:xfrm>
            <a:off x="3769533"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260" name="Google Shape;260;p15"/>
          <p:cNvCxnSpPr/>
          <p:nvPr/>
        </p:nvCxnSpPr>
        <p:spPr>
          <a:xfrm>
            <a:off x="6709467" y="5938733"/>
            <a:ext cx="1663600" cy="0"/>
          </a:xfrm>
          <a:prstGeom prst="straightConnector1">
            <a:avLst/>
          </a:prstGeom>
          <a:noFill/>
          <a:ln w="9525" cap="flat" cmpd="sng">
            <a:solidFill>
              <a:srgbClr val="006298"/>
            </a:solidFill>
            <a:prstDash val="solid"/>
            <a:round/>
            <a:headEnd type="none" w="med" len="med"/>
            <a:tailEnd type="none" w="med" len="med"/>
          </a:ln>
        </p:spPr>
      </p:cxnSp>
      <p:cxnSp>
        <p:nvCxnSpPr>
          <p:cNvPr id="261" name="Google Shape;261;p15"/>
          <p:cNvCxnSpPr/>
          <p:nvPr/>
        </p:nvCxnSpPr>
        <p:spPr>
          <a:xfrm>
            <a:off x="9442133" y="5938733"/>
            <a:ext cx="1663600" cy="0"/>
          </a:xfrm>
          <a:prstGeom prst="straightConnector1">
            <a:avLst/>
          </a:prstGeom>
          <a:noFill/>
          <a:ln w="9525" cap="flat" cmpd="sng">
            <a:solidFill>
              <a:srgbClr val="006298"/>
            </a:solidFill>
            <a:prstDash val="solid"/>
            <a:round/>
            <a:headEnd type="none" w="med" len="med"/>
            <a:tailEnd type="none" w="med" len="med"/>
          </a:ln>
        </p:spPr>
      </p:cxnSp>
      <p:sp>
        <p:nvSpPr>
          <p:cNvPr id="262" name="Google Shape;262;p15"/>
          <p:cNvSpPr/>
          <p:nvPr/>
        </p:nvSpPr>
        <p:spPr>
          <a:xfrm>
            <a:off x="715670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63" name="Google Shape;263;p15"/>
          <p:cNvSpPr/>
          <p:nvPr/>
        </p:nvSpPr>
        <p:spPr>
          <a:xfrm>
            <a:off x="10204704" y="5843933"/>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264" name="Google Shape;264;p15"/>
          <p:cNvCxnSpPr/>
          <p:nvPr/>
        </p:nvCxnSpPr>
        <p:spPr>
          <a:xfrm>
            <a:off x="1301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265" name="Google Shape;265;p15"/>
          <p:cNvCxnSpPr/>
          <p:nvPr/>
        </p:nvCxnSpPr>
        <p:spPr>
          <a:xfrm>
            <a:off x="37695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266" name="Google Shape;266;p15"/>
          <p:cNvCxnSpPr/>
          <p:nvPr/>
        </p:nvCxnSpPr>
        <p:spPr>
          <a:xfrm>
            <a:off x="6709467"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267" name="Google Shape;267;p15"/>
          <p:cNvCxnSpPr/>
          <p:nvPr/>
        </p:nvCxnSpPr>
        <p:spPr>
          <a:xfrm>
            <a:off x="9442133" y="6296200"/>
            <a:ext cx="1663600" cy="0"/>
          </a:xfrm>
          <a:prstGeom prst="straightConnector1">
            <a:avLst/>
          </a:prstGeom>
          <a:noFill/>
          <a:ln w="9525" cap="flat" cmpd="sng">
            <a:solidFill>
              <a:srgbClr val="66435A"/>
            </a:solidFill>
            <a:prstDash val="solid"/>
            <a:round/>
            <a:headEnd type="none" w="med" len="med"/>
            <a:tailEnd type="none" w="med" len="med"/>
          </a:ln>
        </p:spPr>
      </p:cxnSp>
      <p:cxnSp>
        <p:nvCxnSpPr>
          <p:cNvPr id="268" name="Google Shape;268;p15"/>
          <p:cNvCxnSpPr/>
          <p:nvPr/>
        </p:nvCxnSpPr>
        <p:spPr>
          <a:xfrm>
            <a:off x="13011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269" name="Google Shape;269;p15"/>
          <p:cNvCxnSpPr/>
          <p:nvPr/>
        </p:nvCxnSpPr>
        <p:spPr>
          <a:xfrm>
            <a:off x="3769533"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270" name="Google Shape;270;p15"/>
          <p:cNvCxnSpPr/>
          <p:nvPr/>
        </p:nvCxnSpPr>
        <p:spPr>
          <a:xfrm>
            <a:off x="6709467" y="6671267"/>
            <a:ext cx="1663600" cy="0"/>
          </a:xfrm>
          <a:prstGeom prst="straightConnector1">
            <a:avLst/>
          </a:prstGeom>
          <a:noFill/>
          <a:ln w="9525" cap="flat" cmpd="sng">
            <a:solidFill>
              <a:srgbClr val="4A3C31"/>
            </a:solidFill>
            <a:prstDash val="solid"/>
            <a:round/>
            <a:headEnd type="none" w="med" len="med"/>
            <a:tailEnd type="none" w="med" len="med"/>
          </a:ln>
        </p:spPr>
      </p:cxnSp>
      <p:cxnSp>
        <p:nvCxnSpPr>
          <p:cNvPr id="271" name="Google Shape;271;p15"/>
          <p:cNvCxnSpPr/>
          <p:nvPr/>
        </p:nvCxnSpPr>
        <p:spPr>
          <a:xfrm>
            <a:off x="9459433" y="6671267"/>
            <a:ext cx="1663600" cy="0"/>
          </a:xfrm>
          <a:prstGeom prst="straightConnector1">
            <a:avLst/>
          </a:prstGeom>
          <a:noFill/>
          <a:ln w="9525" cap="flat" cmpd="sng">
            <a:solidFill>
              <a:srgbClr val="4A3C31"/>
            </a:solidFill>
            <a:prstDash val="solid"/>
            <a:round/>
            <a:headEnd type="none" w="med" len="med"/>
            <a:tailEnd type="none" w="med" len="med"/>
          </a:ln>
        </p:spPr>
      </p:cxnSp>
      <p:sp>
        <p:nvSpPr>
          <p:cNvPr id="272" name="Google Shape;272;p15"/>
          <p:cNvSpPr/>
          <p:nvPr/>
        </p:nvSpPr>
        <p:spPr>
          <a:xfrm>
            <a:off x="715670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73" name="Google Shape;273;p15"/>
          <p:cNvSpPr/>
          <p:nvPr/>
        </p:nvSpPr>
        <p:spPr>
          <a:xfrm>
            <a:off x="10204704" y="6210200"/>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74" name="Google Shape;274;p15"/>
          <p:cNvSpPr/>
          <p:nvPr/>
        </p:nvSpPr>
        <p:spPr>
          <a:xfrm>
            <a:off x="7156704" y="65764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75" name="Google Shape;275;p15"/>
          <p:cNvSpPr/>
          <p:nvPr/>
        </p:nvSpPr>
        <p:spPr>
          <a:xfrm>
            <a:off x="10424160" y="6558867"/>
            <a:ext cx="195600" cy="189600"/>
          </a:xfrm>
          <a:prstGeom prst="ellipse">
            <a:avLst/>
          </a:prstGeom>
          <a:solidFill>
            <a:srgbClr val="9D2235"/>
          </a:solidFill>
          <a:ln w="9525" cap="flat" cmpd="sng">
            <a:solidFill>
              <a:srgbClr val="9D223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15"/>
          <p:cNvSpPr txBox="1"/>
          <p:nvPr/>
        </p:nvSpPr>
        <p:spPr>
          <a:xfrm>
            <a:off x="165" y="2406133"/>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77" name="Google Shape;277;p15"/>
          <p:cNvSpPr txBox="1"/>
          <p:nvPr/>
        </p:nvSpPr>
        <p:spPr>
          <a:xfrm>
            <a:off x="-18683" y="28754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278" name="Google Shape;278;p15"/>
          <p:cNvSpPr txBox="1"/>
          <p:nvPr/>
        </p:nvSpPr>
        <p:spPr>
          <a:xfrm>
            <a:off x="-32291" y="3420667"/>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79" name="Google Shape;279;p15"/>
          <p:cNvSpPr txBox="1"/>
          <p:nvPr/>
        </p:nvSpPr>
        <p:spPr>
          <a:xfrm>
            <a:off x="6191613" y="2400984"/>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80" name="Google Shape;280;p15"/>
          <p:cNvSpPr txBox="1"/>
          <p:nvPr/>
        </p:nvSpPr>
        <p:spPr>
          <a:xfrm>
            <a:off x="6236167" y="337718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281" name="Google Shape;281;p15"/>
          <p:cNvSpPr txBox="1"/>
          <p:nvPr/>
        </p:nvSpPr>
        <p:spPr>
          <a:xfrm>
            <a:off x="6191600" y="4535424"/>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82" name="Google Shape;282;p15"/>
          <p:cNvSpPr txBox="1"/>
          <p:nvPr/>
        </p:nvSpPr>
        <p:spPr>
          <a:xfrm>
            <a:off x="6409200" y="2694432"/>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Learn more about it using </a:t>
            </a:r>
            <a:r>
              <a:rPr lang="en" sz="1467" b="1">
                <a:solidFill>
                  <a:srgbClr val="666666"/>
                </a:solidFill>
              </a:rPr>
              <a:t>Google</a:t>
            </a:r>
            <a:r>
              <a:rPr lang="en" sz="1467">
                <a:solidFill>
                  <a:srgbClr val="666666"/>
                </a:solidFill>
              </a:rPr>
              <a:t> and </a:t>
            </a:r>
            <a:r>
              <a:rPr lang="en" sz="1467" b="1">
                <a:solidFill>
                  <a:srgbClr val="666666"/>
                </a:solidFill>
              </a:rPr>
              <a:t>Wikipedia</a:t>
            </a:r>
            <a:endParaRPr sz="1467" b="1">
              <a:solidFill>
                <a:srgbClr val="666666"/>
              </a:solidFill>
            </a:endParaRPr>
          </a:p>
        </p:txBody>
      </p:sp>
      <p:sp>
        <p:nvSpPr>
          <p:cNvPr id="283" name="Google Shape;283;p15"/>
          <p:cNvSpPr txBox="1"/>
          <p:nvPr/>
        </p:nvSpPr>
        <p:spPr>
          <a:xfrm>
            <a:off x="6407467" y="3633216"/>
            <a:ext cx="29212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Use </a:t>
            </a:r>
            <a:r>
              <a:rPr lang="en" sz="1467" b="1">
                <a:solidFill>
                  <a:srgbClr val="666666"/>
                </a:solidFill>
              </a:rPr>
              <a:t>Google </a:t>
            </a:r>
            <a:r>
              <a:rPr lang="en" sz="1467">
                <a:solidFill>
                  <a:srgbClr val="666666"/>
                </a:solidFill>
              </a:rPr>
              <a:t>and </a:t>
            </a:r>
            <a:r>
              <a:rPr lang="en" sz="1467" b="1">
                <a:solidFill>
                  <a:srgbClr val="666666"/>
                </a:solidFill>
              </a:rPr>
              <a:t>Canvas</a:t>
            </a:r>
            <a:r>
              <a:rPr lang="en" sz="1467">
                <a:solidFill>
                  <a:srgbClr val="666666"/>
                </a:solidFill>
              </a:rPr>
              <a:t> course site to find out my sources</a:t>
            </a:r>
            <a:endParaRPr sz="1467">
              <a:solidFill>
                <a:srgbClr val="666666"/>
              </a:solidFill>
            </a:endParaRPr>
          </a:p>
        </p:txBody>
      </p:sp>
      <p:sp>
        <p:nvSpPr>
          <p:cNvPr id="284" name="Google Shape;284;p15"/>
          <p:cNvSpPr txBox="1"/>
          <p:nvPr/>
        </p:nvSpPr>
        <p:spPr>
          <a:xfrm>
            <a:off x="6379933" y="4847335"/>
            <a:ext cx="29212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endParaRPr sz="1467" b="1">
              <a:solidFill>
                <a:srgbClr val="666666"/>
              </a:solidFill>
            </a:endParaRPr>
          </a:p>
        </p:txBody>
      </p:sp>
      <p:sp>
        <p:nvSpPr>
          <p:cNvPr id="285" name="Google Shape;285;p15"/>
          <p:cNvSpPr txBox="1"/>
          <p:nvPr/>
        </p:nvSpPr>
        <p:spPr>
          <a:xfrm>
            <a:off x="9248013" y="2373451"/>
            <a:ext cx="24464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86" name="Google Shape;286;p15"/>
          <p:cNvSpPr txBox="1"/>
          <p:nvPr/>
        </p:nvSpPr>
        <p:spPr>
          <a:xfrm>
            <a:off x="9248033" y="3499104"/>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287" name="Google Shape;287;p15"/>
          <p:cNvSpPr txBox="1"/>
          <p:nvPr/>
        </p:nvSpPr>
        <p:spPr>
          <a:xfrm>
            <a:off x="9213700" y="4364736"/>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288" name="Google Shape;288;p15"/>
          <p:cNvSpPr txBox="1"/>
          <p:nvPr/>
        </p:nvSpPr>
        <p:spPr>
          <a:xfrm>
            <a:off x="9463867" y="3864864"/>
            <a:ext cx="2596400" cy="4676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Use </a:t>
            </a:r>
            <a:r>
              <a:rPr lang="en" sz="1467" b="1">
                <a:solidFill>
                  <a:srgbClr val="666666"/>
                </a:solidFill>
              </a:rPr>
              <a:t>IUCAT</a:t>
            </a:r>
            <a:r>
              <a:rPr lang="en" sz="1467">
                <a:solidFill>
                  <a:srgbClr val="666666"/>
                </a:solidFill>
              </a:rPr>
              <a:t> and </a:t>
            </a:r>
            <a:r>
              <a:rPr lang="en" sz="1467" b="1">
                <a:solidFill>
                  <a:srgbClr val="666666"/>
                </a:solidFill>
              </a:rPr>
              <a:t>A-Z Database list</a:t>
            </a:r>
            <a:endParaRPr sz="1467" b="1">
              <a:solidFill>
                <a:srgbClr val="666666"/>
              </a:solidFill>
            </a:endParaRPr>
          </a:p>
        </p:txBody>
      </p:sp>
      <p:sp>
        <p:nvSpPr>
          <p:cNvPr id="289" name="Google Shape;289;p15"/>
          <p:cNvSpPr txBox="1"/>
          <p:nvPr/>
        </p:nvSpPr>
        <p:spPr>
          <a:xfrm>
            <a:off x="9463867" y="4722367"/>
            <a:ext cx="2596400" cy="9520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Select my sources based on </a:t>
            </a:r>
            <a:r>
              <a:rPr lang="en" sz="1467" b="1">
                <a:solidFill>
                  <a:srgbClr val="666666"/>
                </a:solidFill>
              </a:rPr>
              <a:t>relevancy</a:t>
            </a:r>
            <a:r>
              <a:rPr lang="en" sz="1467">
                <a:solidFill>
                  <a:srgbClr val="666666"/>
                </a:solidFill>
              </a:rPr>
              <a:t> and </a:t>
            </a:r>
            <a:r>
              <a:rPr lang="en" sz="1467" b="1">
                <a:solidFill>
                  <a:srgbClr val="666666"/>
                </a:solidFill>
              </a:rPr>
              <a:t>scholarly source</a:t>
            </a:r>
            <a:endParaRPr sz="1467" b="1">
              <a:solidFill>
                <a:srgbClr val="666666"/>
              </a:solidFill>
            </a:endParaRPr>
          </a:p>
        </p:txBody>
      </p:sp>
      <p:sp>
        <p:nvSpPr>
          <p:cNvPr id="290" name="Google Shape;290;p15"/>
          <p:cNvSpPr/>
          <p:nvPr/>
        </p:nvSpPr>
        <p:spPr>
          <a:xfrm>
            <a:off x="2144933" y="24367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291" name="Google Shape;291;p15"/>
          <p:cNvSpPr/>
          <p:nvPr/>
        </p:nvSpPr>
        <p:spPr>
          <a:xfrm>
            <a:off x="2123733" y="29681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292" name="Google Shape;292;p15"/>
          <p:cNvSpPr/>
          <p:nvPr/>
        </p:nvSpPr>
        <p:spPr>
          <a:xfrm>
            <a:off x="2125467" y="3479452"/>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293" name="Google Shape;293;p15"/>
          <p:cNvSpPr/>
          <p:nvPr/>
        </p:nvSpPr>
        <p:spPr>
          <a:xfrm>
            <a:off x="8378767" y="343814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pic>
        <p:nvPicPr>
          <p:cNvPr id="294" name="Google Shape;294;p15"/>
          <p:cNvPicPr preferRelativeResize="0"/>
          <p:nvPr/>
        </p:nvPicPr>
        <p:blipFill>
          <a:blip r:embed="rId4">
            <a:alphaModFix/>
          </a:blip>
          <a:stretch>
            <a:fillRect/>
          </a:stretch>
        </p:blipFill>
        <p:spPr>
          <a:xfrm rot="-1564625">
            <a:off x="7761101" y="260668"/>
            <a:ext cx="439833" cy="439833"/>
          </a:xfrm>
          <a:prstGeom prst="rect">
            <a:avLst/>
          </a:prstGeom>
          <a:noFill/>
          <a:ln>
            <a:noFill/>
          </a:ln>
        </p:spPr>
      </p:pic>
      <p:pic>
        <p:nvPicPr>
          <p:cNvPr id="295" name="Google Shape;295;p15"/>
          <p:cNvPicPr preferRelativeResize="0"/>
          <p:nvPr/>
        </p:nvPicPr>
        <p:blipFill>
          <a:blip r:embed="rId5">
            <a:alphaModFix/>
          </a:blip>
          <a:stretch>
            <a:fillRect/>
          </a:stretch>
        </p:blipFill>
        <p:spPr>
          <a:xfrm>
            <a:off x="7878567" y="938867"/>
            <a:ext cx="413700" cy="413700"/>
          </a:xfrm>
          <a:prstGeom prst="rect">
            <a:avLst/>
          </a:prstGeom>
          <a:noFill/>
          <a:ln>
            <a:noFill/>
          </a:ln>
        </p:spPr>
      </p:pic>
      <p:sp>
        <p:nvSpPr>
          <p:cNvPr id="296" name="Google Shape;296;p15"/>
          <p:cNvSpPr txBox="1"/>
          <p:nvPr/>
        </p:nvSpPr>
        <p:spPr>
          <a:xfrm>
            <a:off x="1328917" y="81200"/>
            <a:ext cx="6599661" cy="1303200"/>
          </a:xfrm>
          <a:prstGeom prst="rect">
            <a:avLst/>
          </a:prstGeom>
          <a:noFill/>
          <a:ln>
            <a:noFill/>
          </a:ln>
        </p:spPr>
        <p:txBody>
          <a:bodyPr spcFirstLastPara="1" wrap="square" lIns="121900" tIns="121900" rIns="121900" bIns="121900" anchor="ctr" anchorCtr="0">
            <a:noAutofit/>
          </a:bodyPr>
          <a:lstStyle/>
          <a:p>
            <a:r>
              <a:rPr lang="en" sz="4000" b="1" dirty="0">
                <a:solidFill>
                  <a:srgbClr val="FFFFFF"/>
                </a:solidFill>
                <a:latin typeface="Montserrat" panose="02000505000000020004" pitchFamily="2" charset="0"/>
              </a:rPr>
              <a:t>My Student Life at IUPUI</a:t>
            </a:r>
            <a:endParaRPr sz="4000" b="1" dirty="0">
              <a:solidFill>
                <a:srgbClr val="FFFFFF"/>
              </a:solidFill>
              <a:latin typeface="Montserrat" panose="02000505000000020004" pitchFamily="2" charset="0"/>
            </a:endParaRPr>
          </a:p>
          <a:p>
            <a:r>
              <a:rPr lang="en" sz="2400" dirty="0">
                <a:solidFill>
                  <a:srgbClr val="FFFFFF"/>
                </a:solidFill>
                <a:latin typeface="Montserrat" panose="02000505000000020004" pitchFamily="2" charset="0"/>
              </a:rPr>
              <a:t>More than one research project, paper, assignments</a:t>
            </a:r>
            <a:endParaRPr sz="2400" dirty="0">
              <a:solidFill>
                <a:srgbClr val="FFFFFF"/>
              </a:solidFill>
              <a:latin typeface="Montserrat" panose="02000505000000020004" pitchFamily="2" charset="0"/>
            </a:endParaRPr>
          </a:p>
        </p:txBody>
      </p:sp>
      <p:pic>
        <p:nvPicPr>
          <p:cNvPr id="297" name="Google Shape;297;p15"/>
          <p:cNvPicPr preferRelativeResize="0"/>
          <p:nvPr/>
        </p:nvPicPr>
        <p:blipFill>
          <a:blip r:embed="rId6">
            <a:alphaModFix/>
          </a:blip>
          <a:stretch>
            <a:fillRect/>
          </a:stretch>
        </p:blipFill>
        <p:spPr>
          <a:xfrm>
            <a:off x="167" y="-11434"/>
            <a:ext cx="1347599" cy="1518819"/>
          </a:xfrm>
          <a:prstGeom prst="rect">
            <a:avLst/>
          </a:prstGeom>
          <a:noFill/>
          <a:ln>
            <a:noFill/>
          </a:ln>
        </p:spPr>
      </p:pic>
      <p:sp>
        <p:nvSpPr>
          <p:cNvPr id="298" name="Google Shape;298;p15"/>
          <p:cNvSpPr txBox="1"/>
          <p:nvPr/>
        </p:nvSpPr>
        <p:spPr>
          <a:xfrm>
            <a:off x="3134399" y="2402151"/>
            <a:ext cx="21448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Research Question</a:t>
            </a:r>
            <a:endParaRPr sz="1467" b="1">
              <a:solidFill>
                <a:srgbClr val="666666"/>
              </a:solidFill>
            </a:endParaRPr>
          </a:p>
        </p:txBody>
      </p:sp>
      <p:sp>
        <p:nvSpPr>
          <p:cNvPr id="299" name="Google Shape;299;p15"/>
          <p:cNvSpPr txBox="1"/>
          <p:nvPr/>
        </p:nvSpPr>
        <p:spPr>
          <a:xfrm>
            <a:off x="3115551" y="2871500"/>
            <a:ext cx="1347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Search</a:t>
            </a:r>
            <a:endParaRPr sz="1467" b="1">
              <a:solidFill>
                <a:srgbClr val="666666"/>
              </a:solidFill>
            </a:endParaRPr>
          </a:p>
        </p:txBody>
      </p:sp>
      <p:sp>
        <p:nvSpPr>
          <p:cNvPr id="300" name="Google Shape;300;p15"/>
          <p:cNvSpPr txBox="1"/>
          <p:nvPr/>
        </p:nvSpPr>
        <p:spPr>
          <a:xfrm>
            <a:off x="3101943" y="3416684"/>
            <a:ext cx="2069600" cy="413600"/>
          </a:xfrm>
          <a:prstGeom prst="rect">
            <a:avLst/>
          </a:prstGeom>
          <a:noFill/>
          <a:ln>
            <a:noFill/>
          </a:ln>
        </p:spPr>
        <p:txBody>
          <a:bodyPr spcFirstLastPara="1" wrap="square" lIns="121900" tIns="121900" rIns="121900" bIns="121900" anchor="ctr" anchorCtr="0">
            <a:noAutofit/>
          </a:bodyPr>
          <a:lstStyle/>
          <a:p>
            <a:r>
              <a:rPr lang="en" sz="1467" b="1">
                <a:solidFill>
                  <a:srgbClr val="666666"/>
                </a:solidFill>
              </a:rPr>
              <a:t>Evaluation &amp; Writing</a:t>
            </a:r>
            <a:endParaRPr sz="1467" b="1">
              <a:solidFill>
                <a:srgbClr val="666666"/>
              </a:solidFill>
            </a:endParaRPr>
          </a:p>
        </p:txBody>
      </p:sp>
      <p:sp>
        <p:nvSpPr>
          <p:cNvPr id="301" name="Google Shape;301;p15"/>
          <p:cNvSpPr/>
          <p:nvPr/>
        </p:nvSpPr>
        <p:spPr>
          <a:xfrm>
            <a:off x="5279167" y="243278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02" name="Google Shape;302;p15"/>
          <p:cNvSpPr/>
          <p:nvPr/>
        </p:nvSpPr>
        <p:spPr>
          <a:xfrm>
            <a:off x="5257967" y="2964201"/>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03" name="Google Shape;303;p15"/>
          <p:cNvSpPr/>
          <p:nvPr/>
        </p:nvSpPr>
        <p:spPr>
          <a:xfrm>
            <a:off x="5259700" y="3475468"/>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0 hour</a:t>
            </a:r>
            <a:endParaRPr sz="1333">
              <a:solidFill>
                <a:srgbClr val="FFFFFF"/>
              </a:solidFill>
            </a:endParaRPr>
          </a:p>
        </p:txBody>
      </p:sp>
      <p:sp>
        <p:nvSpPr>
          <p:cNvPr id="304" name="Google Shape;304;p15"/>
          <p:cNvSpPr txBox="1"/>
          <p:nvPr/>
        </p:nvSpPr>
        <p:spPr>
          <a:xfrm>
            <a:off x="323733" y="4326551"/>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Homework</a:t>
            </a:r>
            <a:endParaRPr sz="1467">
              <a:solidFill>
                <a:srgbClr val="666666"/>
              </a:solidFill>
            </a:endParaRPr>
          </a:p>
          <a:p>
            <a:pPr marL="609585" indent="-397923">
              <a:buClr>
                <a:srgbClr val="666666"/>
              </a:buClr>
              <a:buSzPts val="1100"/>
              <a:buChar char="●"/>
            </a:pPr>
            <a:r>
              <a:rPr lang="en" sz="1467">
                <a:solidFill>
                  <a:srgbClr val="666666"/>
                </a:solidFill>
              </a:rPr>
              <a:t>Quiz</a:t>
            </a:r>
            <a:endParaRPr sz="1467">
              <a:solidFill>
                <a:srgbClr val="666666"/>
              </a:solidFill>
            </a:endParaRPr>
          </a:p>
        </p:txBody>
      </p:sp>
      <p:sp>
        <p:nvSpPr>
          <p:cNvPr id="305" name="Google Shape;305;p15"/>
          <p:cNvSpPr txBox="1"/>
          <p:nvPr/>
        </p:nvSpPr>
        <p:spPr>
          <a:xfrm>
            <a:off x="3363033" y="4327417"/>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Homework</a:t>
            </a:r>
            <a:endParaRPr sz="1467">
              <a:solidFill>
                <a:srgbClr val="666666"/>
              </a:solidFill>
            </a:endParaRPr>
          </a:p>
          <a:p>
            <a:pPr marL="609585" indent="-397923">
              <a:buClr>
                <a:srgbClr val="666666"/>
              </a:buClr>
              <a:buSzPts val="1100"/>
              <a:buChar char="●"/>
            </a:pPr>
            <a:r>
              <a:rPr lang="en" sz="1467">
                <a:solidFill>
                  <a:srgbClr val="666666"/>
                </a:solidFill>
              </a:rPr>
              <a:t>Quiz</a:t>
            </a:r>
            <a:endParaRPr sz="1467">
              <a:solidFill>
                <a:srgbClr val="666666"/>
              </a:solidFill>
            </a:endParaRPr>
          </a:p>
          <a:p>
            <a:pPr marL="609585" indent="-397923">
              <a:buClr>
                <a:srgbClr val="666666"/>
              </a:buClr>
              <a:buSzPts val="1100"/>
              <a:buChar char="●"/>
            </a:pPr>
            <a:r>
              <a:rPr lang="en" sz="1467">
                <a:solidFill>
                  <a:srgbClr val="666666"/>
                </a:solidFill>
              </a:rPr>
              <a:t>Exam</a:t>
            </a:r>
            <a:endParaRPr sz="1467">
              <a:solidFill>
                <a:srgbClr val="666666"/>
              </a:solidFill>
            </a:endParaRPr>
          </a:p>
        </p:txBody>
      </p:sp>
      <p:sp>
        <p:nvSpPr>
          <p:cNvPr id="306" name="Google Shape;306;p15"/>
          <p:cNvSpPr/>
          <p:nvPr/>
        </p:nvSpPr>
        <p:spPr>
          <a:xfrm>
            <a:off x="8378767" y="2367401"/>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307" name="Google Shape;307;p15"/>
          <p:cNvSpPr/>
          <p:nvPr/>
        </p:nvSpPr>
        <p:spPr>
          <a:xfrm>
            <a:off x="8367051" y="4589145"/>
            <a:ext cx="8160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1 hour</a:t>
            </a:r>
            <a:endParaRPr sz="1333">
              <a:solidFill>
                <a:srgbClr val="FFFFFF"/>
              </a:solidFill>
            </a:endParaRPr>
          </a:p>
        </p:txBody>
      </p:sp>
      <p:sp>
        <p:nvSpPr>
          <p:cNvPr id="308" name="Google Shape;308;p15"/>
          <p:cNvSpPr/>
          <p:nvPr/>
        </p:nvSpPr>
        <p:spPr>
          <a:xfrm>
            <a:off x="11105744" y="2372173"/>
            <a:ext cx="1067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3-5 hours</a:t>
            </a:r>
            <a:endParaRPr sz="1333">
              <a:solidFill>
                <a:srgbClr val="FFFFFF"/>
              </a:solidFill>
            </a:endParaRPr>
          </a:p>
        </p:txBody>
      </p:sp>
      <p:sp>
        <p:nvSpPr>
          <p:cNvPr id="309" name="Google Shape;309;p15"/>
          <p:cNvSpPr/>
          <p:nvPr/>
        </p:nvSpPr>
        <p:spPr>
          <a:xfrm>
            <a:off x="11161733" y="3547873"/>
            <a:ext cx="955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5+ hours</a:t>
            </a:r>
            <a:endParaRPr sz="1333">
              <a:solidFill>
                <a:srgbClr val="FFFFFF"/>
              </a:solidFill>
            </a:endParaRPr>
          </a:p>
        </p:txBody>
      </p:sp>
      <p:sp>
        <p:nvSpPr>
          <p:cNvPr id="310" name="Google Shape;310;p15"/>
          <p:cNvSpPr/>
          <p:nvPr/>
        </p:nvSpPr>
        <p:spPr>
          <a:xfrm>
            <a:off x="11161733" y="4413505"/>
            <a:ext cx="955200" cy="296033"/>
          </a:xfrm>
          <a:prstGeom prst="flowChartPunchedTape">
            <a:avLst/>
          </a:prstGeom>
          <a:solidFill>
            <a:srgbClr val="FFD966"/>
          </a:solidFill>
          <a:ln>
            <a:noFill/>
          </a:ln>
        </p:spPr>
        <p:txBody>
          <a:bodyPr spcFirstLastPara="1" wrap="square" lIns="121900" tIns="121900" rIns="121900" bIns="121900" anchor="ctr" anchorCtr="0">
            <a:noAutofit/>
          </a:bodyPr>
          <a:lstStyle/>
          <a:p>
            <a:pPr algn="ctr"/>
            <a:r>
              <a:rPr lang="en" sz="1333">
                <a:solidFill>
                  <a:srgbClr val="FFFFFF"/>
                </a:solidFill>
              </a:rPr>
              <a:t>5+ hours</a:t>
            </a:r>
            <a:endParaRPr sz="1333">
              <a:solidFill>
                <a:srgbClr val="FFFFFF"/>
              </a:solidFill>
            </a:endParaRPr>
          </a:p>
        </p:txBody>
      </p:sp>
      <p:sp>
        <p:nvSpPr>
          <p:cNvPr id="311" name="Google Shape;311;p15"/>
          <p:cNvSpPr txBox="1"/>
          <p:nvPr/>
        </p:nvSpPr>
        <p:spPr>
          <a:xfrm>
            <a:off x="9440067" y="2670048"/>
            <a:ext cx="2646800" cy="856800"/>
          </a:xfrm>
          <a:prstGeom prst="rect">
            <a:avLst/>
          </a:prstGeom>
          <a:noFill/>
          <a:ln>
            <a:noFill/>
          </a:ln>
        </p:spPr>
        <p:txBody>
          <a:bodyPr spcFirstLastPara="1" wrap="square" lIns="121900" tIns="121900" rIns="121900" bIns="121900" anchor="ctr" anchorCtr="0">
            <a:noAutofit/>
          </a:bodyPr>
          <a:lstStyle/>
          <a:p>
            <a:pPr marL="609585" indent="-397923">
              <a:buClr>
                <a:srgbClr val="666666"/>
              </a:buClr>
              <a:buSzPts val="1100"/>
              <a:buChar char="●"/>
            </a:pPr>
            <a:r>
              <a:rPr lang="en" sz="1467">
                <a:solidFill>
                  <a:srgbClr val="666666"/>
                </a:solidFill>
              </a:rPr>
              <a:t>Learn more about it using </a:t>
            </a:r>
            <a:r>
              <a:rPr lang="en" sz="1467" b="1">
                <a:solidFill>
                  <a:srgbClr val="666666"/>
                </a:solidFill>
              </a:rPr>
              <a:t>Google</a:t>
            </a:r>
            <a:r>
              <a:rPr lang="en" sz="1467">
                <a:solidFill>
                  <a:srgbClr val="666666"/>
                </a:solidFill>
              </a:rPr>
              <a:t> and </a:t>
            </a:r>
            <a:r>
              <a:rPr lang="en" sz="1467" b="1">
                <a:solidFill>
                  <a:srgbClr val="666666"/>
                </a:solidFill>
              </a:rPr>
              <a:t>Wikipedia</a:t>
            </a:r>
            <a:endParaRPr sz="1467" b="1">
              <a:solidFill>
                <a:srgbClr val="666666"/>
              </a:solidFill>
            </a:endParaRPr>
          </a:p>
        </p:txBody>
      </p:sp>
    </p:spTree>
    <p:extLst>
      <p:ext uri="{BB962C8B-B14F-4D97-AF65-F5344CB8AC3E}">
        <p14:creationId xmlns:p14="http://schemas.microsoft.com/office/powerpoint/2010/main" val="6793855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TotalTime>
  <Words>1748</Words>
  <Application>Microsoft Office PowerPoint</Application>
  <PresentationFormat>Widescreen</PresentationFormat>
  <Paragraphs>377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Texts from Last Night:  Student Perceptions of Research and Space in Libraries</vt:lpstr>
      <vt:lpstr>Background</vt:lpstr>
      <vt:lpstr>Method</vt:lpstr>
      <vt:lpstr>Lessons Learned</vt:lpstr>
      <vt:lpstr>Data</vt:lpstr>
      <vt:lpstr>Data Analysis</vt:lpstr>
      <vt:lpstr>PowerPoint Presentation</vt:lpstr>
      <vt:lpstr>PowerPoint Presentation</vt:lpstr>
      <vt:lpstr>PowerPoint Presentation</vt:lpstr>
      <vt:lpstr>PowerPoint Presentation</vt:lpstr>
      <vt:lpstr>PowerPoint Presentation</vt:lpstr>
      <vt:lpstr>PowerPoint Presentation</vt:lpstr>
      <vt:lpstr>Data to Decision Making (aka Closing the Loop)</vt:lpstr>
      <vt:lpstr>Questions?   Contact Us</vt:lpstr>
      <vt:lpstr>Credits</vt:lpstr>
    </vt:vector>
  </TitlesOfParts>
  <Company>IUPUI University Library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Lowe, Sara</dc:creator>
  <cp:lastModifiedBy>Lowe, Sara</cp:lastModifiedBy>
  <cp:revision>65</cp:revision>
  <cp:lastPrinted>2018-10-22T14:49:59Z</cp:lastPrinted>
  <dcterms:created xsi:type="dcterms:W3CDTF">2018-09-06T18:35:03Z</dcterms:created>
  <dcterms:modified xsi:type="dcterms:W3CDTF">2018-10-22T17:29:21Z</dcterms:modified>
</cp:coreProperties>
</file>