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8" r:id="rId4"/>
  </p:sldMasterIdLst>
  <p:notesMasterIdLst>
    <p:notesMasterId r:id="rId26"/>
  </p:notesMasterIdLst>
  <p:sldIdLst>
    <p:sldId id="256" r:id="rId5"/>
    <p:sldId id="346" r:id="rId6"/>
    <p:sldId id="347" r:id="rId7"/>
    <p:sldId id="337" r:id="rId8"/>
    <p:sldId id="262" r:id="rId9"/>
    <p:sldId id="342" r:id="rId10"/>
    <p:sldId id="339" r:id="rId11"/>
    <p:sldId id="268" r:id="rId12"/>
    <p:sldId id="340" r:id="rId13"/>
    <p:sldId id="349" r:id="rId14"/>
    <p:sldId id="343" r:id="rId15"/>
    <p:sldId id="350" r:id="rId16"/>
    <p:sldId id="344" r:id="rId17"/>
    <p:sldId id="341" r:id="rId18"/>
    <p:sldId id="345" r:id="rId19"/>
    <p:sldId id="351" r:id="rId20"/>
    <p:sldId id="352" r:id="rId21"/>
    <p:sldId id="336" r:id="rId22"/>
    <p:sldId id="279" r:id="rId23"/>
    <p:sldId id="353" r:id="rId24"/>
    <p:sldId id="354" r:id="rId25"/>
  </p:sldIdLst>
  <p:sldSz cx="9144000" cy="5143500" type="screen16x9"/>
  <p:notesSz cx="7010400" cy="9296400"/>
  <p:embeddedFontLst>
    <p:embeddedFont>
      <p:font typeface="Oswald" pitchFamily="2" charset="0"/>
      <p:regular r:id="rId27"/>
      <p:bold r:id="rId28"/>
    </p:embeddedFont>
    <p:embeddedFont>
      <p:font typeface="Quicksand" panose="020B0604020202020204" charset="0"/>
      <p:regular r:id="rId29"/>
      <p:bold r:id="rId3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FADEDB0-2A27-4956-ADB4-39A9F53432F9}" v="3" dt="2024-02-05T19:02:16.864"/>
  </p1510:revLst>
</p1510:revInfo>
</file>

<file path=ppt/tableStyles.xml><?xml version="1.0" encoding="utf-8"?>
<a:tblStyleLst xmlns:a="http://schemas.openxmlformats.org/drawingml/2006/main" def="{47AF9B2C-635C-450F-BA55-F086C5C8D581}">
  <a:tblStyle styleId="{47AF9B2C-635C-450F-BA55-F086C5C8D58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161" autoAdjust="0"/>
    <p:restoredTop sz="78448" autoAdjust="0"/>
  </p:normalViewPr>
  <p:slideViewPr>
    <p:cSldViewPr snapToGrid="0">
      <p:cViewPr varScale="1">
        <p:scale>
          <a:sx n="65" d="100"/>
          <a:sy n="65" d="100"/>
        </p:scale>
        <p:origin x="768" y="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3.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2.fntdata"/><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1.fntdata"/><Relationship Id="rId30" Type="http://schemas.openxmlformats.org/officeDocument/2006/relationships/font" Target="fonts/font4.fntdata"/><Relationship Id="rId35" Type="http://schemas.microsoft.com/office/2016/11/relationships/changesInfo" Target="changesInfos/changesInfo1.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5FADEDB0-2A27-4956-ADB4-39A9F53432F9}"/>
    <pc:docChg chg="custSel modSld">
      <pc:chgData name="Macy, Katharine" userId="80e598a2-719b-4f78-bac7-529462b04968" providerId="ADAL" clId="{5FADEDB0-2A27-4956-ADB4-39A9F53432F9}" dt="2024-01-11T15:07:40.918" v="391" actId="20577"/>
      <pc:docMkLst>
        <pc:docMk/>
      </pc:docMkLst>
      <pc:sldChg chg="modNotesTx">
        <pc:chgData name="Macy, Katharine" userId="80e598a2-719b-4f78-bac7-529462b04968" providerId="ADAL" clId="{5FADEDB0-2A27-4956-ADB4-39A9F53432F9}" dt="2024-01-11T14:58:55.815" v="23" actId="20577"/>
        <pc:sldMkLst>
          <pc:docMk/>
          <pc:sldMk cId="3251805893" sldId="262"/>
        </pc:sldMkLst>
      </pc:sldChg>
      <pc:sldChg chg="modNotesTx">
        <pc:chgData name="Macy, Katharine" userId="80e598a2-719b-4f78-bac7-529462b04968" providerId="ADAL" clId="{5FADEDB0-2A27-4956-ADB4-39A9F53432F9}" dt="2024-01-11T15:07:40.918" v="391" actId="20577"/>
        <pc:sldMkLst>
          <pc:docMk/>
          <pc:sldMk cId="438577043" sldId="336"/>
        </pc:sldMkLst>
      </pc:sldChg>
      <pc:sldChg chg="modNotesTx">
        <pc:chgData name="Macy, Katharine" userId="80e598a2-719b-4f78-bac7-529462b04968" providerId="ADAL" clId="{5FADEDB0-2A27-4956-ADB4-39A9F53432F9}" dt="2024-01-11T14:59:48.388" v="39" actId="20577"/>
        <pc:sldMkLst>
          <pc:docMk/>
          <pc:sldMk cId="4111107964" sldId="340"/>
        </pc:sldMkLst>
      </pc:sldChg>
      <pc:sldChg chg="modNotesTx">
        <pc:chgData name="Macy, Katharine" userId="80e598a2-719b-4f78-bac7-529462b04968" providerId="ADAL" clId="{5FADEDB0-2A27-4956-ADB4-39A9F53432F9}" dt="2024-01-11T15:00:51.734" v="58" actId="20577"/>
        <pc:sldMkLst>
          <pc:docMk/>
          <pc:sldMk cId="1726643272" sldId="341"/>
        </pc:sldMkLst>
      </pc:sldChg>
      <pc:sldChg chg="modNotesTx">
        <pc:chgData name="Macy, Katharine" userId="80e598a2-719b-4f78-bac7-529462b04968" providerId="ADAL" clId="{5FADEDB0-2A27-4956-ADB4-39A9F53432F9}" dt="2024-01-11T14:59:15.290" v="24" actId="33524"/>
        <pc:sldMkLst>
          <pc:docMk/>
          <pc:sldMk cId="1780779863" sldId="342"/>
        </pc:sldMkLst>
      </pc:sldChg>
      <pc:sldChg chg="modNotesTx">
        <pc:chgData name="Macy, Katharine" userId="80e598a2-719b-4f78-bac7-529462b04968" providerId="ADAL" clId="{5FADEDB0-2A27-4956-ADB4-39A9F53432F9}" dt="2024-01-11T15:01:39.975" v="136" actId="20577"/>
        <pc:sldMkLst>
          <pc:docMk/>
          <pc:sldMk cId="296070308" sldId="345"/>
        </pc:sldMkLst>
      </pc:sldChg>
      <pc:sldChg chg="modNotesTx">
        <pc:chgData name="Macy, Katharine" userId="80e598a2-719b-4f78-bac7-529462b04968" providerId="ADAL" clId="{5FADEDB0-2A27-4956-ADB4-39A9F53432F9}" dt="2024-01-11T14:58:11.413" v="9" actId="20577"/>
        <pc:sldMkLst>
          <pc:docMk/>
          <pc:sldMk cId="1171435178" sldId="346"/>
        </pc:sldMkLst>
      </pc:sldChg>
      <pc:sldChg chg="modNotesTx">
        <pc:chgData name="Macy, Katharine" userId="80e598a2-719b-4f78-bac7-529462b04968" providerId="ADAL" clId="{5FADEDB0-2A27-4956-ADB4-39A9F53432F9}" dt="2024-01-11T15:03:07.573" v="225" actId="20577"/>
        <pc:sldMkLst>
          <pc:docMk/>
          <pc:sldMk cId="1273501201" sldId="352"/>
        </pc:sldMkLst>
      </pc:sldChg>
    </pc:docChg>
  </pc:docChgLst>
  <pc:docChgLst>
    <pc:chgData name="Macy, Katharine" userId="80e598a2-719b-4f78-bac7-529462b04968" providerId="ADAL" clId="{6B025EEA-B925-44F5-9E0A-D4128C189FF2}"/>
    <pc:docChg chg="custSel modSld">
      <pc:chgData name="Macy, Katharine" userId="80e598a2-719b-4f78-bac7-529462b04968" providerId="ADAL" clId="{6B025EEA-B925-44F5-9E0A-D4128C189FF2}" dt="2024-01-10T19:26:13.075" v="621" actId="20577"/>
      <pc:docMkLst>
        <pc:docMk/>
      </pc:docMkLst>
      <pc:sldChg chg="modNotesTx">
        <pc:chgData name="Macy, Katharine" userId="80e598a2-719b-4f78-bac7-529462b04968" providerId="ADAL" clId="{6B025EEA-B925-44F5-9E0A-D4128C189FF2}" dt="2024-01-10T19:24:28.258" v="583" actId="20577"/>
        <pc:sldMkLst>
          <pc:docMk/>
          <pc:sldMk cId="438577043" sldId="336"/>
        </pc:sldMkLst>
      </pc:sldChg>
      <pc:sldChg chg="modNotesTx">
        <pc:chgData name="Macy, Katharine" userId="80e598a2-719b-4f78-bac7-529462b04968" providerId="ADAL" clId="{6B025EEA-B925-44F5-9E0A-D4128C189FF2}" dt="2024-01-10T19:15:33.428" v="0" actId="20577"/>
        <pc:sldMkLst>
          <pc:docMk/>
          <pc:sldMk cId="1005013036" sldId="339"/>
        </pc:sldMkLst>
      </pc:sldChg>
      <pc:sldChg chg="modSp mod modNotesTx">
        <pc:chgData name="Macy, Katharine" userId="80e598a2-719b-4f78-bac7-529462b04968" providerId="ADAL" clId="{6B025EEA-B925-44F5-9E0A-D4128C189FF2}" dt="2024-01-10T19:26:13.075" v="621" actId="20577"/>
        <pc:sldMkLst>
          <pc:docMk/>
          <pc:sldMk cId="296070308" sldId="345"/>
        </pc:sldMkLst>
        <pc:spChg chg="mod">
          <ac:chgData name="Macy, Katharine" userId="80e598a2-719b-4f78-bac7-529462b04968" providerId="ADAL" clId="{6B025EEA-B925-44F5-9E0A-D4128C189FF2}" dt="2024-01-10T19:26:13.075" v="621" actId="20577"/>
          <ac:spMkLst>
            <pc:docMk/>
            <pc:sldMk cId="296070308" sldId="345"/>
            <ac:spMk id="5" creationId="{39806B3E-4DD2-1372-569D-D124144D41BD}"/>
          </ac:spMkLst>
        </pc:spChg>
      </pc:sldChg>
      <pc:sldChg chg="modNotesTx">
        <pc:chgData name="Macy, Katharine" userId="80e598a2-719b-4f78-bac7-529462b04968" providerId="ADAL" clId="{6B025EEA-B925-44F5-9E0A-D4128C189FF2}" dt="2024-01-10T19:16:45.386" v="33" actId="20577"/>
        <pc:sldMkLst>
          <pc:docMk/>
          <pc:sldMk cId="2987631698" sldId="349"/>
        </pc:sldMkLst>
      </pc:sldChg>
    </pc:docChg>
  </pc:docChgLst>
  <pc:docChgLst>
    <pc:chgData name="Macy, Katharine" userId="80e598a2-719b-4f78-bac7-529462b04968" providerId="ADAL" clId="{F356E2B3-46B9-4A61-86C0-AFBEFB2DF821}"/>
    <pc:docChg chg="undo custSel addSld delSld modSld sldOrd">
      <pc:chgData name="Macy, Katharine" userId="80e598a2-719b-4f78-bac7-529462b04968" providerId="ADAL" clId="{F356E2B3-46B9-4A61-86C0-AFBEFB2DF821}" dt="2023-07-24T17:27:27.991" v="21687" actId="20577"/>
      <pc:docMkLst>
        <pc:docMk/>
      </pc:docMkLst>
      <pc:sldChg chg="addSp delSp modSp mod">
        <pc:chgData name="Macy, Katharine" userId="80e598a2-719b-4f78-bac7-529462b04968" providerId="ADAL" clId="{F356E2B3-46B9-4A61-86C0-AFBEFB2DF821}" dt="2023-07-17T14:54:43.409" v="17119" actId="962"/>
        <pc:sldMkLst>
          <pc:docMk/>
          <pc:sldMk cId="0" sldId="256"/>
        </pc:sldMkLst>
        <pc:spChg chg="add mod">
          <ac:chgData name="Macy, Katharine" userId="80e598a2-719b-4f78-bac7-529462b04968" providerId="ADAL" clId="{F356E2B3-46B9-4A61-86C0-AFBEFB2DF821}" dt="2023-06-28T19:12:01.652" v="354" actId="1076"/>
          <ac:spMkLst>
            <pc:docMk/>
            <pc:sldMk cId="0" sldId="256"/>
            <ac:spMk id="2" creationId="{4F93B3CD-054D-6DA0-1B51-504E5B1DE0B0}"/>
          </ac:spMkLst>
        </pc:spChg>
        <pc:spChg chg="add mod">
          <ac:chgData name="Macy, Katharine" userId="80e598a2-719b-4f78-bac7-529462b04968" providerId="ADAL" clId="{F356E2B3-46B9-4A61-86C0-AFBEFB2DF821}" dt="2023-06-28T19:12:28.874" v="358" actId="207"/>
          <ac:spMkLst>
            <pc:docMk/>
            <pc:sldMk cId="0" sldId="256"/>
            <ac:spMk id="3" creationId="{C388B6AD-932A-3B35-41A3-8562DCF5B9DC}"/>
          </ac:spMkLst>
        </pc:spChg>
        <pc:spChg chg="add del mod">
          <ac:chgData name="Macy, Katharine" userId="80e598a2-719b-4f78-bac7-529462b04968" providerId="ADAL" clId="{F356E2B3-46B9-4A61-86C0-AFBEFB2DF821}" dt="2023-06-28T19:09:17.121" v="310" actId="478"/>
          <ac:spMkLst>
            <pc:docMk/>
            <pc:sldMk cId="0" sldId="256"/>
            <ac:spMk id="3" creationId="{F0576577-FC6B-32A6-5D68-ECC3AC1CB330}"/>
          </ac:spMkLst>
        </pc:spChg>
        <pc:spChg chg="mod">
          <ac:chgData name="Macy, Katharine" userId="80e598a2-719b-4f78-bac7-529462b04968" providerId="ADAL" clId="{F356E2B3-46B9-4A61-86C0-AFBEFB2DF821}" dt="2023-06-28T19:13:20.253" v="385" actId="207"/>
          <ac:spMkLst>
            <pc:docMk/>
            <pc:sldMk cId="0" sldId="256"/>
            <ac:spMk id="71" creationId="{00000000-0000-0000-0000-000000000000}"/>
          </ac:spMkLst>
        </pc:spChg>
        <pc:picChg chg="add mod">
          <ac:chgData name="Macy, Katharine" userId="80e598a2-719b-4f78-bac7-529462b04968" providerId="ADAL" clId="{F356E2B3-46B9-4A61-86C0-AFBEFB2DF821}" dt="2023-07-17T14:54:43.409" v="17119" actId="962"/>
          <ac:picMkLst>
            <pc:docMk/>
            <pc:sldMk cId="0" sldId="256"/>
            <ac:picMk id="5" creationId="{B16EB77C-34BA-5858-6A1C-A1316EBA37D7}"/>
          </ac:picMkLst>
        </pc:picChg>
      </pc:sldChg>
      <pc:sldChg chg="del">
        <pc:chgData name="Macy, Katharine" userId="80e598a2-719b-4f78-bac7-529462b04968" providerId="ADAL" clId="{F356E2B3-46B9-4A61-86C0-AFBEFB2DF821}" dt="2023-06-28T18:57:27.375" v="0" actId="47"/>
        <pc:sldMkLst>
          <pc:docMk/>
          <pc:sldMk cId="0" sldId="259"/>
        </pc:sldMkLst>
      </pc:sldChg>
      <pc:sldChg chg="add del">
        <pc:chgData name="Macy, Katharine" userId="80e598a2-719b-4f78-bac7-529462b04968" providerId="ADAL" clId="{F356E2B3-46B9-4A61-86C0-AFBEFB2DF821}" dt="2023-07-11T20:35:18.459" v="7047"/>
        <pc:sldMkLst>
          <pc:docMk/>
          <pc:sldMk cId="1986549185" sldId="262"/>
        </pc:sldMkLst>
      </pc:sldChg>
      <pc:sldChg chg="modSp add del mod modNotesTx">
        <pc:chgData name="Macy, Katharine" userId="80e598a2-719b-4f78-bac7-529462b04968" providerId="ADAL" clId="{F356E2B3-46B9-4A61-86C0-AFBEFB2DF821}" dt="2023-07-11T20:35:58.996" v="7125" actId="2696"/>
        <pc:sldMkLst>
          <pc:docMk/>
          <pc:sldMk cId="3251805893" sldId="262"/>
        </pc:sldMkLst>
        <pc:spChg chg="mod">
          <ac:chgData name="Macy, Katharine" userId="80e598a2-719b-4f78-bac7-529462b04968" providerId="ADAL" clId="{F356E2B3-46B9-4A61-86C0-AFBEFB2DF821}" dt="2023-07-10T17:32:57.920" v="2370" actId="404"/>
          <ac:spMkLst>
            <pc:docMk/>
            <pc:sldMk cId="3251805893" sldId="262"/>
            <ac:spMk id="116" creationId="{00000000-0000-0000-0000-000000000000}"/>
          </ac:spMkLst>
        </pc:spChg>
        <pc:spChg chg="mod">
          <ac:chgData name="Macy, Katharine" userId="80e598a2-719b-4f78-bac7-529462b04968" providerId="ADAL" clId="{F356E2B3-46B9-4A61-86C0-AFBEFB2DF821}" dt="2023-07-10T17:37:43.393" v="2759" actId="404"/>
          <ac:spMkLst>
            <pc:docMk/>
            <pc:sldMk cId="3251805893" sldId="262"/>
            <ac:spMk id="117" creationId="{00000000-0000-0000-0000-000000000000}"/>
          </ac:spMkLst>
        </pc:spChg>
      </pc:sldChg>
      <pc:sldChg chg="addSp modSp add mod modNotesTx">
        <pc:chgData name="Macy, Katharine" userId="80e598a2-719b-4f78-bac7-529462b04968" providerId="ADAL" clId="{F356E2B3-46B9-4A61-86C0-AFBEFB2DF821}" dt="2023-07-24T17:12:57.978" v="19687" actId="20577"/>
        <pc:sldMkLst>
          <pc:docMk/>
          <pc:sldMk cId="0" sldId="268"/>
        </pc:sldMkLst>
        <pc:spChg chg="add mod">
          <ac:chgData name="Macy, Katharine" userId="80e598a2-719b-4f78-bac7-529462b04968" providerId="ADAL" clId="{F356E2B3-46B9-4A61-86C0-AFBEFB2DF821}" dt="2023-07-17T14:43:10.055" v="16882" actId="20577"/>
          <ac:spMkLst>
            <pc:docMk/>
            <pc:sldMk cId="0" sldId="268"/>
            <ac:spMk id="2" creationId="{253ACA4C-5D9F-2FC2-4BFD-1E8C12019DB2}"/>
          </ac:spMkLst>
        </pc:spChg>
        <pc:spChg chg="mod">
          <ac:chgData name="Macy, Katharine" userId="80e598a2-719b-4f78-bac7-529462b04968" providerId="ADAL" clId="{F356E2B3-46B9-4A61-86C0-AFBEFB2DF821}" dt="2023-06-30T13:59:26.215" v="1345"/>
          <ac:spMkLst>
            <pc:docMk/>
            <pc:sldMk cId="0" sldId="268"/>
            <ac:spMk id="168" creationId="{00000000-0000-0000-0000-000000000000}"/>
          </ac:spMkLst>
        </pc:spChg>
        <pc:graphicFrameChg chg="modGraphic">
          <ac:chgData name="Macy, Katharine" userId="80e598a2-719b-4f78-bac7-529462b04968" providerId="ADAL" clId="{F356E2B3-46B9-4A61-86C0-AFBEFB2DF821}" dt="2023-06-30T13:59:56.733" v="1352" actId="20577"/>
          <ac:graphicFrameMkLst>
            <pc:docMk/>
            <pc:sldMk cId="0" sldId="268"/>
            <ac:graphicFrameMk id="169" creationId="{00000000-0000-0000-0000-000000000000}"/>
          </ac:graphicFrameMkLst>
        </pc:graphicFrameChg>
      </pc:sldChg>
      <pc:sldChg chg="modSp mod modNotesTx">
        <pc:chgData name="Macy, Katharine" userId="80e598a2-719b-4f78-bac7-529462b04968" providerId="ADAL" clId="{F356E2B3-46B9-4A61-86C0-AFBEFB2DF821}" dt="2023-07-24T17:27:27.991" v="21687" actId="20577"/>
        <pc:sldMkLst>
          <pc:docMk/>
          <pc:sldMk cId="0" sldId="279"/>
        </pc:sldMkLst>
        <pc:spChg chg="mod">
          <ac:chgData name="Macy, Katharine" userId="80e598a2-719b-4f78-bac7-529462b04968" providerId="ADAL" clId="{F356E2B3-46B9-4A61-86C0-AFBEFB2DF821}" dt="2023-07-10T18:56:19.271" v="5947" actId="20577"/>
          <ac:spMkLst>
            <pc:docMk/>
            <pc:sldMk cId="0" sldId="279"/>
            <ac:spMk id="322" creationId="{00000000-0000-0000-0000-000000000000}"/>
          </ac:spMkLst>
        </pc:spChg>
        <pc:spChg chg="mod">
          <ac:chgData name="Macy, Katharine" userId="80e598a2-719b-4f78-bac7-529462b04968" providerId="ADAL" clId="{F356E2B3-46B9-4A61-86C0-AFBEFB2DF821}" dt="2023-07-17T14:58:51.433" v="17312" actId="21"/>
          <ac:spMkLst>
            <pc:docMk/>
            <pc:sldMk cId="0" sldId="279"/>
            <ac:spMk id="323" creationId="{00000000-0000-0000-0000-000000000000}"/>
          </ac:spMkLst>
        </pc:spChg>
      </pc:sldChg>
      <pc:sldChg chg="del">
        <pc:chgData name="Macy, Katharine" userId="80e598a2-719b-4f78-bac7-529462b04968" providerId="ADAL" clId="{F356E2B3-46B9-4A61-86C0-AFBEFB2DF821}" dt="2023-06-28T18:57:36.509" v="1" actId="47"/>
        <pc:sldMkLst>
          <pc:docMk/>
          <pc:sldMk cId="468516129" sldId="284"/>
        </pc:sldMkLst>
      </pc:sldChg>
      <pc:sldChg chg="del">
        <pc:chgData name="Macy, Katharine" userId="80e598a2-719b-4f78-bac7-529462b04968" providerId="ADAL" clId="{F356E2B3-46B9-4A61-86C0-AFBEFB2DF821}" dt="2023-06-28T18:57:36.509" v="1" actId="47"/>
        <pc:sldMkLst>
          <pc:docMk/>
          <pc:sldMk cId="2720093341" sldId="286"/>
        </pc:sldMkLst>
      </pc:sldChg>
      <pc:sldChg chg="del">
        <pc:chgData name="Macy, Katharine" userId="80e598a2-719b-4f78-bac7-529462b04968" providerId="ADAL" clId="{F356E2B3-46B9-4A61-86C0-AFBEFB2DF821}" dt="2023-06-28T18:57:36.509" v="1" actId="47"/>
        <pc:sldMkLst>
          <pc:docMk/>
          <pc:sldMk cId="1940090328" sldId="290"/>
        </pc:sldMkLst>
      </pc:sldChg>
      <pc:sldChg chg="del">
        <pc:chgData name="Macy, Katharine" userId="80e598a2-719b-4f78-bac7-529462b04968" providerId="ADAL" clId="{F356E2B3-46B9-4A61-86C0-AFBEFB2DF821}" dt="2023-06-28T18:57:36.509" v="1" actId="47"/>
        <pc:sldMkLst>
          <pc:docMk/>
          <pc:sldMk cId="2632039583" sldId="291"/>
        </pc:sldMkLst>
      </pc:sldChg>
      <pc:sldChg chg="del">
        <pc:chgData name="Macy, Katharine" userId="80e598a2-719b-4f78-bac7-529462b04968" providerId="ADAL" clId="{F356E2B3-46B9-4A61-86C0-AFBEFB2DF821}" dt="2023-06-28T18:57:27.375" v="0" actId="47"/>
        <pc:sldMkLst>
          <pc:docMk/>
          <pc:sldMk cId="2008212931" sldId="292"/>
        </pc:sldMkLst>
      </pc:sldChg>
      <pc:sldChg chg="del">
        <pc:chgData name="Macy, Katharine" userId="80e598a2-719b-4f78-bac7-529462b04968" providerId="ADAL" clId="{F356E2B3-46B9-4A61-86C0-AFBEFB2DF821}" dt="2023-06-28T18:57:36.509" v="1" actId="47"/>
        <pc:sldMkLst>
          <pc:docMk/>
          <pc:sldMk cId="1154399336" sldId="295"/>
        </pc:sldMkLst>
      </pc:sldChg>
      <pc:sldChg chg="del">
        <pc:chgData name="Macy, Katharine" userId="80e598a2-719b-4f78-bac7-529462b04968" providerId="ADAL" clId="{F356E2B3-46B9-4A61-86C0-AFBEFB2DF821}" dt="2023-06-28T18:57:36.509" v="1" actId="47"/>
        <pc:sldMkLst>
          <pc:docMk/>
          <pc:sldMk cId="3355408625" sldId="314"/>
        </pc:sldMkLst>
      </pc:sldChg>
      <pc:sldChg chg="del">
        <pc:chgData name="Macy, Katharine" userId="80e598a2-719b-4f78-bac7-529462b04968" providerId="ADAL" clId="{F356E2B3-46B9-4A61-86C0-AFBEFB2DF821}" dt="2023-06-28T18:57:36.509" v="1" actId="47"/>
        <pc:sldMkLst>
          <pc:docMk/>
          <pc:sldMk cId="2993229066" sldId="317"/>
        </pc:sldMkLst>
      </pc:sldChg>
      <pc:sldChg chg="del">
        <pc:chgData name="Macy, Katharine" userId="80e598a2-719b-4f78-bac7-529462b04968" providerId="ADAL" clId="{F356E2B3-46B9-4A61-86C0-AFBEFB2DF821}" dt="2023-06-28T18:57:36.509" v="1" actId="47"/>
        <pc:sldMkLst>
          <pc:docMk/>
          <pc:sldMk cId="3852419932" sldId="333"/>
        </pc:sldMkLst>
      </pc:sldChg>
      <pc:sldChg chg="del">
        <pc:chgData name="Macy, Katharine" userId="80e598a2-719b-4f78-bac7-529462b04968" providerId="ADAL" clId="{F356E2B3-46B9-4A61-86C0-AFBEFB2DF821}" dt="2023-06-28T18:57:27.375" v="0" actId="47"/>
        <pc:sldMkLst>
          <pc:docMk/>
          <pc:sldMk cId="3883728213" sldId="334"/>
        </pc:sldMkLst>
      </pc:sldChg>
      <pc:sldChg chg="modSp del mod">
        <pc:chgData name="Macy, Katharine" userId="80e598a2-719b-4f78-bac7-529462b04968" providerId="ADAL" clId="{F356E2B3-46B9-4A61-86C0-AFBEFB2DF821}" dt="2023-07-11T20:36:44.937" v="7129" actId="47"/>
        <pc:sldMkLst>
          <pc:docMk/>
          <pc:sldMk cId="1673537466" sldId="335"/>
        </pc:sldMkLst>
        <pc:spChg chg="mod">
          <ac:chgData name="Macy, Katharine" userId="80e598a2-719b-4f78-bac7-529462b04968" providerId="ADAL" clId="{F356E2B3-46B9-4A61-86C0-AFBEFB2DF821}" dt="2023-07-11T20:19:50.134" v="6894" actId="20577"/>
          <ac:spMkLst>
            <pc:docMk/>
            <pc:sldMk cId="1673537466" sldId="335"/>
            <ac:spMk id="3" creationId="{66E2B1AE-1E2F-23AD-42C8-9B4393791875}"/>
          </ac:spMkLst>
        </pc:spChg>
      </pc:sldChg>
      <pc:sldChg chg="addSp delSp modSp mod ord modClrScheme chgLayout modNotesTx">
        <pc:chgData name="Macy, Katharine" userId="80e598a2-719b-4f78-bac7-529462b04968" providerId="ADAL" clId="{F356E2B3-46B9-4A61-86C0-AFBEFB2DF821}" dt="2023-07-14T18:50:25.899" v="13950" actId="20577"/>
        <pc:sldMkLst>
          <pc:docMk/>
          <pc:sldMk cId="438577043" sldId="336"/>
        </pc:sldMkLst>
        <pc:spChg chg="mod ord">
          <ac:chgData name="Macy, Katharine" userId="80e598a2-719b-4f78-bac7-529462b04968" providerId="ADAL" clId="{F356E2B3-46B9-4A61-86C0-AFBEFB2DF821}" dt="2023-07-10T18:35:07.368" v="5176" actId="700"/>
          <ac:spMkLst>
            <pc:docMk/>
            <pc:sldMk cId="438577043" sldId="336"/>
            <ac:spMk id="2" creationId="{AB208498-4C15-DFF5-07C4-8612EBCE7206}"/>
          </ac:spMkLst>
        </pc:spChg>
        <pc:spChg chg="del">
          <ac:chgData name="Macy, Katharine" userId="80e598a2-719b-4f78-bac7-529462b04968" providerId="ADAL" clId="{F356E2B3-46B9-4A61-86C0-AFBEFB2DF821}" dt="2023-07-10T18:35:33.820" v="5251" actId="478"/>
          <ac:spMkLst>
            <pc:docMk/>
            <pc:sldMk cId="438577043" sldId="336"/>
            <ac:spMk id="3" creationId="{27952612-BE64-8570-7CE4-C18528CAD80F}"/>
          </ac:spMkLst>
        </pc:spChg>
        <pc:spChg chg="add mod ord">
          <ac:chgData name="Macy, Katharine" userId="80e598a2-719b-4f78-bac7-529462b04968" providerId="ADAL" clId="{F356E2B3-46B9-4A61-86C0-AFBEFB2DF821}" dt="2023-07-10T18:35:17.235" v="5208" actId="20577"/>
          <ac:spMkLst>
            <pc:docMk/>
            <pc:sldMk cId="438577043" sldId="336"/>
            <ac:spMk id="4" creationId="{13182566-7662-CDF2-1609-C9832F1B7E75}"/>
          </ac:spMkLst>
        </pc:spChg>
        <pc:spChg chg="add mod ord">
          <ac:chgData name="Macy, Katharine" userId="80e598a2-719b-4f78-bac7-529462b04968" providerId="ADAL" clId="{F356E2B3-46B9-4A61-86C0-AFBEFB2DF821}" dt="2023-07-14T18:50:25.899" v="13950" actId="20577"/>
          <ac:spMkLst>
            <pc:docMk/>
            <pc:sldMk cId="438577043" sldId="336"/>
            <ac:spMk id="5" creationId="{39806B3E-4DD2-1372-569D-D124144D41BD}"/>
          </ac:spMkLst>
        </pc:spChg>
      </pc:sldChg>
      <pc:sldChg chg="add del">
        <pc:chgData name="Macy, Katharine" userId="80e598a2-719b-4f78-bac7-529462b04968" providerId="ADAL" clId="{F356E2B3-46B9-4A61-86C0-AFBEFB2DF821}" dt="2023-07-11T20:35:18.459" v="7047"/>
        <pc:sldMkLst>
          <pc:docMk/>
          <pc:sldMk cId="1622289337" sldId="337"/>
        </pc:sldMkLst>
      </pc:sldChg>
      <pc:sldChg chg="modSp new add del mod ord">
        <pc:chgData name="Macy, Katharine" userId="80e598a2-719b-4f78-bac7-529462b04968" providerId="ADAL" clId="{F356E2B3-46B9-4A61-86C0-AFBEFB2DF821}" dt="2023-07-11T20:36:17.855" v="7127" actId="2696"/>
        <pc:sldMkLst>
          <pc:docMk/>
          <pc:sldMk cId="2279965674" sldId="337"/>
        </pc:sldMkLst>
        <pc:spChg chg="mod">
          <ac:chgData name="Macy, Katharine" userId="80e598a2-719b-4f78-bac7-529462b04968" providerId="ADAL" clId="{F356E2B3-46B9-4A61-86C0-AFBEFB2DF821}" dt="2023-06-30T13:39:35.361" v="614" actId="20577"/>
          <ac:spMkLst>
            <pc:docMk/>
            <pc:sldMk cId="2279965674" sldId="337"/>
            <ac:spMk id="2" creationId="{62C67522-7DC7-55D9-9DD5-BE6A1AB8E5CE}"/>
          </ac:spMkLst>
        </pc:spChg>
        <pc:spChg chg="mod">
          <ac:chgData name="Macy, Katharine" userId="80e598a2-719b-4f78-bac7-529462b04968" providerId="ADAL" clId="{F356E2B3-46B9-4A61-86C0-AFBEFB2DF821}" dt="2023-07-10T18:04:39.592" v="3773" actId="404"/>
          <ac:spMkLst>
            <pc:docMk/>
            <pc:sldMk cId="2279965674" sldId="337"/>
            <ac:spMk id="3" creationId="{4AA0E511-3335-E720-6E08-261B2A262450}"/>
          </ac:spMkLst>
        </pc:spChg>
      </pc:sldChg>
      <pc:sldChg chg="modSp add mod modNotesTx">
        <pc:chgData name="Macy, Katharine" userId="80e598a2-719b-4f78-bac7-529462b04968" providerId="ADAL" clId="{F356E2B3-46B9-4A61-86C0-AFBEFB2DF821}" dt="2023-07-17T14:41:54.651" v="16863" actId="20577"/>
        <pc:sldMkLst>
          <pc:docMk/>
          <pc:sldMk cId="3307243424" sldId="337"/>
        </pc:sldMkLst>
        <pc:spChg chg="mod">
          <ac:chgData name="Macy, Katharine" userId="80e598a2-719b-4f78-bac7-529462b04968" providerId="ADAL" clId="{F356E2B3-46B9-4A61-86C0-AFBEFB2DF821}" dt="2023-07-17T14:41:54.651" v="16863" actId="20577"/>
          <ac:spMkLst>
            <pc:docMk/>
            <pc:sldMk cId="3307243424" sldId="337"/>
            <ac:spMk id="3" creationId="{4AA0E511-3335-E720-6E08-261B2A262450}"/>
          </ac:spMkLst>
        </pc:spChg>
      </pc:sldChg>
      <pc:sldChg chg="modSp new del mod">
        <pc:chgData name="Macy, Katharine" userId="80e598a2-719b-4f78-bac7-529462b04968" providerId="ADAL" clId="{F356E2B3-46B9-4A61-86C0-AFBEFB2DF821}" dt="2023-06-30T14:01:00.091" v="1360" actId="47"/>
        <pc:sldMkLst>
          <pc:docMk/>
          <pc:sldMk cId="2883496918" sldId="338"/>
        </pc:sldMkLst>
        <pc:spChg chg="mod">
          <ac:chgData name="Macy, Katharine" userId="80e598a2-719b-4f78-bac7-529462b04968" providerId="ADAL" clId="{F356E2B3-46B9-4A61-86C0-AFBEFB2DF821}" dt="2023-06-30T13:40:14.322" v="682" actId="20577"/>
          <ac:spMkLst>
            <pc:docMk/>
            <pc:sldMk cId="2883496918" sldId="338"/>
            <ac:spMk id="2" creationId="{3A990E43-DCA9-6FB8-97A2-F3AEE226D53D}"/>
          </ac:spMkLst>
        </pc:spChg>
        <pc:spChg chg="mod">
          <ac:chgData name="Macy, Katharine" userId="80e598a2-719b-4f78-bac7-529462b04968" providerId="ADAL" clId="{F356E2B3-46B9-4A61-86C0-AFBEFB2DF821}" dt="2023-06-30T13:54:10.660" v="1091" actId="20577"/>
          <ac:spMkLst>
            <pc:docMk/>
            <pc:sldMk cId="2883496918" sldId="338"/>
            <ac:spMk id="3" creationId="{30A51709-7AA1-4253-7A9E-66B5CAB2CC26}"/>
          </ac:spMkLst>
        </pc:spChg>
      </pc:sldChg>
      <pc:sldChg chg="addSp delSp modSp new mod ord modNotesTx">
        <pc:chgData name="Macy, Katharine" userId="80e598a2-719b-4f78-bac7-529462b04968" providerId="ADAL" clId="{F356E2B3-46B9-4A61-86C0-AFBEFB2DF821}" dt="2023-07-24T17:10:43.224" v="19336" actId="20577"/>
        <pc:sldMkLst>
          <pc:docMk/>
          <pc:sldMk cId="1005013036" sldId="339"/>
        </pc:sldMkLst>
        <pc:spChg chg="mod">
          <ac:chgData name="Macy, Katharine" userId="80e598a2-719b-4f78-bac7-529462b04968" providerId="ADAL" clId="{F356E2B3-46B9-4A61-86C0-AFBEFB2DF821}" dt="2023-06-30T13:54:54.625" v="1155" actId="20577"/>
          <ac:spMkLst>
            <pc:docMk/>
            <pc:sldMk cId="1005013036" sldId="339"/>
            <ac:spMk id="2" creationId="{FF15EBF0-C59A-7EF1-B8B6-AFA736C369BC}"/>
          </ac:spMkLst>
        </pc:spChg>
        <pc:spChg chg="mod">
          <ac:chgData name="Macy, Katharine" userId="80e598a2-719b-4f78-bac7-529462b04968" providerId="ADAL" clId="{F356E2B3-46B9-4A61-86C0-AFBEFB2DF821}" dt="2023-07-17T14:46:30.822" v="17035" actId="403"/>
          <ac:spMkLst>
            <pc:docMk/>
            <pc:sldMk cId="1005013036" sldId="339"/>
            <ac:spMk id="3" creationId="{80A271AC-BD41-50AA-4AC1-EF7D2FF2A874}"/>
          </ac:spMkLst>
        </pc:spChg>
        <pc:spChg chg="add del mod">
          <ac:chgData name="Macy, Katharine" userId="80e598a2-719b-4f78-bac7-529462b04968" providerId="ADAL" clId="{F356E2B3-46B9-4A61-86C0-AFBEFB2DF821}" dt="2023-07-17T14:46:40.894" v="17037" actId="478"/>
          <ac:spMkLst>
            <pc:docMk/>
            <pc:sldMk cId="1005013036" sldId="339"/>
            <ac:spMk id="5" creationId="{7866248C-638C-9AE9-E173-89EDBD7DB527}"/>
          </ac:spMkLst>
        </pc:spChg>
      </pc:sldChg>
      <pc:sldChg chg="addSp modSp new mod modClrScheme chgLayout modNotesTx">
        <pc:chgData name="Macy, Katharine" userId="80e598a2-719b-4f78-bac7-529462b04968" providerId="ADAL" clId="{F356E2B3-46B9-4A61-86C0-AFBEFB2DF821}" dt="2023-07-24T17:14:27.719" v="19887" actId="20577"/>
        <pc:sldMkLst>
          <pc:docMk/>
          <pc:sldMk cId="4111107964" sldId="340"/>
        </pc:sldMkLst>
        <pc:spChg chg="mod ord">
          <ac:chgData name="Macy, Katharine" userId="80e598a2-719b-4f78-bac7-529462b04968" providerId="ADAL" clId="{F356E2B3-46B9-4A61-86C0-AFBEFB2DF821}" dt="2023-06-30T14:13:41.892" v="1512" actId="700"/>
          <ac:spMkLst>
            <pc:docMk/>
            <pc:sldMk cId="4111107964" sldId="340"/>
            <ac:spMk id="2" creationId="{3094BBA9-9A05-5F60-09E9-0A0A218D8BFB}"/>
          </ac:spMkLst>
        </pc:spChg>
        <pc:spChg chg="mod ord">
          <ac:chgData name="Macy, Katharine" userId="80e598a2-719b-4f78-bac7-529462b04968" providerId="ADAL" clId="{F356E2B3-46B9-4A61-86C0-AFBEFB2DF821}" dt="2023-06-30T14:13:41.892" v="1512" actId="700"/>
          <ac:spMkLst>
            <pc:docMk/>
            <pc:sldMk cId="4111107964" sldId="340"/>
            <ac:spMk id="3" creationId="{9A90DA31-D350-2145-CF47-F382EB412678}"/>
          </ac:spMkLst>
        </pc:spChg>
        <pc:spChg chg="add mod ord">
          <ac:chgData name="Macy, Katharine" userId="80e598a2-719b-4f78-bac7-529462b04968" providerId="ADAL" clId="{F356E2B3-46B9-4A61-86C0-AFBEFB2DF821}" dt="2023-07-24T17:14:02.632" v="19834" actId="20577"/>
          <ac:spMkLst>
            <pc:docMk/>
            <pc:sldMk cId="4111107964" sldId="340"/>
            <ac:spMk id="4" creationId="{C712658A-85F6-0A8B-C1AA-EF0765F164BD}"/>
          </ac:spMkLst>
        </pc:spChg>
        <pc:spChg chg="add mod">
          <ac:chgData name="Macy, Katharine" userId="80e598a2-719b-4f78-bac7-529462b04968" providerId="ADAL" clId="{F356E2B3-46B9-4A61-86C0-AFBEFB2DF821}" dt="2023-07-17T14:44:09.231" v="16890" actId="6549"/>
          <ac:spMkLst>
            <pc:docMk/>
            <pc:sldMk cId="4111107964" sldId="340"/>
            <ac:spMk id="5" creationId="{328EFA54-37B1-DBE0-50B7-C25F944E106A}"/>
          </ac:spMkLst>
        </pc:spChg>
      </pc:sldChg>
      <pc:sldChg chg="modSp new mod ord modAnim modNotesTx">
        <pc:chgData name="Macy, Katharine" userId="80e598a2-719b-4f78-bac7-529462b04968" providerId="ADAL" clId="{F356E2B3-46B9-4A61-86C0-AFBEFB2DF821}" dt="2023-07-24T17:24:54.568" v="21325"/>
        <pc:sldMkLst>
          <pc:docMk/>
          <pc:sldMk cId="1726643272" sldId="341"/>
        </pc:sldMkLst>
        <pc:spChg chg="mod">
          <ac:chgData name="Macy, Katharine" userId="80e598a2-719b-4f78-bac7-529462b04968" providerId="ADAL" clId="{F356E2B3-46B9-4A61-86C0-AFBEFB2DF821}" dt="2023-06-30T14:28:21.668" v="2326" actId="20577"/>
          <ac:spMkLst>
            <pc:docMk/>
            <pc:sldMk cId="1726643272" sldId="341"/>
            <ac:spMk id="2" creationId="{45F23726-9404-1DA3-9EEE-F4FA22273E2D}"/>
          </ac:spMkLst>
        </pc:spChg>
        <pc:spChg chg="mod">
          <ac:chgData name="Macy, Katharine" userId="80e598a2-719b-4f78-bac7-529462b04968" providerId="ADAL" clId="{F356E2B3-46B9-4A61-86C0-AFBEFB2DF821}" dt="2023-07-17T15:02:16.075" v="17320" actId="20577"/>
          <ac:spMkLst>
            <pc:docMk/>
            <pc:sldMk cId="1726643272" sldId="341"/>
            <ac:spMk id="3" creationId="{F53EC5AD-F914-596F-3609-37F1B9BB1867}"/>
          </ac:spMkLst>
        </pc:spChg>
      </pc:sldChg>
      <pc:sldChg chg="add del">
        <pc:chgData name="Macy, Katharine" userId="80e598a2-719b-4f78-bac7-529462b04968" providerId="ADAL" clId="{F356E2B3-46B9-4A61-86C0-AFBEFB2DF821}" dt="2023-07-11T20:35:18.459" v="7047"/>
        <pc:sldMkLst>
          <pc:docMk/>
          <pc:sldMk cId="872705002" sldId="342"/>
        </pc:sldMkLst>
      </pc:sldChg>
      <pc:sldChg chg="add modNotesTx">
        <pc:chgData name="Macy, Katharine" userId="80e598a2-719b-4f78-bac7-529462b04968" providerId="ADAL" clId="{F356E2B3-46B9-4A61-86C0-AFBEFB2DF821}" dt="2023-07-24T17:09:38.132" v="19232" actId="20577"/>
        <pc:sldMkLst>
          <pc:docMk/>
          <pc:sldMk cId="1780779863" sldId="342"/>
        </pc:sldMkLst>
      </pc:sldChg>
      <pc:sldChg chg="modSp new add del mod">
        <pc:chgData name="Macy, Katharine" userId="80e598a2-719b-4f78-bac7-529462b04968" providerId="ADAL" clId="{F356E2B3-46B9-4A61-86C0-AFBEFB2DF821}" dt="2023-07-11T20:35:58.996" v="7125" actId="2696"/>
        <pc:sldMkLst>
          <pc:docMk/>
          <pc:sldMk cId="2533137755" sldId="342"/>
        </pc:sldMkLst>
        <pc:spChg chg="mod">
          <ac:chgData name="Macy, Katharine" userId="80e598a2-719b-4f78-bac7-529462b04968" providerId="ADAL" clId="{F356E2B3-46B9-4A61-86C0-AFBEFB2DF821}" dt="2023-07-10T17:38:53.676" v="2856" actId="20577"/>
          <ac:spMkLst>
            <pc:docMk/>
            <pc:sldMk cId="2533137755" sldId="342"/>
            <ac:spMk id="2" creationId="{192CCC35-6FF4-64F5-7A31-28D2D1481673}"/>
          </ac:spMkLst>
        </pc:spChg>
        <pc:spChg chg="mod">
          <ac:chgData name="Macy, Katharine" userId="80e598a2-719b-4f78-bac7-529462b04968" providerId="ADAL" clId="{F356E2B3-46B9-4A61-86C0-AFBEFB2DF821}" dt="2023-07-11T19:55:17.171" v="6088" actId="20577"/>
          <ac:spMkLst>
            <pc:docMk/>
            <pc:sldMk cId="2533137755" sldId="342"/>
            <ac:spMk id="3" creationId="{F7B4BCBE-2B86-D55F-FF84-85FF1D73C122}"/>
          </ac:spMkLst>
        </pc:spChg>
      </pc:sldChg>
      <pc:sldChg chg="modSp add del mod ord modNotesTx">
        <pc:chgData name="Macy, Katharine" userId="80e598a2-719b-4f78-bac7-529462b04968" providerId="ADAL" clId="{F356E2B3-46B9-4A61-86C0-AFBEFB2DF821}" dt="2023-07-24T17:18:15.199" v="20395" actId="5793"/>
        <pc:sldMkLst>
          <pc:docMk/>
          <pc:sldMk cId="1313582203" sldId="343"/>
        </pc:sldMkLst>
        <pc:spChg chg="mod">
          <ac:chgData name="Macy, Katharine" userId="80e598a2-719b-4f78-bac7-529462b04968" providerId="ADAL" clId="{F356E2B3-46B9-4A61-86C0-AFBEFB2DF821}" dt="2023-07-17T14:40:16.689" v="16791" actId="20577"/>
          <ac:spMkLst>
            <pc:docMk/>
            <pc:sldMk cId="1313582203" sldId="343"/>
            <ac:spMk id="3" creationId="{F53EC5AD-F914-596F-3609-37F1B9BB1867}"/>
          </ac:spMkLst>
        </pc:spChg>
      </pc:sldChg>
      <pc:sldChg chg="add modNotesTx">
        <pc:chgData name="Macy, Katharine" userId="80e598a2-719b-4f78-bac7-529462b04968" providerId="ADAL" clId="{F356E2B3-46B9-4A61-86C0-AFBEFB2DF821}" dt="2023-07-24T17:20:27.446" v="20585" actId="20577"/>
        <pc:sldMkLst>
          <pc:docMk/>
          <pc:sldMk cId="3833293651" sldId="344"/>
        </pc:sldMkLst>
      </pc:sldChg>
      <pc:sldChg chg="modSp add mod modNotesTx">
        <pc:chgData name="Macy, Katharine" userId="80e598a2-719b-4f78-bac7-529462b04968" providerId="ADAL" clId="{F356E2B3-46B9-4A61-86C0-AFBEFB2DF821}" dt="2023-07-18T16:10:43.957" v="17592" actId="20577"/>
        <pc:sldMkLst>
          <pc:docMk/>
          <pc:sldMk cId="296070308" sldId="345"/>
        </pc:sldMkLst>
        <pc:spChg chg="mod">
          <ac:chgData name="Macy, Katharine" userId="80e598a2-719b-4f78-bac7-529462b04968" providerId="ADAL" clId="{F356E2B3-46B9-4A61-86C0-AFBEFB2DF821}" dt="2023-07-11T20:06:48.540" v="6500" actId="20577"/>
          <ac:spMkLst>
            <pc:docMk/>
            <pc:sldMk cId="296070308" sldId="345"/>
            <ac:spMk id="4" creationId="{13182566-7662-CDF2-1609-C9832F1B7E75}"/>
          </ac:spMkLst>
        </pc:spChg>
        <pc:spChg chg="mod">
          <ac:chgData name="Macy, Katharine" userId="80e598a2-719b-4f78-bac7-529462b04968" providerId="ADAL" clId="{F356E2B3-46B9-4A61-86C0-AFBEFB2DF821}" dt="2023-07-11T20:11:13.913" v="6818" actId="20577"/>
          <ac:spMkLst>
            <pc:docMk/>
            <pc:sldMk cId="296070308" sldId="345"/>
            <ac:spMk id="5" creationId="{39806B3E-4DD2-1372-569D-D124144D41BD}"/>
          </ac:spMkLst>
        </pc:spChg>
      </pc:sldChg>
      <pc:sldChg chg="modSp add mod modNotesTx">
        <pc:chgData name="Macy, Katharine" userId="80e598a2-719b-4f78-bac7-529462b04968" providerId="ADAL" clId="{F356E2B3-46B9-4A61-86C0-AFBEFB2DF821}" dt="2023-07-11T20:49:32.579" v="8920" actId="20577"/>
        <pc:sldMkLst>
          <pc:docMk/>
          <pc:sldMk cId="1171435178" sldId="346"/>
        </pc:sldMkLst>
        <pc:spChg chg="mod">
          <ac:chgData name="Macy, Katharine" userId="80e598a2-719b-4f78-bac7-529462b04968" providerId="ADAL" clId="{F356E2B3-46B9-4A61-86C0-AFBEFB2DF821}" dt="2023-07-11T20:30:08.031" v="6918" actId="20577"/>
          <ac:spMkLst>
            <pc:docMk/>
            <pc:sldMk cId="1171435178" sldId="346"/>
            <ac:spMk id="5" creationId="{39806B3E-4DD2-1372-569D-D124144D41BD}"/>
          </ac:spMkLst>
        </pc:spChg>
      </pc:sldChg>
      <pc:sldChg chg="addSp modSp new add del mod modNotesTx">
        <pc:chgData name="Macy, Katharine" userId="80e598a2-719b-4f78-bac7-529462b04968" providerId="ADAL" clId="{F356E2B3-46B9-4A61-86C0-AFBEFB2DF821}" dt="2023-07-24T16:57:19.683" v="17715" actId="20577"/>
        <pc:sldMkLst>
          <pc:docMk/>
          <pc:sldMk cId="3373380711" sldId="347"/>
        </pc:sldMkLst>
        <pc:spChg chg="add mod">
          <ac:chgData name="Macy, Katharine" userId="80e598a2-719b-4f78-bac7-529462b04968" providerId="ADAL" clId="{F356E2B3-46B9-4A61-86C0-AFBEFB2DF821}" dt="2023-07-11T21:04:00.242" v="10999" actId="20577"/>
          <ac:spMkLst>
            <pc:docMk/>
            <pc:sldMk cId="3373380711" sldId="347"/>
            <ac:spMk id="3" creationId="{F42F1081-1F7D-4B39-AE06-CB25D1444776}"/>
          </ac:spMkLst>
        </pc:spChg>
      </pc:sldChg>
      <pc:sldChg chg="new del">
        <pc:chgData name="Macy, Katharine" userId="80e598a2-719b-4f78-bac7-529462b04968" providerId="ADAL" clId="{F356E2B3-46B9-4A61-86C0-AFBEFB2DF821}" dt="2023-07-11T21:05:05.328" v="11002" actId="47"/>
        <pc:sldMkLst>
          <pc:docMk/>
          <pc:sldMk cId="2594924271" sldId="348"/>
        </pc:sldMkLst>
      </pc:sldChg>
      <pc:sldChg chg="modSp add mod modNotesTx">
        <pc:chgData name="Macy, Katharine" userId="80e598a2-719b-4f78-bac7-529462b04968" providerId="ADAL" clId="{F356E2B3-46B9-4A61-86C0-AFBEFB2DF821}" dt="2023-07-24T17:15:00.311" v="19993" actId="20577"/>
        <pc:sldMkLst>
          <pc:docMk/>
          <pc:sldMk cId="2987631698" sldId="349"/>
        </pc:sldMkLst>
        <pc:spChg chg="mod">
          <ac:chgData name="Macy, Katharine" userId="80e598a2-719b-4f78-bac7-529462b04968" providerId="ADAL" clId="{F356E2B3-46B9-4A61-86C0-AFBEFB2DF821}" dt="2023-07-11T21:19:22.357" v="12842" actId="20577"/>
          <ac:spMkLst>
            <pc:docMk/>
            <pc:sldMk cId="2987631698" sldId="349"/>
            <ac:spMk id="3" creationId="{F42F1081-1F7D-4B39-AE06-CB25D1444776}"/>
          </ac:spMkLst>
        </pc:spChg>
      </pc:sldChg>
      <pc:sldChg chg="modSp add mod modNotesTx">
        <pc:chgData name="Macy, Katharine" userId="80e598a2-719b-4f78-bac7-529462b04968" providerId="ADAL" clId="{F356E2B3-46B9-4A61-86C0-AFBEFB2DF821}" dt="2023-07-24T17:19:00.024" v="20559" actId="20577"/>
        <pc:sldMkLst>
          <pc:docMk/>
          <pc:sldMk cId="1738598076" sldId="350"/>
        </pc:sldMkLst>
        <pc:spChg chg="mod">
          <ac:chgData name="Macy, Katharine" userId="80e598a2-719b-4f78-bac7-529462b04968" providerId="ADAL" clId="{F356E2B3-46B9-4A61-86C0-AFBEFB2DF821}" dt="2023-07-17T14:38:09.328" v="16652" actId="20577"/>
          <ac:spMkLst>
            <pc:docMk/>
            <pc:sldMk cId="1738598076" sldId="350"/>
            <ac:spMk id="3" creationId="{F42F1081-1F7D-4B39-AE06-CB25D1444776}"/>
          </ac:spMkLst>
        </pc:spChg>
      </pc:sldChg>
      <pc:sldChg chg="modSp new mod modNotesTx">
        <pc:chgData name="Macy, Katharine" userId="80e598a2-719b-4f78-bac7-529462b04968" providerId="ADAL" clId="{F356E2B3-46B9-4A61-86C0-AFBEFB2DF821}" dt="2023-07-24T17:26:24.111" v="21555" actId="20577"/>
        <pc:sldMkLst>
          <pc:docMk/>
          <pc:sldMk cId="2154737990" sldId="351"/>
        </pc:sldMkLst>
        <pc:spChg chg="mod">
          <ac:chgData name="Macy, Katharine" userId="80e598a2-719b-4f78-bac7-529462b04968" providerId="ADAL" clId="{F356E2B3-46B9-4A61-86C0-AFBEFB2DF821}" dt="2023-07-14T18:49:44.985" v="13814" actId="20577"/>
          <ac:spMkLst>
            <pc:docMk/>
            <pc:sldMk cId="2154737990" sldId="351"/>
            <ac:spMk id="2" creationId="{B3ED77AD-95D1-C93F-A62E-F6BB3E30BC25}"/>
          </ac:spMkLst>
        </pc:spChg>
        <pc:spChg chg="mod">
          <ac:chgData name="Macy, Katharine" userId="80e598a2-719b-4f78-bac7-529462b04968" providerId="ADAL" clId="{F356E2B3-46B9-4A61-86C0-AFBEFB2DF821}" dt="2023-07-17T14:44:48.646" v="16918" actId="20577"/>
          <ac:spMkLst>
            <pc:docMk/>
            <pc:sldMk cId="2154737990" sldId="351"/>
            <ac:spMk id="3" creationId="{F6703F9F-F8D2-7951-3CCF-C79249120E75}"/>
          </ac:spMkLst>
        </pc:spChg>
      </pc:sldChg>
      <pc:sldChg chg="modSp add mod modNotesTx">
        <pc:chgData name="Macy, Katharine" userId="80e598a2-719b-4f78-bac7-529462b04968" providerId="ADAL" clId="{F356E2B3-46B9-4A61-86C0-AFBEFB2DF821}" dt="2023-07-24T17:26:55.999" v="21677" actId="20577"/>
        <pc:sldMkLst>
          <pc:docMk/>
          <pc:sldMk cId="1273501201" sldId="352"/>
        </pc:sldMkLst>
        <pc:spChg chg="mod">
          <ac:chgData name="Macy, Katharine" userId="80e598a2-719b-4f78-bac7-529462b04968" providerId="ADAL" clId="{F356E2B3-46B9-4A61-86C0-AFBEFB2DF821}" dt="2023-07-14T18:52:41.143" v="14171" actId="20577"/>
          <ac:spMkLst>
            <pc:docMk/>
            <pc:sldMk cId="1273501201" sldId="352"/>
            <ac:spMk id="2" creationId="{B3ED77AD-95D1-C93F-A62E-F6BB3E30BC25}"/>
          </ac:spMkLst>
        </pc:spChg>
        <pc:spChg chg="mod">
          <ac:chgData name="Macy, Katharine" userId="80e598a2-719b-4f78-bac7-529462b04968" providerId="ADAL" clId="{F356E2B3-46B9-4A61-86C0-AFBEFB2DF821}" dt="2023-07-17T14:45:14.257" v="16954" actId="20577"/>
          <ac:spMkLst>
            <pc:docMk/>
            <pc:sldMk cId="1273501201" sldId="352"/>
            <ac:spMk id="3" creationId="{F6703F9F-F8D2-7951-3CCF-C79249120E75}"/>
          </ac:spMkLst>
        </pc:spChg>
      </pc:sldChg>
      <pc:sldChg chg="modSp add mod">
        <pc:chgData name="Macy, Katharine" userId="80e598a2-719b-4f78-bac7-529462b04968" providerId="ADAL" clId="{F356E2B3-46B9-4A61-86C0-AFBEFB2DF821}" dt="2023-07-17T14:59:28.407" v="17317" actId="21"/>
        <pc:sldMkLst>
          <pc:docMk/>
          <pc:sldMk cId="3761133035" sldId="353"/>
        </pc:sldMkLst>
        <pc:spChg chg="mod">
          <ac:chgData name="Macy, Katharine" userId="80e598a2-719b-4f78-bac7-529462b04968" providerId="ADAL" clId="{F356E2B3-46B9-4A61-86C0-AFBEFB2DF821}" dt="2023-07-17T14:59:28.407" v="17317" actId="21"/>
          <ac:spMkLst>
            <pc:docMk/>
            <pc:sldMk cId="3761133035" sldId="353"/>
            <ac:spMk id="323" creationId="{00000000-0000-0000-0000-000000000000}"/>
          </ac:spMkLst>
        </pc:spChg>
      </pc:sldChg>
      <pc:sldChg chg="modSp add mod">
        <pc:chgData name="Macy, Katharine" userId="80e598a2-719b-4f78-bac7-529462b04968" providerId="ADAL" clId="{F356E2B3-46B9-4A61-86C0-AFBEFB2DF821}" dt="2023-07-17T14:59:34.015" v="17318"/>
        <pc:sldMkLst>
          <pc:docMk/>
          <pc:sldMk cId="2797648033" sldId="354"/>
        </pc:sldMkLst>
        <pc:spChg chg="mod">
          <ac:chgData name="Macy, Katharine" userId="80e598a2-719b-4f78-bac7-529462b04968" providerId="ADAL" clId="{F356E2B3-46B9-4A61-86C0-AFBEFB2DF821}" dt="2023-07-17T14:59:34.015" v="17318"/>
          <ac:spMkLst>
            <pc:docMk/>
            <pc:sldMk cId="2797648033" sldId="354"/>
            <ac:spMk id="323" creationId="{00000000-0000-0000-0000-000000000000}"/>
          </ac:spMkLst>
        </pc:spChg>
      </pc:sldChg>
      <pc:sldMasterChg chg="addSldLayout delSldLayout">
        <pc:chgData name="Macy, Katharine" userId="80e598a2-719b-4f78-bac7-529462b04968" providerId="ADAL" clId="{F356E2B3-46B9-4A61-86C0-AFBEFB2DF821}" dt="2023-07-11T20:35:58.996" v="7125" actId="2696"/>
        <pc:sldMasterMkLst>
          <pc:docMk/>
          <pc:sldMasterMk cId="0" sldId="2147483658"/>
        </pc:sldMasterMkLst>
        <pc:sldLayoutChg chg="del">
          <pc:chgData name="Macy, Katharine" userId="80e598a2-719b-4f78-bac7-529462b04968" providerId="ADAL" clId="{F356E2B3-46B9-4A61-86C0-AFBEFB2DF821}" dt="2023-06-28T18:57:36.509" v="1" actId="47"/>
          <pc:sldLayoutMkLst>
            <pc:docMk/>
            <pc:sldMasterMk cId="0" sldId="2147483658"/>
            <pc:sldLayoutMk cId="0" sldId="2147483649"/>
          </pc:sldLayoutMkLst>
        </pc:sldLayoutChg>
        <pc:sldLayoutChg chg="del">
          <pc:chgData name="Macy, Katharine" userId="80e598a2-719b-4f78-bac7-529462b04968" providerId="ADAL" clId="{F356E2B3-46B9-4A61-86C0-AFBEFB2DF821}" dt="2023-06-28T18:57:36.509" v="1" actId="47"/>
          <pc:sldLayoutMkLst>
            <pc:docMk/>
            <pc:sldMasterMk cId="0" sldId="2147483658"/>
            <pc:sldLayoutMk cId="0" sldId="2147483653"/>
          </pc:sldLayoutMkLst>
        </pc:sldLayoutChg>
        <pc:sldLayoutChg chg="del">
          <pc:chgData name="Macy, Katharine" userId="80e598a2-719b-4f78-bac7-529462b04968" providerId="ADAL" clId="{F356E2B3-46B9-4A61-86C0-AFBEFB2DF821}" dt="2023-06-28T18:57:36.509" v="1" actId="47"/>
          <pc:sldLayoutMkLst>
            <pc:docMk/>
            <pc:sldMasterMk cId="0" sldId="2147483658"/>
            <pc:sldLayoutMk cId="0" sldId="2147483654"/>
          </pc:sldLayoutMkLst>
        </pc:sldLayoutChg>
        <pc:sldLayoutChg chg="del">
          <pc:chgData name="Macy, Katharine" userId="80e598a2-719b-4f78-bac7-529462b04968" providerId="ADAL" clId="{F356E2B3-46B9-4A61-86C0-AFBEFB2DF821}" dt="2023-06-28T18:57:36.509" v="1" actId="47"/>
          <pc:sldLayoutMkLst>
            <pc:docMk/>
            <pc:sldMasterMk cId="0" sldId="2147483658"/>
            <pc:sldLayoutMk cId="0" sldId="2147483656"/>
          </pc:sldLayoutMkLst>
        </pc:sldLayoutChg>
        <pc:sldLayoutChg chg="add del">
          <pc:chgData name="Macy, Katharine" userId="80e598a2-719b-4f78-bac7-529462b04968" providerId="ADAL" clId="{F356E2B3-46B9-4A61-86C0-AFBEFB2DF821}" dt="2023-07-11T20:35:23.668" v="7050" actId="47"/>
          <pc:sldLayoutMkLst>
            <pc:docMk/>
            <pc:sldMasterMk cId="0" sldId="2147483658"/>
            <pc:sldLayoutMk cId="0" sldId="2147483657"/>
          </pc:sldLayoutMkLst>
        </pc:sldLayoutChg>
        <pc:sldLayoutChg chg="del">
          <pc:chgData name="Macy, Katharine" userId="80e598a2-719b-4f78-bac7-529462b04968" providerId="ADAL" clId="{F356E2B3-46B9-4A61-86C0-AFBEFB2DF821}" dt="2023-06-28T18:57:27.375" v="0" actId="47"/>
          <pc:sldLayoutMkLst>
            <pc:docMk/>
            <pc:sldMasterMk cId="0" sldId="2147483658"/>
            <pc:sldLayoutMk cId="87433845" sldId="2147483659"/>
          </pc:sldLayoutMkLst>
        </pc:sldLayoutChg>
        <pc:sldLayoutChg chg="add del">
          <pc:chgData name="Macy, Katharine" userId="80e598a2-719b-4f78-bac7-529462b04968" providerId="ADAL" clId="{F356E2B3-46B9-4A61-86C0-AFBEFB2DF821}" dt="2023-07-11T20:35:58.996" v="7125" actId="2696"/>
          <pc:sldLayoutMkLst>
            <pc:docMk/>
            <pc:sldMasterMk cId="0" sldId="2147483658"/>
            <pc:sldLayoutMk cId="2330825096" sldId="214748366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okay librarianship is a feminized profession and have an awful lot of white ladies – why does this matter?</a:t>
            </a:r>
          </a:p>
          <a:p>
            <a:endParaRPr lang="en-US" dirty="0"/>
          </a:p>
        </p:txBody>
      </p:sp>
    </p:spTree>
    <p:extLst>
      <p:ext uri="{BB962C8B-B14F-4D97-AF65-F5344CB8AC3E}">
        <p14:creationId xmlns:p14="http://schemas.microsoft.com/office/powerpoint/2010/main" val="177920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latin typeface="Quicksand" panose="020B0604020202020204" charset="0"/>
              </a:rPr>
              <a:t>A meta-analysis showed that that women underperform men in negotiations and that deviations from stereotypical gender roles can result in backlash.</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latin typeface="Quicksand" panose="020B0604020202020204" charset="0"/>
              </a:rPr>
              <a:t>Men are more likely to initiate negotiations and often women may be penalized for “asking” particularly in salary negotiations.</a:t>
            </a:r>
          </a:p>
          <a:p>
            <a:pPr marL="457200" marR="0" lvl="0" indent="-317500" algn="l" defTabSz="914400" rtl="0" eaLnBrk="1" fontAlgn="auto" latinLnBrk="0" hangingPunct="1">
              <a:lnSpc>
                <a:spcPct val="100000"/>
              </a:lnSpc>
              <a:spcBef>
                <a:spcPts val="0"/>
              </a:spcBef>
              <a:spcAft>
                <a:spcPts val="0"/>
              </a:spcAft>
              <a:buClr>
                <a:srgbClr val="000000"/>
              </a:buClr>
              <a:buSzPts val="1400"/>
              <a:buFont typeface="Arial"/>
              <a:buChar char="●"/>
              <a:tabLst/>
              <a:defRPr/>
            </a:pPr>
            <a:r>
              <a:rPr lang="en-US" sz="1100" dirty="0">
                <a:latin typeface="Quicksand" panose="020B0604020202020204" charset="0"/>
              </a:rPr>
              <a:t>Women tend lower aspirations or targets than men.</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p:txBody>
      </p:sp>
    </p:spTree>
    <p:extLst>
      <p:ext uri="{BB962C8B-B14F-4D97-AF65-F5344CB8AC3E}">
        <p14:creationId xmlns:p14="http://schemas.microsoft.com/office/powerpoint/2010/main" val="26056476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are there any differences in gender based on race or ethnicity. The fact is that most of this research has focused on white men and white women.</a:t>
            </a:r>
          </a:p>
        </p:txBody>
      </p:sp>
    </p:spTree>
    <p:extLst>
      <p:ext uri="{BB962C8B-B14F-4D97-AF65-F5344CB8AC3E}">
        <p14:creationId xmlns:p14="http://schemas.microsoft.com/office/powerpoint/2010/main" val="25582297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This is a question that Dr. Angelica Leigh had at Fuqua School of Business. To quote her, “ Research showed that women received worse negotiation outcomes because of the stereotype that they are nice, communal, and caring for others…but the idea that I as a black woman would walk into a room and people would immediately think I was nice and cooperative didn’t fit with my own experiences, nor with the modern portrayals of Black women in the media.” </a:t>
            </a:r>
          </a:p>
          <a:p>
            <a:pPr marL="139700" indent="0">
              <a:buNone/>
            </a:pPr>
            <a:endParaRPr lang="en-US" dirty="0"/>
          </a:p>
          <a:p>
            <a:pPr marL="139700" indent="0">
              <a:buNone/>
            </a:pPr>
            <a:r>
              <a:rPr lang="en-US" dirty="0"/>
              <a:t>She teamed up with Dr. </a:t>
            </a:r>
            <a:r>
              <a:rPr lang="en-US" dirty="0" err="1"/>
              <a:t>Sreehari</a:t>
            </a:r>
            <a:r>
              <a:rPr lang="en-US" dirty="0"/>
              <a:t> Desai, at the University of North Carolina at Chapel Hill and their research published in 2023 found</a:t>
            </a:r>
          </a:p>
        </p:txBody>
      </p:sp>
    </p:spTree>
    <p:extLst>
      <p:ext uri="{BB962C8B-B14F-4D97-AF65-F5344CB8AC3E}">
        <p14:creationId xmlns:p14="http://schemas.microsoft.com/office/powerpoint/2010/main" val="24343406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Black women receive better initial offers and final negotiation outcomes than white women and black men due to stereotypes that are centered around dominance (contributing to the difference compared to white women) and prestige, which contributed to the difference in results with black men.</a:t>
            </a:r>
          </a:p>
          <a:p>
            <a:pPr lvl="1"/>
            <a:r>
              <a:rPr lang="en-US" dirty="0"/>
              <a:t>The stereotype of being domineering results in negotiation counterparts to provide better initial offers because they either want to avoid confrontation, and/or believe they will not be able get away with offering less.</a:t>
            </a:r>
          </a:p>
          <a:p>
            <a:pPr lvl="1"/>
            <a:r>
              <a:rPr lang="en-US" dirty="0"/>
              <a:t>Prestige is about having a belief in having the necessary skills, knowledge and expertise. While the research did not show differences in prestige between white women and black women, there was a difference in the perception of black men, who suffer more greatly from stereotypes in the black racial category (poor, unintelligent, uneducated).</a:t>
            </a:r>
          </a:p>
          <a:p>
            <a:pPr lvl="1"/>
            <a:r>
              <a:rPr lang="en-US" dirty="0"/>
              <a:t>The research indicated that there was not a noticeable difference overall between the results between black women and white men.</a:t>
            </a:r>
          </a:p>
          <a:p>
            <a:pPr lvl="0"/>
            <a:r>
              <a:rPr lang="en-US" dirty="0"/>
              <a:t>Leigh and Desai’s study was the second major study that looked at intersectionality. In the first, published in 2019 Toosi, et al, found</a:t>
            </a:r>
          </a:p>
          <a:p>
            <a:pPr lvl="1"/>
            <a:r>
              <a:rPr lang="en-US" dirty="0"/>
              <a:t>That Asian women feared less about backlash when negotiating for salaries so asked for more in their first offers than white women and Asian men, though they asked for less than white men.</a:t>
            </a:r>
          </a:p>
          <a:p>
            <a:pPr lvl="1"/>
            <a:r>
              <a:rPr lang="en-US" dirty="0"/>
              <a:t>They attributed these findings to intersectional indifference, where another aspect such as being a woman negates, stereotypes linked to race. This can have either a negative or a positive, and is positive in this case for Asian Women. Asian men are more affected by stereotypes around Asian male masculinity.</a:t>
            </a:r>
          </a:p>
        </p:txBody>
      </p:sp>
    </p:spTree>
    <p:extLst>
      <p:ext uri="{BB962C8B-B14F-4D97-AF65-F5344CB8AC3E}">
        <p14:creationId xmlns:p14="http://schemas.microsoft.com/office/powerpoint/2010/main" val="10219178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BIPOC colleagues bring experiences and strengths to negotiations</a:t>
            </a:r>
          </a:p>
          <a:p>
            <a:r>
              <a:rPr lang="en-US" dirty="0"/>
              <a:t>BIPOC Colleagues may come from cultures where negotiating is the norm.</a:t>
            </a:r>
          </a:p>
          <a:p>
            <a:r>
              <a:rPr lang="en-US" dirty="0"/>
              <a:t>Some like Dr. Angelica Leigh walk into the room and the assumptions made because she is a black woman is that she is not going to be accommodating and as the research shows that can create power within the negotiation.</a:t>
            </a:r>
          </a:p>
          <a:p>
            <a:r>
              <a:rPr lang="en-US" dirty="0"/>
              <a:t>Coming from marginalized backgrounds that are impacted by stereotypes can result in developing skills that benefit negotiations, such as being able to accurately read the room.</a:t>
            </a:r>
          </a:p>
          <a:p>
            <a:pPr marL="139700" indent="0">
              <a:buNone/>
            </a:pPr>
            <a:r>
              <a:rPr lang="en-US" dirty="0"/>
              <a:t>In academic libraries the profession should work to shift our culture around negotiation by asking, listening, and changing our behaviors and approach emphasizing inclusion. Inclusion does not mean asking BIPOC librarian workers to do more work or work outside their job description. What it does mean is amplifying BIPOC voices that are present when planning and executing negotiations. </a:t>
            </a:r>
          </a:p>
        </p:txBody>
      </p:sp>
    </p:spTree>
    <p:extLst>
      <p:ext uri="{BB962C8B-B14F-4D97-AF65-F5344CB8AC3E}">
        <p14:creationId xmlns:p14="http://schemas.microsoft.com/office/powerpoint/2010/main" val="4199221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meta-analysis published by </a:t>
            </a:r>
            <a:r>
              <a:rPr lang="en-US" dirty="0" err="1"/>
              <a:t>Mazei</a:t>
            </a:r>
            <a:r>
              <a:rPr lang="en-US" dirty="0"/>
              <a:t>, et al found that there is a way to negate the impact of gender difference. Practice! The more experience you gain in negotiating the less an impact gender has on the results.</a:t>
            </a:r>
          </a:p>
        </p:txBody>
      </p:sp>
    </p:spTree>
    <p:extLst>
      <p:ext uri="{BB962C8B-B14F-4D97-AF65-F5344CB8AC3E}">
        <p14:creationId xmlns:p14="http://schemas.microsoft.com/office/powerpoint/2010/main" val="2394389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meta-analysis also showed that when negotiating on behalf of others gender role incongruity is more accepted! Emphasizing that we are working on behalf of our users or patrons can work in our favor!</a:t>
            </a:r>
          </a:p>
        </p:txBody>
      </p:sp>
    </p:spTree>
    <p:extLst>
      <p:ext uri="{BB962C8B-B14F-4D97-AF65-F5344CB8AC3E}">
        <p14:creationId xmlns:p14="http://schemas.microsoft.com/office/powerpoint/2010/main" val="19950386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39700" indent="0">
              <a:buNone/>
            </a:pPr>
            <a:r>
              <a:rPr lang="en-US" dirty="0"/>
              <a:t>Bringing us back to where we started – there are complex reasons why culturally and socially it may feel uncomfortable to negotiate and may even feel unwelcomed in some organizations. There are things we can do to change that individually and as a profession. Such as learning negotiation skills, building a supportive community, and increasing diversity and inclusion within our institutions. </a:t>
            </a:r>
          </a:p>
          <a:p>
            <a:pPr marL="139700" indent="0">
              <a:buNone/>
            </a:pPr>
            <a:endParaRPr lang="en-US" dirty="0"/>
          </a:p>
          <a:p>
            <a:pPr marL="139700" indent="0">
              <a:buNone/>
            </a:pPr>
            <a:r>
              <a:rPr lang="en-US" dirty="0"/>
              <a:t>But the first step is knowing that Yes, you can and should negotiate.</a:t>
            </a:r>
          </a:p>
          <a:p>
            <a:pPr marL="139700" indent="0">
              <a:buNone/>
            </a:pPr>
            <a:endParaRPr lang="en-US" dirty="0"/>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u="none" dirty="0"/>
              <a:t>Because white women (who currently are the majority in the library profession) are socialized to be conflict avoidant and to be givers, not takers within our work (and by the way this is not a good thing), we (speaking as a white woman) need to learn to move through the discomfort that is so common around negotiations and remember that we are not creating conflict by negotiating. The profession needs to evolve its </a:t>
            </a:r>
            <a:r>
              <a:rPr lang="en-US" b="0" u="none"/>
              <a:t>culture. We </a:t>
            </a:r>
            <a:r>
              <a:rPr lang="en-US" b="0" u="none" dirty="0"/>
              <a:t>are asking for our needs (and the needs of our users) to be met within a business relationship. </a:t>
            </a:r>
          </a:p>
          <a:p>
            <a:pPr marL="13970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p>
          <a:p>
            <a:pPr marL="139700" indent="0">
              <a:buNone/>
            </a:pPr>
            <a:r>
              <a:rPr lang="en-US" dirty="0"/>
              <a:t>The next video dives deeper in what it means to be part of a business relationship and how it impacts how you approach negotiations.</a:t>
            </a:r>
          </a:p>
        </p:txBody>
      </p:sp>
    </p:spTree>
    <p:extLst>
      <p:ext uri="{BB962C8B-B14F-4D97-AF65-F5344CB8AC3E}">
        <p14:creationId xmlns:p14="http://schemas.microsoft.com/office/powerpoint/2010/main" val="25217728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off I want to say that you can and you should negotiate.</a:t>
            </a:r>
          </a:p>
          <a:p>
            <a:r>
              <a:rPr lang="en-US" dirty="0"/>
              <a:t>We can move through the discomfort that is so common around negotiations, especially in libraries. This discomfort is often the result of socialization which we will dive to the causes during this presentation.</a:t>
            </a:r>
          </a:p>
          <a:p>
            <a:r>
              <a:rPr lang="en-US" dirty="0"/>
              <a:t>We need to remind ourselves that we are not creating conflict.</a:t>
            </a:r>
          </a:p>
          <a:p>
            <a:r>
              <a:rPr lang="en-US" dirty="0"/>
              <a:t>We are asking for what we need in a business relationship!</a:t>
            </a:r>
          </a:p>
        </p:txBody>
      </p:sp>
    </p:spTree>
    <p:extLst>
      <p:ext uri="{BB962C8B-B14F-4D97-AF65-F5344CB8AC3E}">
        <p14:creationId xmlns:p14="http://schemas.microsoft.com/office/powerpoint/2010/main" val="1191617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0954013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0" name="Google Shape;32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a:p>
        </p:txBody>
      </p:sp>
    </p:spTree>
    <p:extLst>
      <p:ext uri="{BB962C8B-B14F-4D97-AF65-F5344CB8AC3E}">
        <p14:creationId xmlns:p14="http://schemas.microsoft.com/office/powerpoint/2010/main" val="4010160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might we be afraid to ask for what we need as library professionals. I want to dive into some of the root causes of this fear.</a:t>
            </a:r>
          </a:p>
        </p:txBody>
      </p:sp>
    </p:spTree>
    <p:extLst>
      <p:ext uri="{BB962C8B-B14F-4D97-AF65-F5344CB8AC3E}">
        <p14:creationId xmlns:p14="http://schemas.microsoft.com/office/powerpoint/2010/main" val="21373552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starts with us working in a feminized profession.</a:t>
            </a:r>
          </a:p>
          <a:p>
            <a:r>
              <a:rPr lang="en-US" dirty="0"/>
              <a:t>Feminized professions are dominated by the presence of women, and often include some sort of care work. Feminized professions also tend to be paid less compared to professions dominated by men. </a:t>
            </a:r>
          </a:p>
          <a:p>
            <a:pPr lvl="1"/>
            <a:r>
              <a:rPr lang="en-US" dirty="0"/>
              <a:t>The pay issue seems to be a negative feedback loop created by the fact that care work is devalued, many women are drawn to care work, and women often are less successful in salary negotiations based on the research, not only does the research say they are less successful, but they also may be penalized – more on that later.</a:t>
            </a:r>
          </a:p>
          <a:p>
            <a:pPr lvl="1"/>
            <a:r>
              <a:rPr lang="en-US" dirty="0"/>
              <a:t>Librarianship has a service orientation, which is often viewed as care work, leading to vocational awe and burnout.</a:t>
            </a:r>
          </a:p>
          <a:p>
            <a:pPr lvl="1"/>
            <a:r>
              <a:rPr lang="en-US" dirty="0"/>
              <a:t>The profession itself was built upon what a shaky foundation that centers on Victorian white </a:t>
            </a:r>
            <a:r>
              <a:rPr lang="en-US" dirty="0" err="1"/>
              <a:t>womanness</a:t>
            </a:r>
            <a:r>
              <a:rPr lang="en-US" dirty="0"/>
              <a:t> that is characterized by virtues of mission-orientation, educating, mothering, servility, and altruism.</a:t>
            </a:r>
          </a:p>
        </p:txBody>
      </p:sp>
    </p:spTree>
    <p:extLst>
      <p:ext uri="{BB962C8B-B14F-4D97-AF65-F5344CB8AC3E}">
        <p14:creationId xmlns:p14="http://schemas.microsoft.com/office/powerpoint/2010/main" val="2959507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35ed75ccf_0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35ed75ccf_0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You may be asking what is vocational awe. </a:t>
            </a:r>
            <a:r>
              <a:rPr lang="en-US" dirty="0" err="1"/>
              <a:t>Fobazi</a:t>
            </a:r>
            <a:r>
              <a:rPr lang="en-US" dirty="0"/>
              <a:t> </a:t>
            </a:r>
            <a:r>
              <a:rPr lang="en-US" dirty="0" err="1"/>
              <a:t>Ettarh</a:t>
            </a:r>
            <a:r>
              <a:rPr lang="en-US" dirty="0"/>
              <a:t>, a Black academic librarian, coined the term in her seminal article published on this topic by In the Library with the Lead Pipe. It is the set of ideas, values, and assumptions that librarians have about themselves and the profession that result in beliefs that libraries as institutions are inherently good and sacred. Her use of librarians is inclusive of all library workers and not just those with an MLIS.</a:t>
            </a:r>
            <a:endParaRPr dirty="0"/>
          </a:p>
        </p:txBody>
      </p:sp>
    </p:spTree>
    <p:extLst>
      <p:ext uri="{BB962C8B-B14F-4D97-AF65-F5344CB8AC3E}">
        <p14:creationId xmlns:p14="http://schemas.microsoft.com/office/powerpoint/2010/main" val="22784901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Vocational awe does have an impact in how we approach negotiations.</a:t>
            </a:r>
          </a:p>
          <a:p>
            <a:r>
              <a:rPr lang="en-US" dirty="0"/>
              <a:t>Vocational awe results in us seeing our work as inherently good and should be valuable to all in society and as a result we should be treated appropriately including expecting that we should just get a fair price. Unfortunately, this value and belief is often in opposition to the values and goals of for-profit and many not-for-profit institutions in our capitalist society.</a:t>
            </a:r>
          </a:p>
          <a:p>
            <a:r>
              <a:rPr lang="en-US" dirty="0"/>
              <a:t>Vocational awe also leads us to feel like we must always be helpful to everyone (including sales reps, our colleagues, and our patrons). We want to make other happy. It can make us afraid to ask for what we need from vendors and for support in changes from our patrons (faculty, students, and administration) because we don’t want to rock the boat. All of this contributes to burnout within our profession as we try to juggle everyone’s interests and wants, especially considering we are dealing budgets that are at best increasing below the inflationary rate of library resources, but often are flat or decreasing.</a:t>
            </a:r>
          </a:p>
        </p:txBody>
      </p:sp>
    </p:spTree>
    <p:extLst>
      <p:ext uri="{BB962C8B-B14F-4D97-AF65-F5344CB8AC3E}">
        <p14:creationId xmlns:p14="http://schemas.microsoft.com/office/powerpoint/2010/main" val="3764803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think it’s important to talk about current library demographics and how that likely also plays into why academic librarians may feel uncomfortable with negotiations. As of 2022, 82.2% of librarians and media collections specialists identify as women and 86% as white.</a:t>
            </a:r>
          </a:p>
          <a:p>
            <a:endParaRPr lang="en-US" dirty="0"/>
          </a:p>
        </p:txBody>
      </p:sp>
    </p:spTree>
    <p:extLst>
      <p:ext uri="{BB962C8B-B14F-4D97-AF65-F5344CB8AC3E}">
        <p14:creationId xmlns:p14="http://schemas.microsoft.com/office/powerpoint/2010/main" val="3626309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If you look at the demographics of libraries with the Association of Research Libraries, 43% of all library employees and 49% of exempt library employees (librarian and administrative roles) are white women. Only 20% of library employees are BIPOC, with only 16% of exempt library employees being BIPOC.</a:t>
            </a: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Lastly in 2020, 51% of students enrolled in ALA-Accredited master’s degree programs were white and female, and 11% as white and male. Only 25% of survey respondents identified as BIPOC male or female.</a:t>
            </a:r>
          </a:p>
        </p:txBody>
      </p:sp>
    </p:spTree>
    <p:extLst>
      <p:ext uri="{BB962C8B-B14F-4D97-AF65-F5344CB8AC3E}">
        <p14:creationId xmlns:p14="http://schemas.microsoft.com/office/powerpoint/2010/main" val="10812420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1319175" y="2233519"/>
            <a:ext cx="6680400" cy="1159800"/>
          </a:xfrm>
          <a:prstGeom prst="rect">
            <a:avLst/>
          </a:prstGeom>
        </p:spPr>
        <p:txBody>
          <a:bodyPr spcFirstLastPara="1" wrap="square" lIns="91425" tIns="91425" rIns="91425" bIns="91425" anchor="t" anchorCtr="0">
            <a:noAutofit/>
          </a:bodyPr>
          <a:lstStyle>
            <a:lvl1pPr lvl="0">
              <a:spcBef>
                <a:spcPts val="0"/>
              </a:spcBef>
              <a:spcAft>
                <a:spcPts val="0"/>
              </a:spcAft>
              <a:buSzPts val="5000"/>
              <a:buNone/>
              <a:defRPr sz="5000"/>
            </a:lvl1pPr>
            <a:lvl2pPr lvl="1">
              <a:spcBef>
                <a:spcPts val="0"/>
              </a:spcBef>
              <a:spcAft>
                <a:spcPts val="0"/>
              </a:spcAft>
              <a:buSzPts val="5000"/>
              <a:buNone/>
              <a:defRPr sz="5000"/>
            </a:lvl2pPr>
            <a:lvl3pPr lvl="2">
              <a:spcBef>
                <a:spcPts val="0"/>
              </a:spcBef>
              <a:spcAft>
                <a:spcPts val="0"/>
              </a:spcAft>
              <a:buSzPts val="5000"/>
              <a:buNone/>
              <a:defRPr sz="5000"/>
            </a:lvl3pPr>
            <a:lvl4pPr lvl="3">
              <a:spcBef>
                <a:spcPts val="0"/>
              </a:spcBef>
              <a:spcAft>
                <a:spcPts val="0"/>
              </a:spcAft>
              <a:buSzPts val="5000"/>
              <a:buNone/>
              <a:defRPr sz="5000"/>
            </a:lvl4pPr>
            <a:lvl5pPr lvl="4">
              <a:spcBef>
                <a:spcPts val="0"/>
              </a:spcBef>
              <a:spcAft>
                <a:spcPts val="0"/>
              </a:spcAft>
              <a:buSzPts val="5000"/>
              <a:buNone/>
              <a:defRPr sz="5000"/>
            </a:lvl5pPr>
            <a:lvl6pPr lvl="5">
              <a:spcBef>
                <a:spcPts val="0"/>
              </a:spcBef>
              <a:spcAft>
                <a:spcPts val="0"/>
              </a:spcAft>
              <a:buSzPts val="5000"/>
              <a:buNone/>
              <a:defRPr sz="5000"/>
            </a:lvl6pPr>
            <a:lvl7pPr lvl="6">
              <a:spcBef>
                <a:spcPts val="0"/>
              </a:spcBef>
              <a:spcAft>
                <a:spcPts val="0"/>
              </a:spcAft>
              <a:buSzPts val="5000"/>
              <a:buNone/>
              <a:defRPr sz="5000"/>
            </a:lvl7pPr>
            <a:lvl8pPr lvl="7">
              <a:spcBef>
                <a:spcPts val="0"/>
              </a:spcBef>
              <a:spcAft>
                <a:spcPts val="0"/>
              </a:spcAft>
              <a:buSzPts val="5000"/>
              <a:buNone/>
              <a:defRPr sz="5000"/>
            </a:lvl8pPr>
            <a:lvl9pPr lvl="8">
              <a:spcBef>
                <a:spcPts val="0"/>
              </a:spcBef>
              <a:spcAft>
                <a:spcPts val="0"/>
              </a:spcAft>
              <a:buSzPts val="5000"/>
              <a:buNone/>
              <a:defRPr sz="5000"/>
            </a:lvl9pPr>
          </a:lstStyle>
          <a:p>
            <a:endParaRPr/>
          </a:p>
        </p:txBody>
      </p:sp>
      <p:cxnSp>
        <p:nvCxnSpPr>
          <p:cNvPr id="11" name="Google Shape;11;p2"/>
          <p:cNvCxnSpPr>
            <a:stCxn id="12" idx="4"/>
          </p:cNvCxnSpPr>
          <p:nvPr/>
        </p:nvCxnSpPr>
        <p:spPr>
          <a:xfrm>
            <a:off x="939750" y="2832475"/>
            <a:ext cx="0" cy="2310900"/>
          </a:xfrm>
          <a:prstGeom prst="straightConnector1">
            <a:avLst/>
          </a:prstGeom>
          <a:noFill/>
          <a:ln w="9525" cap="flat" cmpd="sng">
            <a:solidFill>
              <a:srgbClr val="999FA9"/>
            </a:solidFill>
            <a:prstDash val="solid"/>
            <a:round/>
            <a:headEnd type="none" w="med" len="med"/>
            <a:tailEnd type="none" w="med" len="med"/>
          </a:ln>
        </p:spPr>
      </p:cxnSp>
      <p:sp>
        <p:nvSpPr>
          <p:cNvPr id="12" name="Google Shape;12;p2"/>
          <p:cNvSpPr/>
          <p:nvPr/>
        </p:nvSpPr>
        <p:spPr>
          <a:xfrm>
            <a:off x="845250" y="2643475"/>
            <a:ext cx="189000" cy="1890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1pPr>
            <a:lvl2pPr lvl="1"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2pPr>
            <a:lvl3pPr lvl="2"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3pPr>
            <a:lvl4pPr lvl="3"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4pPr>
            <a:lvl5pPr lvl="4"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5pPr>
            <a:lvl6pPr lvl="5"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6pPr>
            <a:lvl7pPr lvl="6"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7pPr>
            <a:lvl8pPr lvl="7"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8pPr>
            <a:lvl9pPr lvl="8" rtl="0">
              <a:spcBef>
                <a:spcPts val="0"/>
              </a:spcBef>
              <a:spcAft>
                <a:spcPts val="0"/>
              </a:spcAft>
              <a:buClr>
                <a:srgbClr val="39C0BA"/>
              </a:buClr>
              <a:buSzPts val="1800"/>
              <a:buFont typeface="Quicksand"/>
              <a:buNone/>
              <a:defRPr sz="1800">
                <a:solidFill>
                  <a:srgbClr val="39C0BA"/>
                </a:solidFill>
                <a:latin typeface="Quicksand"/>
                <a:ea typeface="Quicksand"/>
                <a:cs typeface="Quicksand"/>
                <a:sym typeface="Quicksand"/>
              </a:defRPr>
            </a:lvl9pPr>
          </a:lstStyle>
          <a:p>
            <a:endParaRPr/>
          </a:p>
        </p:txBody>
      </p:sp>
      <p:sp>
        <p:nvSpPr>
          <p:cNvPr id="27" name="Google Shape;27;p5"/>
          <p:cNvSpPr txBox="1">
            <a:spLocks noGrp="1"/>
          </p:cNvSpPr>
          <p:nvPr>
            <p:ph type="body" idx="1"/>
          </p:nvPr>
        </p:nvSpPr>
        <p:spPr>
          <a:xfrm>
            <a:off x="1165498" y="1086799"/>
            <a:ext cx="6858000" cy="37257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3F3F3"/>
              </a:buClr>
              <a:buSzPts val="3000"/>
              <a:buFont typeface="Quicksand"/>
              <a:buChar char="◦"/>
              <a:defRPr sz="3000">
                <a:solidFill>
                  <a:srgbClr val="F3F3F3"/>
                </a:solidFill>
                <a:latin typeface="Quicksand"/>
                <a:ea typeface="Quicksand"/>
                <a:cs typeface="Quicksand"/>
                <a:sym typeface="Quicksand"/>
              </a:defRPr>
            </a:lvl1pPr>
            <a:lvl2pPr marL="914400" lvl="1"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2pPr>
            <a:lvl3pPr marL="1371600" lvl="2" indent="-381000" rtl="0">
              <a:spcBef>
                <a:spcPts val="0"/>
              </a:spcBef>
              <a:spcAft>
                <a:spcPts val="0"/>
              </a:spcAft>
              <a:buClr>
                <a:srgbClr val="F3F3F3"/>
              </a:buClr>
              <a:buSzPts val="2400"/>
              <a:buFont typeface="Quicksand"/>
              <a:buChar char="■"/>
              <a:defRPr sz="2400">
                <a:solidFill>
                  <a:srgbClr val="F3F3F3"/>
                </a:solidFill>
                <a:latin typeface="Quicksand"/>
                <a:ea typeface="Quicksand"/>
                <a:cs typeface="Quicksand"/>
                <a:sym typeface="Quicksand"/>
              </a:defRPr>
            </a:lvl3pPr>
            <a:lvl4pPr marL="1828800" lvl="3"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4pPr>
            <a:lvl5pPr marL="2286000" lvl="4"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5pPr>
            <a:lvl6pPr marL="2743200" lvl="5"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6pPr>
            <a:lvl7pPr marL="3200400" lvl="6"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7pPr>
            <a:lvl8pPr marL="3657600" lvl="7"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8pPr>
            <a:lvl9pPr marL="4114800" lvl="8" indent="-342900" rtl="0">
              <a:spcBef>
                <a:spcPts val="0"/>
              </a:spcBef>
              <a:spcAft>
                <a:spcPts val="0"/>
              </a:spcAft>
              <a:buClr>
                <a:srgbClr val="F3F3F3"/>
              </a:buClr>
              <a:buSzPts val="1800"/>
              <a:buFont typeface="Quicksand"/>
              <a:buChar char="■"/>
              <a:defRPr sz="1800">
                <a:solidFill>
                  <a:srgbClr val="F3F3F3"/>
                </a:solidFill>
                <a:latin typeface="Quicksand"/>
                <a:ea typeface="Quicksand"/>
                <a:cs typeface="Quicksand"/>
                <a:sym typeface="Quicksand"/>
              </a:defRPr>
            </a:lvl9pPr>
          </a:lstStyle>
          <a:p>
            <a:endParaRPr/>
          </a:p>
        </p:txBody>
      </p:sp>
      <p:sp>
        <p:nvSpPr>
          <p:cNvPr id="28" name="Google Shape;28;p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29" name="Google Shape;29;p5"/>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30" name="Google Shape;30;p5"/>
          <p:cNvSpPr/>
          <p:nvPr/>
        </p:nvSpPr>
        <p:spPr>
          <a:xfrm>
            <a:off x="874396" y="605794"/>
            <a:ext cx="142500" cy="142500"/>
          </a:xfrm>
          <a:prstGeom prst="ellipse">
            <a:avLst/>
          </a:prstGeom>
          <a:solidFill>
            <a:srgbClr val="39C0BA"/>
          </a:solidFill>
          <a:ln w="28575" cap="flat" cmpd="sng">
            <a:solidFill>
              <a:srgbClr val="2E3037"/>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5"/>
          <p:cNvSpPr/>
          <p:nvPr/>
        </p:nvSpPr>
        <p:spPr>
          <a:xfrm>
            <a:off x="844675" y="1400721"/>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key color">
  <p:cSld name="BLANK_1">
    <p:bg>
      <p:bgPr>
        <a:solidFill>
          <a:schemeClr val="accent1"/>
        </a:solidFill>
        <a:effectLst/>
      </p:bgPr>
    </p:bg>
    <p:spTree>
      <p:nvGrpSpPr>
        <p:cNvPr id="1" name="Shape 63"/>
        <p:cNvGrpSpPr/>
        <p:nvPr/>
      </p:nvGrpSpPr>
      <p:grpSpPr>
        <a:xfrm>
          <a:off x="0" y="0"/>
          <a:ext cx="0" cy="0"/>
          <a:chOff x="0" y="0"/>
          <a:chExt cx="0" cy="0"/>
        </a:xfrm>
      </p:grpSpPr>
      <p:sp>
        <p:nvSpPr>
          <p:cNvPr id="64" name="Google Shape;64;p11"/>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lvl1pPr lvl="0">
              <a:buNone/>
              <a:defRPr>
                <a:solidFill>
                  <a:srgbClr val="2E3037"/>
                </a:solidFill>
              </a:defRPr>
            </a:lvl1pPr>
            <a:lvl2pPr lvl="1">
              <a:buNone/>
              <a:defRPr>
                <a:solidFill>
                  <a:srgbClr val="2E3037"/>
                </a:solidFill>
              </a:defRPr>
            </a:lvl2pPr>
            <a:lvl3pPr lvl="2">
              <a:buNone/>
              <a:defRPr>
                <a:solidFill>
                  <a:srgbClr val="2E3037"/>
                </a:solidFill>
              </a:defRPr>
            </a:lvl3pPr>
            <a:lvl4pPr lvl="3">
              <a:buNone/>
              <a:defRPr>
                <a:solidFill>
                  <a:srgbClr val="2E3037"/>
                </a:solidFill>
              </a:defRPr>
            </a:lvl4pPr>
            <a:lvl5pPr lvl="4">
              <a:buNone/>
              <a:defRPr>
                <a:solidFill>
                  <a:srgbClr val="2E3037"/>
                </a:solidFill>
              </a:defRPr>
            </a:lvl5pPr>
            <a:lvl6pPr lvl="5">
              <a:buNone/>
              <a:defRPr>
                <a:solidFill>
                  <a:srgbClr val="2E3037"/>
                </a:solidFill>
              </a:defRPr>
            </a:lvl6pPr>
            <a:lvl7pPr lvl="6">
              <a:buNone/>
              <a:defRPr>
                <a:solidFill>
                  <a:srgbClr val="2E3037"/>
                </a:solidFill>
              </a:defRPr>
            </a:lvl7pPr>
            <a:lvl8pPr lvl="7">
              <a:buNone/>
              <a:defRPr>
                <a:solidFill>
                  <a:srgbClr val="2E3037"/>
                </a:solidFill>
              </a:defRPr>
            </a:lvl8pPr>
            <a:lvl9pPr lvl="8">
              <a:buNone/>
              <a:defRPr>
                <a:solidFill>
                  <a:srgbClr val="2E3037"/>
                </a:solidFill>
              </a:defRPr>
            </a:lvl9pPr>
          </a:lstStyle>
          <a:p>
            <a:pPr marL="0" lvl="0" indent="0" algn="r" rtl="0">
              <a:spcBef>
                <a:spcPts val="0"/>
              </a:spcBef>
              <a:spcAft>
                <a:spcPts val="0"/>
              </a:spcAft>
              <a:buNone/>
            </a:pPr>
            <a:fld id="{00000000-1234-1234-1234-123412341234}" type="slidenum">
              <a:rPr lang="en"/>
              <a:t>‹#›</a:t>
            </a:fld>
            <a:endParaRPr/>
          </a:p>
        </p:txBody>
      </p:sp>
      <p:cxnSp>
        <p:nvCxnSpPr>
          <p:cNvPr id="65" name="Google Shape;65;p11"/>
          <p:cNvCxnSpPr/>
          <p:nvPr/>
        </p:nvCxnSpPr>
        <p:spPr>
          <a:xfrm>
            <a:off x="945638" y="0"/>
            <a:ext cx="0" cy="5143500"/>
          </a:xfrm>
          <a:prstGeom prst="straightConnector1">
            <a:avLst/>
          </a:prstGeom>
          <a:noFill/>
          <a:ln w="9525" cap="flat" cmpd="sng">
            <a:solidFill>
              <a:schemeClr val="dk1"/>
            </a:solidFill>
            <a:prstDash val="solid"/>
            <a:round/>
            <a:headEnd type="none" w="med" len="med"/>
            <a:tailEnd type="none" w="med" len="med"/>
          </a:ln>
        </p:spPr>
      </p:cxnSp>
      <p:sp>
        <p:nvSpPr>
          <p:cNvPr id="66" name="Google Shape;66;p11"/>
          <p:cNvSpPr/>
          <p:nvPr/>
        </p:nvSpPr>
        <p:spPr>
          <a:xfrm>
            <a:off x="844675" y="2470800"/>
            <a:ext cx="201900" cy="201900"/>
          </a:xfrm>
          <a:prstGeom prst="ellipse">
            <a:avLst/>
          </a:prstGeom>
          <a:solidFill>
            <a:schemeClr val="accent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endParaRPr/>
          </a:p>
        </p:txBody>
      </p:sp>
      <p:sp>
        <p:nvSpPr>
          <p:cNvPr id="51" name="Google Shape;51;p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52" name="Google Shape;52;p8"/>
          <p:cNvCxnSpPr/>
          <p:nvPr/>
        </p:nvCxnSpPr>
        <p:spPr>
          <a:xfrm>
            <a:off x="945638" y="0"/>
            <a:ext cx="0" cy="5143500"/>
          </a:xfrm>
          <a:prstGeom prst="straightConnector1">
            <a:avLst/>
          </a:prstGeom>
          <a:noFill/>
          <a:ln w="9525" cap="flat" cmpd="sng">
            <a:solidFill>
              <a:schemeClr val="accent5"/>
            </a:solidFill>
            <a:prstDash val="solid"/>
            <a:round/>
            <a:headEnd type="none" w="med" len="med"/>
            <a:tailEnd type="none" w="med" len="med"/>
          </a:ln>
        </p:spPr>
      </p:cxnSp>
      <p:sp>
        <p:nvSpPr>
          <p:cNvPr id="53" name="Google Shape;53;p8"/>
          <p:cNvSpPr/>
          <p:nvPr/>
        </p:nvSpPr>
        <p:spPr>
          <a:xfrm>
            <a:off x="874396" y="605794"/>
            <a:ext cx="142500" cy="142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922178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9"/>
        <p:cNvGrpSpPr/>
        <p:nvPr/>
      </p:nvGrpSpPr>
      <p:grpSpPr>
        <a:xfrm>
          <a:off x="0" y="0"/>
          <a:ext cx="0" cy="0"/>
          <a:chOff x="0" y="0"/>
          <a:chExt cx="0" cy="0"/>
        </a:xfrm>
      </p:grpSpPr>
      <p:sp>
        <p:nvSpPr>
          <p:cNvPr id="60" name="Google Shape;60;p10"/>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cxnSp>
        <p:nvCxnSpPr>
          <p:cNvPr id="61" name="Google Shape;61;p10"/>
          <p:cNvCxnSpPr/>
          <p:nvPr/>
        </p:nvCxnSpPr>
        <p:spPr>
          <a:xfrm>
            <a:off x="945638" y="0"/>
            <a:ext cx="0" cy="5143500"/>
          </a:xfrm>
          <a:prstGeom prst="straightConnector1">
            <a:avLst/>
          </a:prstGeom>
          <a:noFill/>
          <a:ln w="9525" cap="flat" cmpd="sng">
            <a:solidFill>
              <a:srgbClr val="999FA9"/>
            </a:solidFill>
            <a:prstDash val="solid"/>
            <a:round/>
            <a:headEnd type="none" w="med" len="med"/>
            <a:tailEnd type="none" w="med" len="med"/>
          </a:ln>
        </p:spPr>
      </p:cxnSp>
      <p:sp>
        <p:nvSpPr>
          <p:cNvPr id="62" name="Google Shape;62;p10"/>
          <p:cNvSpPr/>
          <p:nvPr/>
        </p:nvSpPr>
        <p:spPr>
          <a:xfrm>
            <a:off x="844675" y="2470800"/>
            <a:ext cx="201900" cy="201900"/>
          </a:xfrm>
          <a:prstGeom prst="ellipse">
            <a:avLst/>
          </a:prstGeom>
          <a:solidFill>
            <a:srgbClr val="2E3037"/>
          </a:solidFill>
          <a:ln w="9525" cap="flat" cmpd="sng">
            <a:solidFill>
              <a:srgbClr val="999FA9"/>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322178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65475" y="549649"/>
            <a:ext cx="6858000" cy="3450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1pPr>
            <a:lvl2pPr lvl="1">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2pPr>
            <a:lvl3pPr lvl="2">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3pPr>
            <a:lvl4pPr lvl="3">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4pPr>
            <a:lvl5pPr lvl="4">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5pPr>
            <a:lvl6pPr lvl="5">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6pPr>
            <a:lvl7pPr lvl="6">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7pPr>
            <a:lvl8pPr lvl="7">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8pPr>
            <a:lvl9pPr lvl="8">
              <a:spcBef>
                <a:spcPts val="0"/>
              </a:spcBef>
              <a:spcAft>
                <a:spcPts val="0"/>
              </a:spcAft>
              <a:buClr>
                <a:schemeClr val="accent1"/>
              </a:buClr>
              <a:buSzPts val="1800"/>
              <a:buFont typeface="Quicksand"/>
              <a:buNone/>
              <a:defRPr sz="1800">
                <a:solidFill>
                  <a:schemeClr val="accent1"/>
                </a:solidFill>
                <a:latin typeface="Quicksand"/>
                <a:ea typeface="Quicksand"/>
                <a:cs typeface="Quicksand"/>
                <a:sym typeface="Quicksand"/>
              </a:defRPr>
            </a:lvl9pPr>
          </a:lstStyle>
          <a:p>
            <a:endParaRPr/>
          </a:p>
        </p:txBody>
      </p:sp>
      <p:sp>
        <p:nvSpPr>
          <p:cNvPr id="7" name="Google Shape;7;p1"/>
          <p:cNvSpPr txBox="1">
            <a:spLocks noGrp="1"/>
          </p:cNvSpPr>
          <p:nvPr>
            <p:ph type="body" idx="1"/>
          </p:nvPr>
        </p:nvSpPr>
        <p:spPr>
          <a:xfrm>
            <a:off x="1165498" y="1086799"/>
            <a:ext cx="6858000" cy="3725700"/>
          </a:xfrm>
          <a:prstGeom prst="rect">
            <a:avLst/>
          </a:prstGeom>
          <a:noFill/>
          <a:ln>
            <a:noFill/>
          </a:ln>
        </p:spPr>
        <p:txBody>
          <a:bodyPr spcFirstLastPara="1" wrap="square" lIns="91425" tIns="91425" rIns="91425" bIns="91425" anchor="t" anchorCtr="0">
            <a:noAutofit/>
          </a:bodyPr>
          <a:lstStyle>
            <a:lvl1pPr marL="457200" lvl="0" indent="-381000">
              <a:spcBef>
                <a:spcPts val="60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1pPr>
            <a:lvl2pPr marL="914400" lvl="1"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2pPr>
            <a:lvl3pPr marL="1371600" lvl="2" indent="-381000">
              <a:spcBef>
                <a:spcPts val="0"/>
              </a:spcBef>
              <a:spcAft>
                <a:spcPts val="0"/>
              </a:spcAft>
              <a:buClr>
                <a:schemeClr val="accent1"/>
              </a:buClr>
              <a:buSzPts val="2400"/>
              <a:buFont typeface="Quicksand"/>
              <a:buChar char="■"/>
              <a:defRPr sz="2400">
                <a:solidFill>
                  <a:schemeClr val="lt1"/>
                </a:solidFill>
                <a:latin typeface="Quicksand"/>
                <a:ea typeface="Quicksand"/>
                <a:cs typeface="Quicksand"/>
                <a:sym typeface="Quicksand"/>
              </a:defRPr>
            </a:lvl3pPr>
            <a:lvl4pPr marL="1828800" lvl="3"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4pPr>
            <a:lvl5pPr marL="2286000" lvl="4"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5pPr>
            <a:lvl6pPr marL="2743200" lvl="5"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6pPr>
            <a:lvl7pPr marL="3200400" lvl="6"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7pPr>
            <a:lvl8pPr marL="3657600" lvl="7"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8pPr>
            <a:lvl9pPr marL="4114800" lvl="8" indent="-381000">
              <a:spcBef>
                <a:spcPts val="0"/>
              </a:spcBef>
              <a:spcAft>
                <a:spcPts val="0"/>
              </a:spcAft>
              <a:buClr>
                <a:schemeClr val="lt1"/>
              </a:buClr>
              <a:buSzPts val="2400"/>
              <a:buFont typeface="Quicksand"/>
              <a:buChar char="■"/>
              <a:defRPr sz="2400">
                <a:solidFill>
                  <a:schemeClr val="lt1"/>
                </a:solidFill>
                <a:latin typeface="Quicksand"/>
                <a:ea typeface="Quicksand"/>
                <a:cs typeface="Quicksand"/>
                <a:sym typeface="Quicksand"/>
              </a:defRPr>
            </a:lvl9pPr>
          </a:lstStyle>
          <a:p>
            <a:endParaRPr/>
          </a:p>
        </p:txBody>
      </p:sp>
      <p:sp>
        <p:nvSpPr>
          <p:cNvPr id="8" name="Google Shape;8;p1"/>
          <p:cNvSpPr txBox="1">
            <a:spLocks noGrp="1"/>
          </p:cNvSpPr>
          <p:nvPr>
            <p:ph type="sldNum" idx="12"/>
          </p:nvPr>
        </p:nvSpPr>
        <p:spPr>
          <a:xfrm>
            <a:off x="8523157" y="4828331"/>
            <a:ext cx="548700" cy="315300"/>
          </a:xfrm>
          <a:prstGeom prst="rect">
            <a:avLst/>
          </a:prstGeom>
          <a:noFill/>
          <a:ln>
            <a:noFill/>
          </a:ln>
        </p:spPr>
        <p:txBody>
          <a:bodyPr spcFirstLastPara="1" wrap="square" lIns="91425" tIns="91425" rIns="91425" bIns="91425" anchor="t" anchorCtr="0">
            <a:noAutofit/>
          </a:bodyPr>
          <a:lstStyle>
            <a:lvl1pPr lvl="0" algn="r">
              <a:buNone/>
              <a:defRPr sz="1200">
                <a:solidFill>
                  <a:srgbClr val="39C0BA"/>
                </a:solidFill>
                <a:latin typeface="Quicksand"/>
                <a:ea typeface="Quicksand"/>
                <a:cs typeface="Quicksand"/>
                <a:sym typeface="Quicksand"/>
              </a:defRPr>
            </a:lvl1pPr>
            <a:lvl2pPr lvl="1" algn="r">
              <a:buNone/>
              <a:defRPr sz="1200">
                <a:solidFill>
                  <a:srgbClr val="39C0BA"/>
                </a:solidFill>
                <a:latin typeface="Quicksand"/>
                <a:ea typeface="Quicksand"/>
                <a:cs typeface="Quicksand"/>
                <a:sym typeface="Quicksand"/>
              </a:defRPr>
            </a:lvl2pPr>
            <a:lvl3pPr lvl="2" algn="r">
              <a:buNone/>
              <a:defRPr sz="1200">
                <a:solidFill>
                  <a:srgbClr val="39C0BA"/>
                </a:solidFill>
                <a:latin typeface="Quicksand"/>
                <a:ea typeface="Quicksand"/>
                <a:cs typeface="Quicksand"/>
                <a:sym typeface="Quicksand"/>
              </a:defRPr>
            </a:lvl3pPr>
            <a:lvl4pPr lvl="3" algn="r">
              <a:buNone/>
              <a:defRPr sz="1200">
                <a:solidFill>
                  <a:srgbClr val="39C0BA"/>
                </a:solidFill>
                <a:latin typeface="Quicksand"/>
                <a:ea typeface="Quicksand"/>
                <a:cs typeface="Quicksand"/>
                <a:sym typeface="Quicksand"/>
              </a:defRPr>
            </a:lvl4pPr>
            <a:lvl5pPr lvl="4" algn="r">
              <a:buNone/>
              <a:defRPr sz="1200">
                <a:solidFill>
                  <a:srgbClr val="39C0BA"/>
                </a:solidFill>
                <a:latin typeface="Quicksand"/>
                <a:ea typeface="Quicksand"/>
                <a:cs typeface="Quicksand"/>
                <a:sym typeface="Quicksand"/>
              </a:defRPr>
            </a:lvl5pPr>
            <a:lvl6pPr lvl="5" algn="r">
              <a:buNone/>
              <a:defRPr sz="1200">
                <a:solidFill>
                  <a:srgbClr val="39C0BA"/>
                </a:solidFill>
                <a:latin typeface="Quicksand"/>
                <a:ea typeface="Quicksand"/>
                <a:cs typeface="Quicksand"/>
                <a:sym typeface="Quicksand"/>
              </a:defRPr>
            </a:lvl6pPr>
            <a:lvl7pPr lvl="6" algn="r">
              <a:buNone/>
              <a:defRPr sz="1200">
                <a:solidFill>
                  <a:srgbClr val="39C0BA"/>
                </a:solidFill>
                <a:latin typeface="Quicksand"/>
                <a:ea typeface="Quicksand"/>
                <a:cs typeface="Quicksand"/>
                <a:sym typeface="Quicksand"/>
              </a:defRPr>
            </a:lvl7pPr>
            <a:lvl8pPr lvl="7" algn="r">
              <a:buNone/>
              <a:defRPr sz="1200">
                <a:solidFill>
                  <a:srgbClr val="39C0BA"/>
                </a:solidFill>
                <a:latin typeface="Quicksand"/>
                <a:ea typeface="Quicksand"/>
                <a:cs typeface="Quicksand"/>
                <a:sym typeface="Quicksand"/>
              </a:defRPr>
            </a:lvl8pPr>
            <a:lvl9pPr lvl="8" algn="r">
              <a:buNone/>
              <a:defRPr sz="1200">
                <a:solidFill>
                  <a:srgbClr val="39C0BA"/>
                </a:solidFill>
                <a:latin typeface="Quicksand"/>
                <a:ea typeface="Quicksand"/>
                <a:cs typeface="Quicksand"/>
                <a:sym typeface="Quicksand"/>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1" r:id="rId2"/>
    <p:sldLayoutId id="2147483657" r:id="rId3"/>
    <p:sldLayoutId id="2147483659" r:id="rId4"/>
    <p:sldLayoutId id="2147483660" r:id="rId5"/>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hyperlink" Target="https://www.fuqua.duke.edu/duke-fuqua-insights/angelica-leigh-research-finds-black-women-receive-better-deals-when-negotiating"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ali.memberclicks.net/assets/documents/statistical_reports/2020/ALISE%202020%20Statistical%20Report%20Summary%20Final_Revised%2020210106.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www.inthelibrarywiththeleadpipe.org/2018/vocational-awe/" TargetMode="External"/><Relationship Id="rId4" Type="http://schemas.openxmlformats.org/officeDocument/2006/relationships/hyperlink" Target="https://www.fuqua.duke.edu/duke-fuqua-insights/angelica-leigh-research-finds-black-women-receive-better-deals-when-negotiating"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scholarworks.lib.csusb.edu/library-publications/34"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doi.org/10.18665/sr.304524"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bls.gov/cps/cpsaat11.pdf"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www.slidescarnival.com/" TargetMode="External"/><Relationship Id="rId4" Type="http://schemas.openxmlformats.org/officeDocument/2006/relationships/hyperlink" Target="https://orcid.org/0000-0002-6283-7143"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2"/>
          <p:cNvSpPr txBox="1">
            <a:spLocks noGrp="1"/>
          </p:cNvSpPr>
          <p:nvPr>
            <p:ph type="ctrTitle"/>
          </p:nvPr>
        </p:nvSpPr>
        <p:spPr>
          <a:xfrm>
            <a:off x="1319174" y="2233519"/>
            <a:ext cx="7753941" cy="1159800"/>
          </a:xfrm>
          <a:prstGeom prst="rect">
            <a:avLst/>
          </a:prstGeom>
        </p:spPr>
        <p:txBody>
          <a:bodyPr spcFirstLastPara="1" wrap="square" lIns="91425" tIns="91425" rIns="91425" bIns="91425" anchor="t" anchorCtr="0">
            <a:noAutofit/>
          </a:bodyPr>
          <a:lstStyle/>
          <a:p>
            <a:pPr lvl="0"/>
            <a:r>
              <a:rPr lang="en-US" sz="4400" dirty="0"/>
              <a:t>Asking for what we need</a:t>
            </a:r>
            <a:br>
              <a:rPr lang="en-US" dirty="0"/>
            </a:br>
            <a:r>
              <a:rPr lang="en-US" sz="2000" dirty="0">
                <a:solidFill>
                  <a:schemeClr val="accent4"/>
                </a:solidFill>
              </a:rPr>
              <a:t>Why negotiation feels uncomfortable for library professionals</a:t>
            </a:r>
            <a:br>
              <a:rPr lang="en-US" sz="2000" dirty="0">
                <a:solidFill>
                  <a:schemeClr val="accent3"/>
                </a:solidFill>
              </a:rPr>
            </a:br>
            <a:br>
              <a:rPr lang="en-US" dirty="0"/>
            </a:br>
            <a:endParaRPr dirty="0"/>
          </a:p>
        </p:txBody>
      </p:sp>
      <p:sp>
        <p:nvSpPr>
          <p:cNvPr id="2" name="TextBox 1">
            <a:extLst>
              <a:ext uri="{FF2B5EF4-FFF2-40B4-BE49-F238E27FC236}">
                <a16:creationId xmlns:a16="http://schemas.microsoft.com/office/drawing/2014/main" id="{4F93B3CD-054D-6DA0-1B51-504E5B1DE0B0}"/>
              </a:ext>
            </a:extLst>
          </p:cNvPr>
          <p:cNvSpPr txBox="1"/>
          <p:nvPr/>
        </p:nvSpPr>
        <p:spPr>
          <a:xfrm>
            <a:off x="3116802" y="109792"/>
            <a:ext cx="6743700" cy="369332"/>
          </a:xfrm>
          <a:prstGeom prst="rect">
            <a:avLst/>
          </a:prstGeom>
          <a:noFill/>
        </p:spPr>
        <p:txBody>
          <a:bodyPr wrap="square" rtlCol="0">
            <a:spAutoFit/>
          </a:bodyPr>
          <a:lstStyle/>
          <a:p>
            <a:r>
              <a:rPr lang="en-US" sz="1800" dirty="0">
                <a:solidFill>
                  <a:schemeClr val="accent6"/>
                </a:solidFill>
                <a:latin typeface="Quicksand" panose="020B0604020202020204" charset="0"/>
              </a:rPr>
              <a:t>Module 1: Foundations – Introduction to Negotiations</a:t>
            </a:r>
          </a:p>
        </p:txBody>
      </p:sp>
      <p:sp>
        <p:nvSpPr>
          <p:cNvPr id="3" name="TextBox 2">
            <a:extLst>
              <a:ext uri="{FF2B5EF4-FFF2-40B4-BE49-F238E27FC236}">
                <a16:creationId xmlns:a16="http://schemas.microsoft.com/office/drawing/2014/main" id="{C388B6AD-932A-3B35-41A3-8562DCF5B9DC}"/>
              </a:ext>
            </a:extLst>
          </p:cNvPr>
          <p:cNvSpPr txBox="1"/>
          <p:nvPr/>
        </p:nvSpPr>
        <p:spPr>
          <a:xfrm>
            <a:off x="1319174" y="4434034"/>
            <a:ext cx="3418610" cy="584775"/>
          </a:xfrm>
          <a:prstGeom prst="rect">
            <a:avLst/>
          </a:prstGeom>
          <a:noFill/>
        </p:spPr>
        <p:txBody>
          <a:bodyPr wrap="square" rtlCol="0">
            <a:spAutoFit/>
          </a:bodyPr>
          <a:lstStyle/>
          <a:p>
            <a:r>
              <a:rPr lang="en-US" sz="3200" b="1" dirty="0">
                <a:solidFill>
                  <a:schemeClr val="tx2"/>
                </a:solidFill>
                <a:latin typeface="Oswald" pitchFamily="2" charset="0"/>
              </a:rPr>
              <a:t>the ONEAL project</a:t>
            </a:r>
          </a:p>
        </p:txBody>
      </p:sp>
      <p:pic>
        <p:nvPicPr>
          <p:cNvPr id="5" name="Picture 4" descr="A black and white sign with a person in a circle&#10;&#10;Description automatically generated">
            <a:extLst>
              <a:ext uri="{FF2B5EF4-FFF2-40B4-BE49-F238E27FC236}">
                <a16:creationId xmlns:a16="http://schemas.microsoft.com/office/drawing/2014/main" id="{B16EB77C-34BA-5858-6A1C-A1316EBA37D7}"/>
              </a:ext>
            </a:extLst>
          </p:cNvPr>
          <p:cNvPicPr>
            <a:picLocks noChangeAspect="1"/>
          </p:cNvPicPr>
          <p:nvPr/>
        </p:nvPicPr>
        <p:blipFill>
          <a:blip r:embed="rId3"/>
          <a:stretch>
            <a:fillRect/>
          </a:stretch>
        </p:blipFill>
        <p:spPr>
          <a:xfrm>
            <a:off x="7679689" y="4511700"/>
            <a:ext cx="1227411" cy="429442"/>
          </a:xfrm>
          <a:prstGeom prst="rect">
            <a:avLst/>
          </a:prstGeom>
        </p:spPr>
      </p:pic>
    </p:spTree>
  </p:cSld>
  <p:clrMapOvr>
    <a:masterClrMapping/>
  </p:clrMapOvr>
  <p:transition>
    <p:fade thruBlk="1"/>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2C8245-E68E-2AC5-103C-71D0A51C0C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3" name="Text Placeholder 4">
            <a:extLst>
              <a:ext uri="{FF2B5EF4-FFF2-40B4-BE49-F238E27FC236}">
                <a16:creationId xmlns:a16="http://schemas.microsoft.com/office/drawing/2014/main" id="{F42F1081-1F7D-4B39-AE06-CB25D1444776}"/>
              </a:ext>
            </a:extLst>
          </p:cNvPr>
          <p:cNvSpPr txBox="1">
            <a:spLocks/>
          </p:cNvSpPr>
          <p:nvPr/>
        </p:nvSpPr>
        <p:spPr>
          <a:xfrm>
            <a:off x="1143000" y="1374672"/>
            <a:ext cx="6858000" cy="203789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4000" dirty="0">
                <a:latin typeface="Quicksand" panose="020B0604020202020204" charset="0"/>
              </a:rPr>
              <a:t>Okay, we are in a feminized profession and have an awful lot of white ladies – why does this matter?</a:t>
            </a:r>
          </a:p>
        </p:txBody>
      </p:sp>
    </p:spTree>
    <p:extLst>
      <p:ext uri="{BB962C8B-B14F-4D97-AF65-F5344CB8AC3E}">
        <p14:creationId xmlns:p14="http://schemas.microsoft.com/office/powerpoint/2010/main" val="29876316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3726-9404-1DA3-9EEE-F4FA22273E2D}"/>
              </a:ext>
            </a:extLst>
          </p:cNvPr>
          <p:cNvSpPr>
            <a:spLocks noGrp="1"/>
          </p:cNvSpPr>
          <p:nvPr>
            <p:ph type="title"/>
          </p:nvPr>
        </p:nvSpPr>
        <p:spPr/>
        <p:txBody>
          <a:bodyPr/>
          <a:lstStyle/>
          <a:p>
            <a:r>
              <a:rPr lang="en-US" dirty="0"/>
              <a:t>GENDER, RACE, &amp; NEGOTIATIONS – THE RESEARCH</a:t>
            </a:r>
          </a:p>
        </p:txBody>
      </p:sp>
      <p:sp>
        <p:nvSpPr>
          <p:cNvPr id="3" name="Text Placeholder 2">
            <a:extLst>
              <a:ext uri="{FF2B5EF4-FFF2-40B4-BE49-F238E27FC236}">
                <a16:creationId xmlns:a16="http://schemas.microsoft.com/office/drawing/2014/main" id="{F53EC5AD-F914-596F-3609-37F1B9BB1867}"/>
              </a:ext>
            </a:extLst>
          </p:cNvPr>
          <p:cNvSpPr>
            <a:spLocks noGrp="1"/>
          </p:cNvSpPr>
          <p:nvPr>
            <p:ph type="body" idx="1"/>
          </p:nvPr>
        </p:nvSpPr>
        <p:spPr/>
        <p:txBody>
          <a:bodyPr/>
          <a:lstStyle/>
          <a:p>
            <a:pPr marL="38100" indent="0">
              <a:buNone/>
            </a:pPr>
            <a:r>
              <a:rPr lang="en-US" sz="2000" dirty="0"/>
              <a:t>Much of the research has shown that women underperform men in negotiations and that deviations from stereotypical gender roles can result in backlash. (</a:t>
            </a:r>
            <a:r>
              <a:rPr lang="en-US" sz="2000" dirty="0" err="1"/>
              <a:t>Mazei</a:t>
            </a:r>
            <a:r>
              <a:rPr lang="en-US" sz="2000" dirty="0"/>
              <a:t>, et al. 2015)</a:t>
            </a:r>
            <a:endParaRPr lang="en-US" sz="2000" baseline="30000" dirty="0"/>
          </a:p>
          <a:p>
            <a:r>
              <a:rPr lang="en-US" sz="1800" dirty="0"/>
              <a:t>Men are more likely to initiate negotiations and often women may be penalized for “asking” (salary negotiations). (Bowles, Babcock &amp; Lai, 2007)</a:t>
            </a:r>
            <a:endParaRPr lang="en-US" sz="1800" baseline="30000" dirty="0"/>
          </a:p>
          <a:p>
            <a:r>
              <a:rPr lang="en-US" sz="1800" dirty="0"/>
              <a:t>Women set lower aspirations or targets then men. (Kray, Thompson &amp; Galinsky, 2001)</a:t>
            </a:r>
            <a:endParaRPr lang="en-US" sz="1800" baseline="30000" dirty="0"/>
          </a:p>
        </p:txBody>
      </p:sp>
      <p:sp>
        <p:nvSpPr>
          <p:cNvPr id="4" name="Slide Number Placeholder 3">
            <a:extLst>
              <a:ext uri="{FF2B5EF4-FFF2-40B4-BE49-F238E27FC236}">
                <a16:creationId xmlns:a16="http://schemas.microsoft.com/office/drawing/2014/main" id="{04CD5DC1-A71E-266C-83D3-30655BE070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Tree>
    <p:extLst>
      <p:ext uri="{BB962C8B-B14F-4D97-AF65-F5344CB8AC3E}">
        <p14:creationId xmlns:p14="http://schemas.microsoft.com/office/powerpoint/2010/main" val="13135822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2C8245-E68E-2AC5-103C-71D0A51C0C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12</a:t>
            </a:fld>
            <a:endParaRPr lang="en"/>
          </a:p>
        </p:txBody>
      </p:sp>
      <p:sp>
        <p:nvSpPr>
          <p:cNvPr id="3" name="Text Placeholder 4">
            <a:extLst>
              <a:ext uri="{FF2B5EF4-FFF2-40B4-BE49-F238E27FC236}">
                <a16:creationId xmlns:a16="http://schemas.microsoft.com/office/drawing/2014/main" id="{F42F1081-1F7D-4B39-AE06-CB25D1444776}"/>
              </a:ext>
            </a:extLst>
          </p:cNvPr>
          <p:cNvSpPr txBox="1">
            <a:spLocks/>
          </p:cNvSpPr>
          <p:nvPr/>
        </p:nvSpPr>
        <p:spPr>
          <a:xfrm>
            <a:off x="1143000" y="228260"/>
            <a:ext cx="6858000" cy="203789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4000" dirty="0">
                <a:latin typeface="Quicksand" panose="020B0604020202020204" charset="0"/>
              </a:rPr>
              <a:t>But are there any differences based on race or ethnicity?</a:t>
            </a:r>
          </a:p>
          <a:p>
            <a:endParaRPr lang="en-US" sz="4000" dirty="0">
              <a:latin typeface="Quicksand" panose="020B0604020202020204" charset="0"/>
            </a:endParaRPr>
          </a:p>
          <a:p>
            <a:r>
              <a:rPr lang="en-US" sz="2400" dirty="0">
                <a:latin typeface="Quicksand" panose="020B0604020202020204" charset="0"/>
              </a:rPr>
              <a:t>Much of the research has focused on white men vs white women. (Toosi, et al. 2019)</a:t>
            </a:r>
            <a:r>
              <a:rPr lang="en-US" sz="2400" baseline="30000" dirty="0">
                <a:latin typeface="Quicksand" panose="020B0604020202020204" charset="0"/>
              </a:rPr>
              <a:t> </a:t>
            </a:r>
          </a:p>
          <a:p>
            <a:endParaRPr lang="en-US" sz="2400" baseline="30000" dirty="0">
              <a:latin typeface="Quicksand" panose="020B0604020202020204" charset="0"/>
            </a:endParaRPr>
          </a:p>
          <a:p>
            <a:endParaRPr lang="en-US" dirty="0">
              <a:latin typeface="Quicksand" panose="020B0604020202020204" charset="0"/>
            </a:endParaRPr>
          </a:p>
        </p:txBody>
      </p:sp>
    </p:spTree>
    <p:extLst>
      <p:ext uri="{BB962C8B-B14F-4D97-AF65-F5344CB8AC3E}">
        <p14:creationId xmlns:p14="http://schemas.microsoft.com/office/powerpoint/2010/main" val="17385980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3726-9404-1DA3-9EEE-F4FA22273E2D}"/>
              </a:ext>
            </a:extLst>
          </p:cNvPr>
          <p:cNvSpPr>
            <a:spLocks noGrp="1"/>
          </p:cNvSpPr>
          <p:nvPr>
            <p:ph type="title"/>
          </p:nvPr>
        </p:nvSpPr>
        <p:spPr/>
        <p:txBody>
          <a:bodyPr/>
          <a:lstStyle/>
          <a:p>
            <a:r>
              <a:rPr lang="en-US" dirty="0"/>
              <a:t>GENDER, RACE, &amp; NEGOTIATIONS – THE RESEARCH</a:t>
            </a:r>
          </a:p>
        </p:txBody>
      </p:sp>
      <p:sp>
        <p:nvSpPr>
          <p:cNvPr id="3" name="Text Placeholder 2">
            <a:extLst>
              <a:ext uri="{FF2B5EF4-FFF2-40B4-BE49-F238E27FC236}">
                <a16:creationId xmlns:a16="http://schemas.microsoft.com/office/drawing/2014/main" id="{F53EC5AD-F914-596F-3609-37F1B9BB1867}"/>
              </a:ext>
            </a:extLst>
          </p:cNvPr>
          <p:cNvSpPr>
            <a:spLocks noGrp="1"/>
          </p:cNvSpPr>
          <p:nvPr>
            <p:ph type="body" idx="1"/>
          </p:nvPr>
        </p:nvSpPr>
        <p:spPr/>
        <p:txBody>
          <a:bodyPr/>
          <a:lstStyle/>
          <a:p>
            <a:pPr marL="38100" indent="0">
              <a:buNone/>
            </a:pPr>
            <a:r>
              <a:rPr lang="en-US" sz="2400" b="0" i="0" dirty="0">
                <a:solidFill>
                  <a:schemeClr val="tx2"/>
                </a:solidFill>
                <a:effectLst/>
                <a:latin typeface="Gibson"/>
              </a:rPr>
              <a:t>"Research showed that women received worse negotiation outcomes because of the stereotype that they are nice, communal, and caring for others,“ Angelica Leigh said. "But the idea that I as a Black woman would walk into a room and people would immediately think I was nice and cooperative didn’t fit with my own experiences, nor with modern portrayals of Black women in the media.“</a:t>
            </a:r>
          </a:p>
          <a:p>
            <a:pPr marL="38100" indent="0">
              <a:buNone/>
            </a:pPr>
            <a:r>
              <a:rPr lang="en-US" sz="2400" dirty="0">
                <a:solidFill>
                  <a:schemeClr val="accent4"/>
                </a:solidFill>
                <a:latin typeface="Gibson"/>
              </a:rPr>
              <a:t>-- </a:t>
            </a:r>
            <a:r>
              <a:rPr lang="en-US" sz="2400" dirty="0">
                <a:solidFill>
                  <a:schemeClr val="accent4"/>
                </a:solidFill>
                <a:latin typeface="Gibson"/>
                <a:hlinkClick r:id="rId3">
                  <a:extLst>
                    <a:ext uri="{A12FA001-AC4F-418D-AE19-62706E023703}">
                      <ahyp:hlinkClr xmlns:ahyp="http://schemas.microsoft.com/office/drawing/2018/hyperlinkcolor" val="tx"/>
                    </a:ext>
                  </a:extLst>
                </a:hlinkClick>
              </a:rPr>
              <a:t>Research Finds Black Women Receive Better Deals when Negotiating (October 2022)</a:t>
            </a:r>
            <a:endParaRPr lang="en-US" sz="2400" dirty="0">
              <a:solidFill>
                <a:schemeClr val="accent4"/>
              </a:solidFill>
            </a:endParaRPr>
          </a:p>
          <a:p>
            <a:endParaRPr lang="en-US" dirty="0"/>
          </a:p>
        </p:txBody>
      </p:sp>
      <p:sp>
        <p:nvSpPr>
          <p:cNvPr id="4" name="Slide Number Placeholder 3">
            <a:extLst>
              <a:ext uri="{FF2B5EF4-FFF2-40B4-BE49-F238E27FC236}">
                <a16:creationId xmlns:a16="http://schemas.microsoft.com/office/drawing/2014/main" id="{04CD5DC1-A71E-266C-83D3-30655BE070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13</a:t>
            </a:fld>
            <a:endParaRPr lang="en"/>
          </a:p>
        </p:txBody>
      </p:sp>
    </p:spTree>
    <p:extLst>
      <p:ext uri="{BB962C8B-B14F-4D97-AF65-F5344CB8AC3E}">
        <p14:creationId xmlns:p14="http://schemas.microsoft.com/office/powerpoint/2010/main" val="38332936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F23726-9404-1DA3-9EEE-F4FA22273E2D}"/>
              </a:ext>
            </a:extLst>
          </p:cNvPr>
          <p:cNvSpPr>
            <a:spLocks noGrp="1"/>
          </p:cNvSpPr>
          <p:nvPr>
            <p:ph type="title"/>
          </p:nvPr>
        </p:nvSpPr>
        <p:spPr/>
        <p:txBody>
          <a:bodyPr/>
          <a:lstStyle/>
          <a:p>
            <a:r>
              <a:rPr lang="en-US" dirty="0"/>
              <a:t>GENDER, RACE, &amp; NEGOTIATIONS – THE RESEARCH</a:t>
            </a:r>
          </a:p>
        </p:txBody>
      </p:sp>
      <p:sp>
        <p:nvSpPr>
          <p:cNvPr id="3" name="Text Placeholder 2">
            <a:extLst>
              <a:ext uri="{FF2B5EF4-FFF2-40B4-BE49-F238E27FC236}">
                <a16:creationId xmlns:a16="http://schemas.microsoft.com/office/drawing/2014/main" id="{F53EC5AD-F914-596F-3609-37F1B9BB1867}"/>
              </a:ext>
            </a:extLst>
          </p:cNvPr>
          <p:cNvSpPr>
            <a:spLocks noGrp="1"/>
          </p:cNvSpPr>
          <p:nvPr>
            <p:ph type="body" idx="1"/>
          </p:nvPr>
        </p:nvSpPr>
        <p:spPr/>
        <p:txBody>
          <a:bodyPr/>
          <a:lstStyle/>
          <a:p>
            <a:r>
              <a:rPr lang="en-US" sz="2000" dirty="0"/>
              <a:t>Black women receive better initial offers and final negotiation outcomes than white women and black men due to stereotypes that are centered around dominance (white women) and prestige (black men).</a:t>
            </a:r>
            <a:r>
              <a:rPr lang="en-US" sz="2000" baseline="30000" dirty="0"/>
              <a:t> </a:t>
            </a:r>
            <a:r>
              <a:rPr lang="en-US" sz="2000" dirty="0"/>
              <a:t>(Leigh &amp; Desai, 2023)</a:t>
            </a:r>
          </a:p>
          <a:p>
            <a:r>
              <a:rPr lang="en-US" sz="2000" dirty="0"/>
              <a:t>Asian women feared less about backlash when negotiating for salaries so asked for more in their first offers than white women and Asian men, though they asked for less than white men. (Toosi, et al., 2019)</a:t>
            </a:r>
          </a:p>
          <a:p>
            <a:endParaRPr lang="en-US" sz="2000" dirty="0"/>
          </a:p>
          <a:p>
            <a:endParaRPr lang="en-US" sz="2000" dirty="0"/>
          </a:p>
          <a:p>
            <a:endParaRPr lang="en-US" sz="2000" dirty="0"/>
          </a:p>
          <a:p>
            <a:endParaRPr lang="en-US" dirty="0"/>
          </a:p>
        </p:txBody>
      </p:sp>
      <p:sp>
        <p:nvSpPr>
          <p:cNvPr id="4" name="Slide Number Placeholder 3">
            <a:extLst>
              <a:ext uri="{FF2B5EF4-FFF2-40B4-BE49-F238E27FC236}">
                <a16:creationId xmlns:a16="http://schemas.microsoft.com/office/drawing/2014/main" id="{04CD5DC1-A71E-266C-83D3-30655BE0707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14</a:t>
            </a:fld>
            <a:endParaRPr lang="en"/>
          </a:p>
        </p:txBody>
      </p:sp>
    </p:spTree>
    <p:extLst>
      <p:ext uri="{BB962C8B-B14F-4D97-AF65-F5344CB8AC3E}">
        <p14:creationId xmlns:p14="http://schemas.microsoft.com/office/powerpoint/2010/main" val="1726643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182566-7662-CDF2-1609-C9832F1B7E75}"/>
              </a:ext>
            </a:extLst>
          </p:cNvPr>
          <p:cNvSpPr>
            <a:spLocks noGrp="1"/>
          </p:cNvSpPr>
          <p:nvPr>
            <p:ph type="title"/>
          </p:nvPr>
        </p:nvSpPr>
        <p:spPr/>
        <p:txBody>
          <a:bodyPr/>
          <a:lstStyle/>
          <a:p>
            <a:r>
              <a:rPr lang="en-US" dirty="0"/>
              <a:t>INCREASING DIVERSITY AND INCLUSION &amp; NEGOTIATIONS</a:t>
            </a:r>
          </a:p>
        </p:txBody>
      </p:sp>
      <p:sp>
        <p:nvSpPr>
          <p:cNvPr id="5" name="Text Placeholder 4">
            <a:extLst>
              <a:ext uri="{FF2B5EF4-FFF2-40B4-BE49-F238E27FC236}">
                <a16:creationId xmlns:a16="http://schemas.microsoft.com/office/drawing/2014/main" id="{39806B3E-4DD2-1372-569D-D124144D41BD}"/>
              </a:ext>
            </a:extLst>
          </p:cNvPr>
          <p:cNvSpPr>
            <a:spLocks noGrp="1"/>
          </p:cNvSpPr>
          <p:nvPr>
            <p:ph type="body" idx="1"/>
          </p:nvPr>
        </p:nvSpPr>
        <p:spPr>
          <a:xfrm>
            <a:off x="1165475" y="1014062"/>
            <a:ext cx="6858000" cy="3725700"/>
          </a:xfrm>
        </p:spPr>
        <p:txBody>
          <a:bodyPr/>
          <a:lstStyle/>
          <a:p>
            <a:r>
              <a:rPr lang="en-US" sz="2400" dirty="0"/>
              <a:t>BIPOC Colleagues bring experiences and strengths that benefit negotiations</a:t>
            </a:r>
          </a:p>
          <a:p>
            <a:r>
              <a:rPr lang="en-US" sz="2400" dirty="0"/>
              <a:t>This is about shifting culture by asking, listening, and changing</a:t>
            </a:r>
          </a:p>
          <a:p>
            <a:r>
              <a:rPr lang="en-US" sz="2400" dirty="0"/>
              <a:t>This is not about asking BIPOC colleagues to do more work – it’s about amplifying voices</a:t>
            </a:r>
          </a:p>
          <a:p>
            <a:endParaRPr lang="en-US" sz="2400" dirty="0"/>
          </a:p>
        </p:txBody>
      </p:sp>
      <p:sp>
        <p:nvSpPr>
          <p:cNvPr id="2" name="Slide Number Placeholder 1">
            <a:extLst>
              <a:ext uri="{FF2B5EF4-FFF2-40B4-BE49-F238E27FC236}">
                <a16:creationId xmlns:a16="http://schemas.microsoft.com/office/drawing/2014/main" id="{AB208498-4C15-DFF5-07C4-8612EBCE72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15</a:t>
            </a:fld>
            <a:endParaRPr lang="en"/>
          </a:p>
        </p:txBody>
      </p:sp>
    </p:spTree>
    <p:extLst>
      <p:ext uri="{BB962C8B-B14F-4D97-AF65-F5344CB8AC3E}">
        <p14:creationId xmlns:p14="http://schemas.microsoft.com/office/powerpoint/2010/main" val="296070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D77AD-95D1-C93F-A62E-F6BB3E30BC25}"/>
              </a:ext>
            </a:extLst>
          </p:cNvPr>
          <p:cNvSpPr>
            <a:spLocks noGrp="1"/>
          </p:cNvSpPr>
          <p:nvPr>
            <p:ph type="title"/>
          </p:nvPr>
        </p:nvSpPr>
        <p:spPr/>
        <p:txBody>
          <a:bodyPr/>
          <a:lstStyle/>
          <a:p>
            <a:r>
              <a:rPr lang="en-US" dirty="0"/>
              <a:t>Practice!</a:t>
            </a:r>
          </a:p>
        </p:txBody>
      </p:sp>
      <p:sp>
        <p:nvSpPr>
          <p:cNvPr id="3" name="Text Placeholder 2">
            <a:extLst>
              <a:ext uri="{FF2B5EF4-FFF2-40B4-BE49-F238E27FC236}">
                <a16:creationId xmlns:a16="http://schemas.microsoft.com/office/drawing/2014/main" id="{F6703F9F-F8D2-7951-3CCF-C79249120E75}"/>
              </a:ext>
            </a:extLst>
          </p:cNvPr>
          <p:cNvSpPr>
            <a:spLocks noGrp="1"/>
          </p:cNvSpPr>
          <p:nvPr>
            <p:ph type="body" idx="1"/>
          </p:nvPr>
        </p:nvSpPr>
        <p:spPr/>
        <p:txBody>
          <a:bodyPr/>
          <a:lstStyle/>
          <a:p>
            <a:r>
              <a:rPr lang="en-US" dirty="0"/>
              <a:t>Practice! Gender differences in negotiation outcomes dissipate as a result of growing negotiation experience. (</a:t>
            </a:r>
            <a:r>
              <a:rPr lang="en-US" dirty="0" err="1"/>
              <a:t>Mazei</a:t>
            </a:r>
            <a:r>
              <a:rPr lang="en-US" dirty="0"/>
              <a:t>, et al., 2015)</a:t>
            </a:r>
            <a:endParaRPr lang="en-US" baseline="30000" dirty="0"/>
          </a:p>
          <a:p>
            <a:endParaRPr lang="en-US" dirty="0"/>
          </a:p>
          <a:p>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EC92397C-BEA1-BCD0-C52E-7AD23430BA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16</a:t>
            </a:fld>
            <a:endParaRPr lang="en"/>
          </a:p>
        </p:txBody>
      </p:sp>
    </p:spTree>
    <p:extLst>
      <p:ext uri="{BB962C8B-B14F-4D97-AF65-F5344CB8AC3E}">
        <p14:creationId xmlns:p14="http://schemas.microsoft.com/office/powerpoint/2010/main" val="21547379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D77AD-95D1-C93F-A62E-F6BB3E30BC25}"/>
              </a:ext>
            </a:extLst>
          </p:cNvPr>
          <p:cNvSpPr>
            <a:spLocks noGrp="1"/>
          </p:cNvSpPr>
          <p:nvPr>
            <p:ph type="title"/>
          </p:nvPr>
        </p:nvSpPr>
        <p:spPr/>
        <p:txBody>
          <a:bodyPr/>
          <a:lstStyle/>
          <a:p>
            <a:r>
              <a:rPr lang="en-US" dirty="0"/>
              <a:t>REMEMBER YOU ARE NEGOTIATING FOR SOMEONE ELSE!</a:t>
            </a:r>
          </a:p>
        </p:txBody>
      </p:sp>
      <p:sp>
        <p:nvSpPr>
          <p:cNvPr id="3" name="Text Placeholder 2">
            <a:extLst>
              <a:ext uri="{FF2B5EF4-FFF2-40B4-BE49-F238E27FC236}">
                <a16:creationId xmlns:a16="http://schemas.microsoft.com/office/drawing/2014/main" id="{F6703F9F-F8D2-7951-3CCF-C79249120E75}"/>
              </a:ext>
            </a:extLst>
          </p:cNvPr>
          <p:cNvSpPr>
            <a:spLocks noGrp="1"/>
          </p:cNvSpPr>
          <p:nvPr>
            <p:ph type="body" idx="1"/>
          </p:nvPr>
        </p:nvSpPr>
        <p:spPr/>
        <p:txBody>
          <a:bodyPr/>
          <a:lstStyle/>
          <a:p>
            <a:r>
              <a:rPr lang="en-US" dirty="0"/>
              <a:t>A meta-analysis also showed that when negotiating on behalf of others gender role incongruity is more accepted! (</a:t>
            </a:r>
            <a:r>
              <a:rPr lang="en-US" dirty="0" err="1"/>
              <a:t>Mazei</a:t>
            </a:r>
            <a:r>
              <a:rPr lang="en-US" dirty="0"/>
              <a:t>, et al., 2015)</a:t>
            </a:r>
            <a:endParaRPr lang="en-US" baseline="30000" dirty="0"/>
          </a:p>
          <a:p>
            <a:endParaRPr lang="en-US" sz="1400" dirty="0"/>
          </a:p>
          <a:p>
            <a:endParaRPr lang="en-US" sz="1400" dirty="0"/>
          </a:p>
          <a:p>
            <a:endParaRPr lang="en-US" dirty="0"/>
          </a:p>
        </p:txBody>
      </p:sp>
      <p:sp>
        <p:nvSpPr>
          <p:cNvPr id="4" name="Slide Number Placeholder 3">
            <a:extLst>
              <a:ext uri="{FF2B5EF4-FFF2-40B4-BE49-F238E27FC236}">
                <a16:creationId xmlns:a16="http://schemas.microsoft.com/office/drawing/2014/main" id="{EC92397C-BEA1-BCD0-C52E-7AD23430BA59}"/>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17</a:t>
            </a:fld>
            <a:endParaRPr lang="en"/>
          </a:p>
        </p:txBody>
      </p:sp>
    </p:spTree>
    <p:extLst>
      <p:ext uri="{BB962C8B-B14F-4D97-AF65-F5344CB8AC3E}">
        <p14:creationId xmlns:p14="http://schemas.microsoft.com/office/powerpoint/2010/main" val="12735012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182566-7662-CDF2-1609-C9832F1B7E75}"/>
              </a:ext>
            </a:extLst>
          </p:cNvPr>
          <p:cNvSpPr>
            <a:spLocks noGrp="1"/>
          </p:cNvSpPr>
          <p:nvPr>
            <p:ph type="title"/>
          </p:nvPr>
        </p:nvSpPr>
        <p:spPr/>
        <p:txBody>
          <a:bodyPr/>
          <a:lstStyle/>
          <a:p>
            <a:r>
              <a:rPr lang="en-US" dirty="0"/>
              <a:t>YOU CAN AND SHOULD NEGOTIATE</a:t>
            </a:r>
          </a:p>
        </p:txBody>
      </p:sp>
      <p:sp>
        <p:nvSpPr>
          <p:cNvPr id="5" name="Text Placeholder 4">
            <a:extLst>
              <a:ext uri="{FF2B5EF4-FFF2-40B4-BE49-F238E27FC236}">
                <a16:creationId xmlns:a16="http://schemas.microsoft.com/office/drawing/2014/main" id="{39806B3E-4DD2-1372-569D-D124144D41BD}"/>
              </a:ext>
            </a:extLst>
          </p:cNvPr>
          <p:cNvSpPr>
            <a:spLocks noGrp="1"/>
          </p:cNvSpPr>
          <p:nvPr>
            <p:ph type="body" idx="1"/>
          </p:nvPr>
        </p:nvSpPr>
        <p:spPr>
          <a:xfrm>
            <a:off x="1165475" y="1014062"/>
            <a:ext cx="6858000" cy="3725700"/>
          </a:xfrm>
        </p:spPr>
        <p:txBody>
          <a:bodyPr/>
          <a:lstStyle/>
          <a:p>
            <a:r>
              <a:rPr lang="en-US" sz="2800" dirty="0"/>
              <a:t>We can move through the discomfort that is so common. </a:t>
            </a:r>
          </a:p>
          <a:p>
            <a:r>
              <a:rPr lang="en-US" sz="2800" dirty="0"/>
              <a:t>We are not creating conflict.</a:t>
            </a:r>
          </a:p>
          <a:p>
            <a:r>
              <a:rPr lang="en-US" sz="2800" dirty="0"/>
              <a:t>We are asking for what we need in a </a:t>
            </a:r>
            <a:r>
              <a:rPr lang="en-US" sz="2800" b="1" dirty="0"/>
              <a:t>business relationship</a:t>
            </a:r>
            <a:r>
              <a:rPr lang="en-US" sz="2800" dirty="0"/>
              <a:t>!</a:t>
            </a:r>
          </a:p>
        </p:txBody>
      </p:sp>
      <p:sp>
        <p:nvSpPr>
          <p:cNvPr id="2" name="Slide Number Placeholder 1">
            <a:extLst>
              <a:ext uri="{FF2B5EF4-FFF2-40B4-BE49-F238E27FC236}">
                <a16:creationId xmlns:a16="http://schemas.microsoft.com/office/drawing/2014/main" id="{AB208498-4C15-DFF5-07C4-8612EBCE72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18</a:t>
            </a:fld>
            <a:endParaRPr lang="en"/>
          </a:p>
        </p:txBody>
      </p:sp>
    </p:spTree>
    <p:extLst>
      <p:ext uri="{BB962C8B-B14F-4D97-AF65-F5344CB8AC3E}">
        <p14:creationId xmlns:p14="http://schemas.microsoft.com/office/powerpoint/2010/main" val="4385770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68151"/>
            <a:ext cx="6858000" cy="3725700"/>
          </a:xfrm>
          <a:prstGeom prst="rect">
            <a:avLst/>
          </a:prstGeom>
        </p:spPr>
        <p:txBody>
          <a:bodyPr spcFirstLastPara="1" wrap="square" lIns="91425" tIns="91425" rIns="91425" bIns="91425" anchor="t" anchorCtr="0">
            <a:noAutofit/>
          </a:bodyPr>
          <a:lstStyle/>
          <a:p>
            <a:pPr marL="0" indent="0">
              <a:buClr>
                <a:schemeClr val="dk1"/>
              </a:buClr>
              <a:buSzPts val="1100"/>
              <a:buNone/>
            </a:pPr>
            <a:r>
              <a:rPr lang="en-US" sz="1400" dirty="0">
                <a:solidFill>
                  <a:schemeClr val="tx2"/>
                </a:solidFill>
                <a:latin typeface="Quicksand" panose="020B0604020202020204" charset="0"/>
              </a:rPr>
              <a:t>Association for Library and Information Science Education. (2020) 2020 Statical Report: Trends and Key Indicators in Library and Information Science Education. Accessed 30 June 2023. Available at:   </a:t>
            </a:r>
            <a:r>
              <a:rPr lang="en-US" sz="1400" dirty="0">
                <a:solidFill>
                  <a:schemeClr val="tx2"/>
                </a:solidFill>
                <a:latin typeface="Quicksand" panose="020B0604020202020204" charset="0"/>
                <a:hlinkClick r:id="rId3"/>
              </a:rPr>
              <a:t>https://ali.memberclicks.net/assets/documents/statistical_reports/2020/ALISE%202020%20Statistical%20Report%20Summary%20Final_Revised%2020210106.pdf</a:t>
            </a:r>
            <a:r>
              <a:rPr lang="en-US" sz="1400" dirty="0">
                <a:solidFill>
                  <a:schemeClr val="tx2"/>
                </a:solidFill>
                <a:latin typeface="Quicksand" panose="020B0604020202020204" charset="0"/>
              </a:rPr>
              <a:t> </a:t>
            </a:r>
          </a:p>
          <a:p>
            <a:pPr marL="0" indent="0">
              <a:buClr>
                <a:schemeClr val="dk1"/>
              </a:buClr>
              <a:buSzPts val="1100"/>
              <a:buNone/>
            </a:pPr>
            <a:r>
              <a:rPr lang="en-US" sz="1400" dirty="0"/>
              <a:t>Bowles, H.R., Babcock, L. &amp; Lai, L. (2007) “Social incentives for gender differences in the propensity to initiate negotiations; Sometimes it doesn’t hurt to ask.” </a:t>
            </a:r>
            <a:r>
              <a:rPr lang="en-US" sz="1400" i="1" dirty="0"/>
              <a:t>Organizational Behavior and Human Decision Processes</a:t>
            </a:r>
            <a:r>
              <a:rPr lang="en-US" sz="1400" dirty="0"/>
              <a:t>, 103 (1), 84-103.</a:t>
            </a:r>
          </a:p>
          <a:p>
            <a:pPr marL="0" indent="0">
              <a:buClr>
                <a:schemeClr val="dk1"/>
              </a:buClr>
              <a:buSzPts val="1100"/>
              <a:buNone/>
            </a:pPr>
            <a:r>
              <a:rPr lang="en-US" sz="1400" dirty="0"/>
              <a:t>Fuqua School of Business, Duke University (2022). “Research finds black women receive better deals when negotiating.” Fuqua Insights. </a:t>
            </a:r>
            <a:r>
              <a:rPr lang="en-US" sz="1400" dirty="0">
                <a:hlinkClick r:id="rId4"/>
              </a:rPr>
              <a:t>https://www.fuqua.duke.edu/duke-fuqua-insights/angelica-leigh-research-finds-black-women-receive-better-deals-when-negotiating</a:t>
            </a:r>
            <a:r>
              <a:rPr lang="en-US" sz="1400" dirty="0"/>
              <a:t> </a:t>
            </a:r>
          </a:p>
          <a:p>
            <a:pPr marL="0" indent="0">
              <a:buClr>
                <a:schemeClr val="dk1"/>
              </a:buClr>
              <a:buSzPts val="1100"/>
              <a:buNone/>
            </a:pPr>
            <a:r>
              <a:rPr lang="en-US" sz="1400" dirty="0" err="1"/>
              <a:t>Ettarh</a:t>
            </a:r>
            <a:r>
              <a:rPr lang="en-US" sz="1400" dirty="0"/>
              <a:t>, F. (2018)  “Vocational Awe and Librarianship: The Lies we Tell Ourselves,” In the Library With the Lead Pipe. </a:t>
            </a:r>
            <a:r>
              <a:rPr lang="en-US" sz="1400" dirty="0">
                <a:hlinkClick r:id="rId5"/>
              </a:rPr>
              <a:t>https://www.inthelibrarywiththeleadpipe.org/2018/vocational-awe/</a:t>
            </a:r>
            <a:r>
              <a:rPr lang="en-US" sz="1400" dirty="0"/>
              <a:t> </a:t>
            </a:r>
            <a:endParaRPr lang="en-US" sz="1400" dirty="0">
              <a:solidFill>
                <a:schemeClr val="tx2"/>
              </a:solidFill>
              <a:latin typeface="Quicksand" panose="020B0604020202020204" charset="0"/>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3182566-7662-CDF2-1609-C9832F1B7E75}"/>
              </a:ext>
            </a:extLst>
          </p:cNvPr>
          <p:cNvSpPr>
            <a:spLocks noGrp="1"/>
          </p:cNvSpPr>
          <p:nvPr>
            <p:ph type="title"/>
          </p:nvPr>
        </p:nvSpPr>
        <p:spPr/>
        <p:txBody>
          <a:bodyPr/>
          <a:lstStyle/>
          <a:p>
            <a:r>
              <a:rPr lang="en-US" dirty="0"/>
              <a:t>YOU CAN AND SHOULD NEGOTIATE</a:t>
            </a:r>
          </a:p>
        </p:txBody>
      </p:sp>
      <p:sp>
        <p:nvSpPr>
          <p:cNvPr id="5" name="Text Placeholder 4">
            <a:extLst>
              <a:ext uri="{FF2B5EF4-FFF2-40B4-BE49-F238E27FC236}">
                <a16:creationId xmlns:a16="http://schemas.microsoft.com/office/drawing/2014/main" id="{39806B3E-4DD2-1372-569D-D124144D41BD}"/>
              </a:ext>
            </a:extLst>
          </p:cNvPr>
          <p:cNvSpPr>
            <a:spLocks noGrp="1"/>
          </p:cNvSpPr>
          <p:nvPr>
            <p:ph type="body" idx="1"/>
          </p:nvPr>
        </p:nvSpPr>
        <p:spPr>
          <a:xfrm>
            <a:off x="1165475" y="1014062"/>
            <a:ext cx="6858000" cy="3725700"/>
          </a:xfrm>
        </p:spPr>
        <p:txBody>
          <a:bodyPr/>
          <a:lstStyle/>
          <a:p>
            <a:r>
              <a:rPr lang="en-US" sz="2800" dirty="0"/>
              <a:t>We can move through the discomfort that is so common around negotiations. </a:t>
            </a:r>
          </a:p>
          <a:p>
            <a:r>
              <a:rPr lang="en-US" sz="2800" dirty="0"/>
              <a:t>We are not creating conflict.</a:t>
            </a:r>
          </a:p>
          <a:p>
            <a:r>
              <a:rPr lang="en-US" sz="2800" dirty="0"/>
              <a:t>We are asking for what we need in a </a:t>
            </a:r>
            <a:r>
              <a:rPr lang="en-US" sz="2800" b="1" dirty="0"/>
              <a:t>business relationship</a:t>
            </a:r>
            <a:r>
              <a:rPr lang="en-US" sz="2800" dirty="0"/>
              <a:t>!</a:t>
            </a:r>
          </a:p>
        </p:txBody>
      </p:sp>
      <p:sp>
        <p:nvSpPr>
          <p:cNvPr id="2" name="Slide Number Placeholder 1">
            <a:extLst>
              <a:ext uri="{FF2B5EF4-FFF2-40B4-BE49-F238E27FC236}">
                <a16:creationId xmlns:a16="http://schemas.microsoft.com/office/drawing/2014/main" id="{AB208498-4C15-DFF5-07C4-8612EBCE72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1171435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68151"/>
            <a:ext cx="6858000" cy="3725700"/>
          </a:xfrm>
          <a:prstGeom prst="rect">
            <a:avLst/>
          </a:prstGeom>
        </p:spPr>
        <p:txBody>
          <a:bodyPr spcFirstLastPara="1" wrap="square" lIns="91425" tIns="91425" rIns="91425" bIns="91425" anchor="t" anchorCtr="0">
            <a:noAutofit/>
          </a:bodyPr>
          <a:lstStyle/>
          <a:p>
            <a:pPr marL="0" indent="0">
              <a:buClr>
                <a:schemeClr val="dk1"/>
              </a:buClr>
              <a:buSzPts val="1100"/>
              <a:buNone/>
            </a:pPr>
            <a:r>
              <a:rPr lang="en-US" sz="1400" dirty="0"/>
              <a:t>Leigh, A., Desai, S.D. (2023) “What’s race got to do with it? The interactive effect of race and gender on negotiation offers.” Organization Science 34(2): 935-958</a:t>
            </a:r>
          </a:p>
          <a:p>
            <a:pPr marL="0" indent="0">
              <a:buClr>
                <a:schemeClr val="dk1"/>
              </a:buClr>
              <a:buSzPts val="1100"/>
              <a:buNone/>
            </a:pPr>
            <a:r>
              <a:rPr lang="en-US" sz="1400" dirty="0"/>
              <a:t>Kray, L. J., Thompson, L., &amp; Galinsky, A. (2001), “Battles of the sexes: Gender stereotype confirmation and reactance in negotiations.” </a:t>
            </a:r>
            <a:r>
              <a:rPr lang="en-US" sz="1400" i="1" dirty="0"/>
              <a:t>Journal of Personality and Social Psychology</a:t>
            </a:r>
            <a:r>
              <a:rPr lang="en-US" sz="1400" dirty="0"/>
              <a:t>, 80, 942-958</a:t>
            </a:r>
          </a:p>
          <a:p>
            <a:pPr marL="0" indent="0">
              <a:buClr>
                <a:schemeClr val="dk1"/>
              </a:buClr>
              <a:buSzPts val="1100"/>
              <a:buNone/>
            </a:pPr>
            <a:r>
              <a:rPr lang="en-US" sz="1400" dirty="0" err="1"/>
              <a:t>Mazei</a:t>
            </a:r>
            <a:r>
              <a:rPr lang="en-US" sz="1400" dirty="0"/>
              <a:t>, J., </a:t>
            </a:r>
            <a:r>
              <a:rPr lang="en-US" sz="1400" dirty="0" err="1"/>
              <a:t>Hüffmeier</a:t>
            </a:r>
            <a:r>
              <a:rPr lang="en-US" sz="1400" dirty="0"/>
              <a:t> J., Freund, P.A., </a:t>
            </a:r>
            <a:r>
              <a:rPr lang="en-US" sz="1400" dirty="0" err="1"/>
              <a:t>Stuhlmacher</a:t>
            </a:r>
            <a:r>
              <a:rPr lang="en-US" sz="1400" dirty="0"/>
              <a:t>, A.F. Bilke, L., and Hertel, G. (2015) “A meta-analysis on gender difference in negotiation outcomes and their moderators.” Psychology Bulletin. 141 (1):85-104</a:t>
            </a:r>
          </a:p>
          <a:p>
            <a:pPr marL="0" indent="0">
              <a:buClr>
                <a:schemeClr val="dk1"/>
              </a:buClr>
              <a:buSzPts val="1100"/>
              <a:buNone/>
            </a:pPr>
            <a:r>
              <a:rPr lang="en-US" sz="1400" dirty="0" err="1"/>
              <a:t>Schlesselman-Tarango</a:t>
            </a:r>
            <a:r>
              <a:rPr lang="en-US" sz="1400" dirty="0"/>
              <a:t>, Gina, "The Legacy of Lady Bountiful: White Women in the Library" (2016). Library Faculty Publications &amp; Presentations. 34. </a:t>
            </a:r>
            <a:r>
              <a:rPr lang="en-US" sz="1400" dirty="0">
                <a:hlinkClick r:id="rId3"/>
              </a:rPr>
              <a:t>https://scholarworks.lib.csusb.edu/library-publications/34</a:t>
            </a:r>
            <a:r>
              <a:rPr lang="en-US" sz="1400" dirty="0"/>
              <a:t> </a:t>
            </a:r>
          </a:p>
          <a:p>
            <a:pPr marL="0" indent="0">
              <a:buClr>
                <a:schemeClr val="dk1"/>
              </a:buClr>
              <a:buSzPts val="1100"/>
              <a:buNone/>
            </a:pPr>
            <a:r>
              <a:rPr lang="en-US" sz="1400" dirty="0">
                <a:solidFill>
                  <a:schemeClr val="tx2"/>
                </a:solidFill>
              </a:rPr>
              <a:t>Schonfeld, R. C., &amp; Sweeney, L. (2017, August 30). Inclusion, Diversity, and Equity: Members of the Association of Research Libraries: Employee Demographics and Director Perspectives. </a:t>
            </a:r>
            <a:r>
              <a:rPr lang="en-US" sz="1400" dirty="0">
                <a:solidFill>
                  <a:schemeClr val="tx2"/>
                </a:solidFill>
                <a:hlinkClick r:id="rId4"/>
              </a:rPr>
              <a:t>https://doi.org/10.18665/sr.304524</a:t>
            </a:r>
            <a:endParaRPr lang="en-US" sz="1400" dirty="0">
              <a:solidFill>
                <a:schemeClr val="tx2"/>
              </a:solidFill>
            </a:endParaRPr>
          </a:p>
          <a:p>
            <a:pPr marL="38100" indent="0">
              <a:buNone/>
            </a:pPr>
            <a:endParaRPr lang="en-US" sz="1100" dirty="0">
              <a:solidFill>
                <a:schemeClr val="tx2"/>
              </a:solidFill>
              <a:latin typeface="Quicksand" panose="020B0604020202020204" charset="0"/>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20</a:t>
            </a:fld>
            <a:endParaRPr/>
          </a:p>
        </p:txBody>
      </p:sp>
    </p:spTree>
    <p:extLst>
      <p:ext uri="{BB962C8B-B14F-4D97-AF65-F5344CB8AC3E}">
        <p14:creationId xmlns:p14="http://schemas.microsoft.com/office/powerpoint/2010/main" val="3761133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21"/>
        <p:cNvGrpSpPr/>
        <p:nvPr/>
      </p:nvGrpSpPr>
      <p:grpSpPr>
        <a:xfrm>
          <a:off x="0" y="0"/>
          <a:ext cx="0" cy="0"/>
          <a:chOff x="0" y="0"/>
          <a:chExt cx="0" cy="0"/>
        </a:xfrm>
      </p:grpSpPr>
      <p:sp>
        <p:nvSpPr>
          <p:cNvPr id="322" name="Google Shape;322;p35"/>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t>BIBLIOGRAPHY &amp; CREDITS</a:t>
            </a:r>
            <a:endParaRPr dirty="0"/>
          </a:p>
        </p:txBody>
      </p:sp>
      <p:sp>
        <p:nvSpPr>
          <p:cNvPr id="323" name="Google Shape;323;p35"/>
          <p:cNvSpPr txBox="1">
            <a:spLocks noGrp="1"/>
          </p:cNvSpPr>
          <p:nvPr>
            <p:ph type="body" idx="1"/>
          </p:nvPr>
        </p:nvSpPr>
        <p:spPr>
          <a:xfrm>
            <a:off x="1165475" y="868151"/>
            <a:ext cx="6858000" cy="3725700"/>
          </a:xfrm>
          <a:prstGeom prst="rect">
            <a:avLst/>
          </a:prstGeom>
        </p:spPr>
        <p:txBody>
          <a:bodyPr spcFirstLastPara="1" wrap="square" lIns="91425" tIns="91425" rIns="91425" bIns="91425" anchor="t" anchorCtr="0">
            <a:noAutofit/>
          </a:bodyPr>
          <a:lstStyle/>
          <a:p>
            <a:pPr marL="38100" indent="0">
              <a:buNone/>
            </a:pPr>
            <a:r>
              <a:rPr lang="en-US" sz="1400" dirty="0">
                <a:latin typeface="Quicksand" panose="020B0604020202020204" charset="0"/>
              </a:rPr>
              <a:t>Toosi, N.R., Mor, S, </a:t>
            </a:r>
            <a:r>
              <a:rPr lang="en-US" sz="1400" dirty="0" err="1">
                <a:latin typeface="Quicksand" panose="020B0604020202020204" charset="0"/>
              </a:rPr>
              <a:t>Semnani</a:t>
            </a:r>
            <a:r>
              <a:rPr lang="en-US" sz="1400" dirty="0">
                <a:latin typeface="Quicksand" panose="020B0604020202020204" charset="0"/>
              </a:rPr>
              <a:t>-Azad Z., Phillips, K.W., and </a:t>
            </a:r>
            <a:r>
              <a:rPr lang="en-US" sz="1400" dirty="0" err="1">
                <a:latin typeface="Quicksand" panose="020B0604020202020204" charset="0"/>
              </a:rPr>
              <a:t>Amanatullah</a:t>
            </a:r>
            <a:r>
              <a:rPr lang="en-US" sz="1400" dirty="0">
                <a:latin typeface="Quicksand" panose="020B0604020202020204" charset="0"/>
              </a:rPr>
              <a:t>, E.T (2019) “Who can lean in? The intersecting role of race and gender in negotiations.” </a:t>
            </a:r>
            <a:r>
              <a:rPr lang="en-US" sz="1400" i="1" dirty="0">
                <a:latin typeface="Quicksand" panose="020B0604020202020204" charset="0"/>
              </a:rPr>
              <a:t>Psychology Women Quarterly</a:t>
            </a:r>
            <a:r>
              <a:rPr lang="en-US" sz="1400" dirty="0">
                <a:latin typeface="Quicksand" panose="020B0604020202020204" charset="0"/>
              </a:rPr>
              <a:t>, 43(1): 7-21</a:t>
            </a:r>
            <a:endParaRPr lang="en-US" sz="1400" dirty="0">
              <a:solidFill>
                <a:schemeClr val="tx2"/>
              </a:solidFill>
              <a:latin typeface="Quicksand" panose="020B0604020202020204" charset="0"/>
            </a:endParaRPr>
          </a:p>
          <a:p>
            <a:pPr marL="38100" indent="0">
              <a:buNone/>
            </a:pPr>
            <a:r>
              <a:rPr lang="en-US" sz="1400" b="0" i="0" dirty="0">
                <a:solidFill>
                  <a:schemeClr val="tx2"/>
                </a:solidFill>
                <a:effectLst/>
                <a:latin typeface="Quicksand" panose="020B0604020202020204" charset="0"/>
              </a:rPr>
              <a:t>U.S. Department of Labor, Bureau of Labor Statistics. Table 11: Employed persons by detailed occupation, sex, race, and Hispanic or Latino ethnicity, Annual Averages, 2022. Available at </a:t>
            </a:r>
            <a:r>
              <a:rPr lang="en-US" sz="1400" b="0" i="0" u="none" strike="noStrike" dirty="0">
                <a:solidFill>
                  <a:schemeClr val="accent1"/>
                </a:solidFill>
                <a:effectLst/>
                <a:latin typeface="Quicksand" panose="020B0604020202020204" charset="0"/>
                <a:hlinkClick r:id="rId3">
                  <a:extLst>
                    <a:ext uri="{A12FA001-AC4F-418D-AE19-62706E023703}">
                      <ahyp:hlinkClr xmlns:ahyp="http://schemas.microsoft.com/office/drawing/2018/hyperlinkcolor" val="tx"/>
                    </a:ext>
                  </a:extLst>
                </a:hlinkClick>
              </a:rPr>
              <a:t>https://www.bls.gov/cps/cpsaat11.pdf</a:t>
            </a:r>
            <a:r>
              <a:rPr lang="en-US" sz="1400" b="0" i="0" u="none" strike="noStrike" dirty="0">
                <a:solidFill>
                  <a:schemeClr val="accent1"/>
                </a:solidFill>
                <a:effectLst/>
                <a:latin typeface="Quicksand" panose="020B0604020202020204" charset="0"/>
              </a:rPr>
              <a:t> </a:t>
            </a:r>
          </a:p>
          <a:p>
            <a:pPr marL="38100" indent="0">
              <a:buNone/>
            </a:pPr>
            <a:r>
              <a:rPr lang="en-US" sz="1400" dirty="0">
                <a:solidFill>
                  <a:schemeClr val="tx2"/>
                </a:solidFill>
              </a:rPr>
              <a:t>This presentation is the creative work of Katharine V. Macy, Collection Assessment Librarian &amp; Subject Liaison for Business and Economics at Indiana University - Indianapolis, </a:t>
            </a:r>
            <a:r>
              <a:rPr lang="en-US" sz="1400" dirty="0">
                <a:solidFill>
                  <a:schemeClr val="tx2"/>
                </a:solidFill>
                <a:hlinkClick r:id="rId4"/>
              </a:rPr>
              <a:t>https://orcid.org/0000-0002-6283-7143</a:t>
            </a:r>
            <a:r>
              <a:rPr lang="en-US" sz="1400" dirty="0">
                <a:solidFill>
                  <a:schemeClr val="tx2"/>
                </a:solidFill>
              </a:rPr>
              <a:t> </a:t>
            </a:r>
            <a:endParaRPr lang="en-US" sz="1400" dirty="0"/>
          </a:p>
          <a:p>
            <a:pPr marL="38100" indent="0">
              <a:buNone/>
            </a:pPr>
            <a:r>
              <a:rPr lang="en" sz="1400" dirty="0">
                <a:solidFill>
                  <a:srgbClr val="F3F3F3"/>
                </a:solidFill>
              </a:rPr>
              <a:t>Presentation template by </a:t>
            </a:r>
            <a:r>
              <a:rPr lang="en" sz="1400" u="sng" dirty="0">
                <a:solidFill>
                  <a:srgbClr val="F3F3F3"/>
                </a:solidFill>
                <a:hlinkClick r:id="rId5"/>
              </a:rPr>
              <a:t>SlidesCarnival</a:t>
            </a:r>
            <a:endParaRPr sz="1400" dirty="0">
              <a:solidFill>
                <a:srgbClr val="F3F3F3"/>
              </a:solidFill>
            </a:endParaRPr>
          </a:p>
        </p:txBody>
      </p:sp>
      <p:sp>
        <p:nvSpPr>
          <p:cNvPr id="324" name="Google Shape;324;p35"/>
          <p:cNvSpPr txBox="1">
            <a:spLocks noGrp="1"/>
          </p:cNvSpPr>
          <p:nvPr>
            <p:ph type="sldNum" idx="12"/>
          </p:nvPr>
        </p:nvSpPr>
        <p:spPr>
          <a:xfrm>
            <a:off x="8523157" y="48283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21</a:t>
            </a:fld>
            <a:endParaRPr/>
          </a:p>
        </p:txBody>
      </p:sp>
    </p:spTree>
    <p:extLst>
      <p:ext uri="{BB962C8B-B14F-4D97-AF65-F5344CB8AC3E}">
        <p14:creationId xmlns:p14="http://schemas.microsoft.com/office/powerpoint/2010/main" val="2797648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2C8245-E68E-2AC5-103C-71D0A51C0C6D}"/>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sp>
        <p:nvSpPr>
          <p:cNvPr id="3" name="Text Placeholder 4">
            <a:extLst>
              <a:ext uri="{FF2B5EF4-FFF2-40B4-BE49-F238E27FC236}">
                <a16:creationId xmlns:a16="http://schemas.microsoft.com/office/drawing/2014/main" id="{F42F1081-1F7D-4B39-AE06-CB25D1444776}"/>
              </a:ext>
            </a:extLst>
          </p:cNvPr>
          <p:cNvSpPr txBox="1">
            <a:spLocks/>
          </p:cNvSpPr>
          <p:nvPr/>
        </p:nvSpPr>
        <p:spPr>
          <a:xfrm>
            <a:off x="1143000" y="1552802"/>
            <a:ext cx="6858000" cy="2037896"/>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US" sz="4000" dirty="0">
                <a:latin typeface="Quicksand" panose="020B0604020202020204" charset="0"/>
              </a:rPr>
              <a:t>Why might we be afraid to ask for what we need as library professionals?</a:t>
            </a:r>
          </a:p>
        </p:txBody>
      </p:sp>
    </p:spTree>
    <p:extLst>
      <p:ext uri="{BB962C8B-B14F-4D97-AF65-F5344CB8AC3E}">
        <p14:creationId xmlns:p14="http://schemas.microsoft.com/office/powerpoint/2010/main" val="33733807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67522-7DC7-55D9-9DD5-BE6A1AB8E5CE}"/>
              </a:ext>
            </a:extLst>
          </p:cNvPr>
          <p:cNvSpPr>
            <a:spLocks noGrp="1"/>
          </p:cNvSpPr>
          <p:nvPr>
            <p:ph type="title"/>
          </p:nvPr>
        </p:nvSpPr>
        <p:spPr/>
        <p:txBody>
          <a:bodyPr/>
          <a:lstStyle/>
          <a:p>
            <a:r>
              <a:rPr lang="en-US" dirty="0"/>
              <a:t>WE WORK IN A FEMINIZED PROFESSION</a:t>
            </a:r>
          </a:p>
        </p:txBody>
      </p:sp>
      <p:sp>
        <p:nvSpPr>
          <p:cNvPr id="3" name="Text Placeholder 2">
            <a:extLst>
              <a:ext uri="{FF2B5EF4-FFF2-40B4-BE49-F238E27FC236}">
                <a16:creationId xmlns:a16="http://schemas.microsoft.com/office/drawing/2014/main" id="{4AA0E511-3335-E720-6E08-261B2A262450}"/>
              </a:ext>
            </a:extLst>
          </p:cNvPr>
          <p:cNvSpPr>
            <a:spLocks noGrp="1"/>
          </p:cNvSpPr>
          <p:nvPr>
            <p:ph type="body" idx="1"/>
          </p:nvPr>
        </p:nvSpPr>
        <p:spPr>
          <a:xfrm>
            <a:off x="1165498" y="1086798"/>
            <a:ext cx="6858000" cy="3983965"/>
          </a:xfrm>
        </p:spPr>
        <p:txBody>
          <a:bodyPr/>
          <a:lstStyle/>
          <a:p>
            <a:r>
              <a:rPr lang="en-US" sz="2000" dirty="0"/>
              <a:t>Dominated by the presence of women</a:t>
            </a:r>
          </a:p>
          <a:p>
            <a:r>
              <a:rPr lang="en-US" sz="2000" dirty="0"/>
              <a:t>Librarianship has a service orientation, which is often viewed as care work, leading to vocational awe and burnout. (</a:t>
            </a:r>
            <a:r>
              <a:rPr lang="en-US" sz="2000" dirty="0" err="1"/>
              <a:t>Ettarh</a:t>
            </a:r>
            <a:r>
              <a:rPr lang="en-US" sz="2000" dirty="0"/>
              <a:t>, 2018)</a:t>
            </a:r>
            <a:endParaRPr lang="en-US" sz="2000" baseline="30000" dirty="0"/>
          </a:p>
          <a:p>
            <a:r>
              <a:rPr lang="en-US" sz="2000" dirty="0"/>
              <a:t>The profession was built upon a shaky foundation centered on Victorian white </a:t>
            </a:r>
            <a:r>
              <a:rPr lang="en-US" sz="2000" dirty="0" err="1"/>
              <a:t>womanness</a:t>
            </a:r>
            <a:r>
              <a:rPr lang="en-US" sz="2000" dirty="0"/>
              <a:t> that is characterized with virtues of mission-orientation, educating, mothering, servility and altruism. (</a:t>
            </a:r>
            <a:r>
              <a:rPr lang="en-US" sz="2000" dirty="0" err="1"/>
              <a:t>Schlesselman-Tarango</a:t>
            </a:r>
            <a:r>
              <a:rPr lang="en-US" sz="2000" dirty="0"/>
              <a:t>, 2016)</a:t>
            </a:r>
            <a:endParaRPr lang="en-US" sz="2000" baseline="30000" dirty="0"/>
          </a:p>
        </p:txBody>
      </p:sp>
      <p:sp>
        <p:nvSpPr>
          <p:cNvPr id="4" name="Slide Number Placeholder 3">
            <a:extLst>
              <a:ext uri="{FF2B5EF4-FFF2-40B4-BE49-F238E27FC236}">
                <a16:creationId xmlns:a16="http://schemas.microsoft.com/office/drawing/2014/main" id="{4E7476C3-A380-080C-EF9A-60B6E2FF06C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spTree>
    <p:extLst>
      <p:ext uri="{BB962C8B-B14F-4D97-AF65-F5344CB8AC3E}">
        <p14:creationId xmlns:p14="http://schemas.microsoft.com/office/powerpoint/2010/main" val="3307243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18"/>
          <p:cNvSpPr/>
          <p:nvPr/>
        </p:nvSpPr>
        <p:spPr>
          <a:xfrm>
            <a:off x="-132298" y="1489426"/>
            <a:ext cx="2155500" cy="2164500"/>
          </a:xfrm>
          <a:prstGeom prst="ellipse">
            <a:avLst/>
          </a:prstGeom>
          <a:solidFill>
            <a:schemeClr val="accent1"/>
          </a:solidFill>
          <a:ln w="2857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8"/>
          <p:cNvSpPr txBox="1">
            <a:spLocks noGrp="1"/>
          </p:cNvSpPr>
          <p:nvPr>
            <p:ph type="ctrTitle" idx="4294967295"/>
          </p:nvPr>
        </p:nvSpPr>
        <p:spPr>
          <a:xfrm>
            <a:off x="2430050" y="1991813"/>
            <a:ext cx="6028200"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4800" dirty="0"/>
              <a:t>VOCATIONAL AWE</a:t>
            </a:r>
            <a:endParaRPr sz="4800" dirty="0"/>
          </a:p>
        </p:txBody>
      </p:sp>
      <p:sp>
        <p:nvSpPr>
          <p:cNvPr id="117" name="Google Shape;117;p18"/>
          <p:cNvSpPr txBox="1">
            <a:spLocks noGrp="1"/>
          </p:cNvSpPr>
          <p:nvPr>
            <p:ph type="subTitle" idx="4294967295"/>
          </p:nvPr>
        </p:nvSpPr>
        <p:spPr>
          <a:xfrm>
            <a:off x="2430050" y="2922262"/>
            <a:ext cx="6028200" cy="7848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 sz="1800" dirty="0"/>
              <a:t>“the set of ideas, values, and assumptions librarians have about themselves and the profession that result in beliefs that libaries as institutions are inherently good and sacred.”</a:t>
            </a:r>
          </a:p>
          <a:p>
            <a:pPr marL="0" lvl="0" indent="0" algn="l" rtl="0">
              <a:spcBef>
                <a:spcPts val="600"/>
              </a:spcBef>
              <a:spcAft>
                <a:spcPts val="0"/>
              </a:spcAft>
              <a:buNone/>
            </a:pPr>
            <a:endParaRPr lang="en" sz="1400" dirty="0"/>
          </a:p>
          <a:p>
            <a:pPr marL="0" lvl="0" indent="0" algn="l" rtl="0">
              <a:spcBef>
                <a:spcPts val="600"/>
              </a:spcBef>
              <a:spcAft>
                <a:spcPts val="0"/>
              </a:spcAft>
              <a:buNone/>
            </a:pPr>
            <a:r>
              <a:rPr lang="en" sz="1400" dirty="0"/>
              <a:t>--Fobazi Ettarh, “Vocational awe and librarianship: The lies we tell ourselves”</a:t>
            </a:r>
            <a:endParaRPr sz="1400" dirty="0"/>
          </a:p>
        </p:txBody>
      </p:sp>
      <p:grpSp>
        <p:nvGrpSpPr>
          <p:cNvPr id="118" name="Google Shape;118;p18"/>
          <p:cNvGrpSpPr/>
          <p:nvPr/>
        </p:nvGrpSpPr>
        <p:grpSpPr>
          <a:xfrm>
            <a:off x="454014" y="2078188"/>
            <a:ext cx="982958" cy="987178"/>
            <a:chOff x="2594050" y="1631825"/>
            <a:chExt cx="439625" cy="439625"/>
          </a:xfrm>
        </p:grpSpPr>
        <p:sp>
          <p:nvSpPr>
            <p:cNvPr id="119" name="Google Shape;119;p18"/>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8"/>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8"/>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8"/>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8575" cap="rnd"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23" name="Google Shape;123;p18"/>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5</a:t>
            </a:fld>
            <a:endParaRPr/>
          </a:p>
        </p:txBody>
      </p:sp>
    </p:spTree>
    <p:extLst>
      <p:ext uri="{BB962C8B-B14F-4D97-AF65-F5344CB8AC3E}">
        <p14:creationId xmlns:p14="http://schemas.microsoft.com/office/powerpoint/2010/main" val="3251805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CCC35-6FF4-64F5-7A31-28D2D1481673}"/>
              </a:ext>
            </a:extLst>
          </p:cNvPr>
          <p:cNvSpPr>
            <a:spLocks noGrp="1"/>
          </p:cNvSpPr>
          <p:nvPr>
            <p:ph type="title"/>
          </p:nvPr>
        </p:nvSpPr>
        <p:spPr/>
        <p:txBody>
          <a:bodyPr/>
          <a:lstStyle/>
          <a:p>
            <a:r>
              <a:rPr lang="en-US" dirty="0"/>
              <a:t>HOW VOCATIONAL AWE CAN AFFECT NEGOTIATIONS</a:t>
            </a:r>
          </a:p>
        </p:txBody>
      </p:sp>
      <p:sp>
        <p:nvSpPr>
          <p:cNvPr id="3" name="Text Placeholder 2">
            <a:extLst>
              <a:ext uri="{FF2B5EF4-FFF2-40B4-BE49-F238E27FC236}">
                <a16:creationId xmlns:a16="http://schemas.microsoft.com/office/drawing/2014/main" id="{F7B4BCBE-2B86-D55F-FF84-85FF1D73C122}"/>
              </a:ext>
            </a:extLst>
          </p:cNvPr>
          <p:cNvSpPr>
            <a:spLocks noGrp="1"/>
          </p:cNvSpPr>
          <p:nvPr>
            <p:ph type="body" idx="1"/>
          </p:nvPr>
        </p:nvSpPr>
        <p:spPr/>
        <p:txBody>
          <a:bodyPr/>
          <a:lstStyle/>
          <a:p>
            <a:r>
              <a:rPr lang="en-US" sz="2400" dirty="0"/>
              <a:t>We are libraries and vendors should just give us a fair price</a:t>
            </a:r>
          </a:p>
          <a:p>
            <a:r>
              <a:rPr lang="en-US" sz="2400" dirty="0"/>
              <a:t>We may feel the need to make others happy even at a detriment to ourselves. </a:t>
            </a:r>
          </a:p>
          <a:p>
            <a:pPr lvl="1"/>
            <a:r>
              <a:rPr lang="en-US" dirty="0"/>
              <a:t>Afraid to ask – rocking the boat</a:t>
            </a:r>
          </a:p>
          <a:p>
            <a:pPr lvl="1"/>
            <a:r>
              <a:rPr lang="en-US" dirty="0"/>
              <a:t>Burnout</a:t>
            </a:r>
          </a:p>
          <a:p>
            <a:endParaRPr lang="en-US" dirty="0"/>
          </a:p>
        </p:txBody>
      </p:sp>
      <p:sp>
        <p:nvSpPr>
          <p:cNvPr id="4" name="Slide Number Placeholder 3">
            <a:extLst>
              <a:ext uri="{FF2B5EF4-FFF2-40B4-BE49-F238E27FC236}">
                <a16:creationId xmlns:a16="http://schemas.microsoft.com/office/drawing/2014/main" id="{E4115E4B-D2E9-1B6F-C8D6-42515AB23EF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spTree>
    <p:extLst>
      <p:ext uri="{BB962C8B-B14F-4D97-AF65-F5344CB8AC3E}">
        <p14:creationId xmlns:p14="http://schemas.microsoft.com/office/powerpoint/2010/main" val="1780779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5EBF0-C59A-7EF1-B8B6-AFA736C369BC}"/>
              </a:ext>
            </a:extLst>
          </p:cNvPr>
          <p:cNvSpPr>
            <a:spLocks noGrp="1"/>
          </p:cNvSpPr>
          <p:nvPr>
            <p:ph type="title"/>
          </p:nvPr>
        </p:nvSpPr>
        <p:spPr/>
        <p:txBody>
          <a:bodyPr/>
          <a:lstStyle/>
          <a:p>
            <a:r>
              <a:rPr lang="en-US" dirty="0"/>
              <a:t>THE PROFESSION IS STILL DOMINATED BY WHITE WOMEN</a:t>
            </a:r>
          </a:p>
        </p:txBody>
      </p:sp>
      <p:sp>
        <p:nvSpPr>
          <p:cNvPr id="3" name="Text Placeholder 2">
            <a:extLst>
              <a:ext uri="{FF2B5EF4-FFF2-40B4-BE49-F238E27FC236}">
                <a16:creationId xmlns:a16="http://schemas.microsoft.com/office/drawing/2014/main" id="{80A271AC-BD41-50AA-4AC1-EF7D2FF2A874}"/>
              </a:ext>
            </a:extLst>
          </p:cNvPr>
          <p:cNvSpPr>
            <a:spLocks noGrp="1"/>
          </p:cNvSpPr>
          <p:nvPr>
            <p:ph type="body" idx="1"/>
          </p:nvPr>
        </p:nvSpPr>
        <p:spPr/>
        <p:txBody>
          <a:bodyPr/>
          <a:lstStyle/>
          <a:p>
            <a:r>
              <a:rPr lang="en-US" dirty="0"/>
              <a:t>In 2022, 82.2% of librarians and media collections specialists identify as women and 86% as white.</a:t>
            </a:r>
          </a:p>
          <a:p>
            <a:endParaRPr lang="en-US" dirty="0"/>
          </a:p>
          <a:p>
            <a:pPr marL="38100" indent="0">
              <a:buNone/>
            </a:pPr>
            <a:r>
              <a:rPr lang="en-US" sz="1400" dirty="0"/>
              <a:t>(US Department of Labor, Bureau of Labor Statistics, 2022)</a:t>
            </a:r>
          </a:p>
        </p:txBody>
      </p:sp>
      <p:sp>
        <p:nvSpPr>
          <p:cNvPr id="4" name="Slide Number Placeholder 3">
            <a:extLst>
              <a:ext uri="{FF2B5EF4-FFF2-40B4-BE49-F238E27FC236}">
                <a16:creationId xmlns:a16="http://schemas.microsoft.com/office/drawing/2014/main" id="{F05DEFB0-5221-2341-1DBA-C62A9C3A5F90}"/>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spTree>
    <p:extLst>
      <p:ext uri="{BB962C8B-B14F-4D97-AF65-F5344CB8AC3E}">
        <p14:creationId xmlns:p14="http://schemas.microsoft.com/office/powerpoint/2010/main" val="10050130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4"/>
          <p:cNvSpPr txBox="1">
            <a:spLocks noGrp="1"/>
          </p:cNvSpPr>
          <p:nvPr>
            <p:ph type="title"/>
          </p:nvPr>
        </p:nvSpPr>
        <p:spPr>
          <a:xfrm>
            <a:off x="1165475" y="549649"/>
            <a:ext cx="6858000" cy="3450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THE PROFESSION IS STILL DOMINATED BY WHITE WOMEN</a:t>
            </a:r>
            <a:endParaRPr dirty="0"/>
          </a:p>
        </p:txBody>
      </p:sp>
      <p:graphicFrame>
        <p:nvGraphicFramePr>
          <p:cNvPr id="169" name="Google Shape;169;p24"/>
          <p:cNvGraphicFramePr/>
          <p:nvPr>
            <p:extLst>
              <p:ext uri="{D42A27DB-BD31-4B8C-83A1-F6EECF244321}">
                <p14:modId xmlns:p14="http://schemas.microsoft.com/office/powerpoint/2010/main" val="1296098776"/>
              </p:ext>
            </p:extLst>
          </p:nvPr>
        </p:nvGraphicFramePr>
        <p:xfrm>
          <a:off x="943800" y="1564481"/>
          <a:ext cx="7400100" cy="2505125"/>
        </p:xfrm>
        <a:graphic>
          <a:graphicData uri="http://schemas.openxmlformats.org/drawingml/2006/table">
            <a:tbl>
              <a:tblPr>
                <a:noFill/>
              </a:tblPr>
              <a:tblGrid>
                <a:gridCol w="2466700">
                  <a:extLst>
                    <a:ext uri="{9D8B030D-6E8A-4147-A177-3AD203B41FA5}">
                      <a16:colId xmlns:a16="http://schemas.microsoft.com/office/drawing/2014/main" val="20000"/>
                    </a:ext>
                  </a:extLst>
                </a:gridCol>
                <a:gridCol w="2466700">
                  <a:extLst>
                    <a:ext uri="{9D8B030D-6E8A-4147-A177-3AD203B41FA5}">
                      <a16:colId xmlns:a16="http://schemas.microsoft.com/office/drawing/2014/main" val="20001"/>
                    </a:ext>
                  </a:extLst>
                </a:gridCol>
                <a:gridCol w="2466700">
                  <a:extLst>
                    <a:ext uri="{9D8B030D-6E8A-4147-A177-3AD203B41FA5}">
                      <a16:colId xmlns:a16="http://schemas.microsoft.com/office/drawing/2014/main" val="20002"/>
                    </a:ext>
                  </a:extLst>
                </a:gridCol>
              </a:tblGrid>
              <a:tr h="501025">
                <a:tc>
                  <a:txBody>
                    <a:bodyPr/>
                    <a:lstStyle/>
                    <a:p>
                      <a:pPr marL="0" lvl="0" indent="0" algn="l" rtl="0">
                        <a:spcBef>
                          <a:spcPts val="0"/>
                        </a:spcBef>
                        <a:spcAft>
                          <a:spcPts val="0"/>
                        </a:spcAft>
                        <a:buNone/>
                      </a:pPr>
                      <a:r>
                        <a:rPr lang="en-US" sz="1100" b="1" dirty="0">
                          <a:solidFill>
                            <a:schemeClr val="lt2"/>
                          </a:solidFill>
                          <a:latin typeface="Quicksand"/>
                          <a:ea typeface="Quicksand"/>
                          <a:cs typeface="Quicksand"/>
                          <a:sym typeface="Quicksand"/>
                        </a:rPr>
                        <a:t>ARL Libraries (% of employees)</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rgbClr val="999FA9"/>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Library Employees</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Exempt Library Employess</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rgbClr val="999FA9">
                          <a:alpha val="0"/>
                        </a:srgbClr>
                      </a:solidFill>
                      <a:prstDash val="dash"/>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0"/>
                  </a:ext>
                </a:extLst>
              </a:tr>
              <a:tr h="501025">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White Women</a:t>
                      </a:r>
                      <a:endParaRPr sz="1100" dirty="0">
                        <a:solidFill>
                          <a:schemeClr val="lt2"/>
                        </a:solidFill>
                        <a:latin typeface="Quicksand"/>
                        <a:ea typeface="Quicksand"/>
                        <a:cs typeface="Quicksand"/>
                        <a:sym typeface="Quicksand"/>
                      </a:endParaRPr>
                    </a:p>
                  </a:txBody>
                  <a:tcPr marL="91425" marR="91425" marT="68575" marB="68575" anchor="ctr">
                    <a:lnL w="9525" cap="flat" cmpd="sng">
                      <a:solidFill>
                        <a:srgbClr val="999FA9"/>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43</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49</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1"/>
                  </a:ext>
                </a:extLst>
              </a:tr>
              <a:tr h="501025">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White Men</a:t>
                      </a:r>
                      <a:endParaRPr sz="1100" dirty="0">
                        <a:solidFill>
                          <a:schemeClr val="lt2"/>
                        </a:solidFill>
                        <a:latin typeface="Quicksand"/>
                        <a:ea typeface="Quicksand"/>
                        <a:cs typeface="Quicksand"/>
                        <a:sym typeface="Quicksand"/>
                      </a:endParaRPr>
                    </a:p>
                  </a:txBody>
                  <a:tcPr marL="91425" marR="91425" marT="68575" marB="68575" anchor="ctr">
                    <a:lnL w="9525" cap="flat" cmpd="sng">
                      <a:solidFill>
                        <a:srgbClr val="999FA9"/>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28</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32</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chemeClr val="accent5"/>
                      </a:solidFill>
                      <a:prstDash val="solid"/>
                      <a:round/>
                      <a:headEnd type="none" w="sm" len="sm"/>
                      <a:tailEnd type="none" w="sm" len="sm"/>
                    </a:lnB>
                  </a:tcPr>
                </a:tc>
                <a:extLst>
                  <a:ext uri="{0D108BD9-81ED-4DB2-BD59-A6C34878D82A}">
                    <a16:rowId xmlns:a16="http://schemas.microsoft.com/office/drawing/2014/main" val="10002"/>
                  </a:ext>
                </a:extLst>
              </a:tr>
              <a:tr h="501025">
                <a:tc>
                  <a:txBody>
                    <a:bodyPr/>
                    <a:lstStyle/>
                    <a:p>
                      <a:pPr marL="0" lvl="0" indent="0" algn="r" rtl="0">
                        <a:spcBef>
                          <a:spcPts val="0"/>
                        </a:spcBef>
                        <a:spcAft>
                          <a:spcPts val="0"/>
                        </a:spcAft>
                        <a:buNone/>
                      </a:pPr>
                      <a:r>
                        <a:rPr lang="en" sz="1100" dirty="0">
                          <a:solidFill>
                            <a:schemeClr val="lt2"/>
                          </a:solidFill>
                          <a:latin typeface="Quicksand"/>
                          <a:ea typeface="Quicksand"/>
                          <a:cs typeface="Quicksand"/>
                          <a:sym typeface="Quicksand"/>
                        </a:rPr>
                        <a:t>BIPOC Women</a:t>
                      </a:r>
                      <a:endParaRPr sz="1100" dirty="0">
                        <a:solidFill>
                          <a:schemeClr val="lt2"/>
                        </a:solidFill>
                        <a:latin typeface="Quicksand"/>
                        <a:ea typeface="Quicksand"/>
                        <a:cs typeface="Quicksand"/>
                        <a:sym typeface="Quicksand"/>
                      </a:endParaRPr>
                    </a:p>
                  </a:txBody>
                  <a:tcPr marL="91425" marR="91425" marT="68575" marB="68575" anchor="ctr">
                    <a:lnL w="9525" cap="flat" cmpd="sng">
                      <a:solidFill>
                        <a:srgbClr val="999FA9"/>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lgn="ctr">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14</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lgn="ctr">
                      <a:solidFill>
                        <a:schemeClr val="accent5"/>
                      </a:solidFill>
                      <a:prstDash val="solid"/>
                      <a:round/>
                      <a:headEnd type="none" w="sm" len="sm"/>
                      <a:tailEnd type="none" w="sm" len="sm"/>
                    </a:lnB>
                  </a:tcPr>
                </a:tc>
                <a:tc>
                  <a:txBody>
                    <a:bodyPr/>
                    <a:lstStyle/>
                    <a:p>
                      <a:pPr marL="0" lvl="0" indent="0" algn="ctr" rtl="0">
                        <a:spcBef>
                          <a:spcPts val="0"/>
                        </a:spcBef>
                        <a:spcAft>
                          <a:spcPts val="0"/>
                        </a:spcAft>
                        <a:buNone/>
                      </a:pPr>
                      <a:r>
                        <a:rPr lang="en" sz="1100" b="1" dirty="0">
                          <a:solidFill>
                            <a:schemeClr val="lt2"/>
                          </a:solidFill>
                          <a:latin typeface="Quicksand"/>
                          <a:ea typeface="Quicksand"/>
                          <a:cs typeface="Quicksand"/>
                          <a:sym typeface="Quicksand"/>
                        </a:rPr>
                        <a:t>12</a:t>
                      </a:r>
                      <a:endParaRPr sz="1100" b="1" dirty="0">
                        <a:solidFill>
                          <a:schemeClr val="lt2"/>
                        </a:solidFill>
                        <a:latin typeface="Quicksand"/>
                        <a:ea typeface="Quicksand"/>
                        <a:cs typeface="Quicksand"/>
                        <a:sym typeface="Quicksand"/>
                      </a:endParaRPr>
                    </a:p>
                  </a:txBody>
                  <a:tcPr marL="91425" marR="91425" marT="68575" marB="68575" anchor="ctr">
                    <a:lnL w="9525" cap="flat" cmpd="sng">
                      <a:solidFill>
                        <a:schemeClr val="accent5"/>
                      </a:solidFill>
                      <a:prstDash val="dash"/>
                      <a:round/>
                      <a:headEnd type="none" w="sm" len="sm"/>
                      <a:tailEnd type="none" w="sm" len="sm"/>
                    </a:lnL>
                    <a:lnR w="9525" cap="flat" cmpd="sng">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lgn="ctr">
                      <a:solidFill>
                        <a:schemeClr val="accent5"/>
                      </a:solidFill>
                      <a:prstDash val="solid"/>
                      <a:round/>
                      <a:headEnd type="none" w="sm" len="sm"/>
                      <a:tailEnd type="none" w="sm" len="sm"/>
                    </a:lnB>
                  </a:tcPr>
                </a:tc>
                <a:extLst>
                  <a:ext uri="{0D108BD9-81ED-4DB2-BD59-A6C34878D82A}">
                    <a16:rowId xmlns:a16="http://schemas.microsoft.com/office/drawing/2014/main" val="10003"/>
                  </a:ext>
                </a:extLst>
              </a:tr>
              <a:tr h="501025">
                <a:tc>
                  <a:txBody>
                    <a:bodyPr/>
                    <a:lstStyle/>
                    <a:p>
                      <a:pPr marL="0" lvl="0" indent="0" algn="r" rtl="0">
                        <a:spcBef>
                          <a:spcPts val="0"/>
                        </a:spcBef>
                        <a:spcAft>
                          <a:spcPts val="0"/>
                        </a:spcAft>
                        <a:buNone/>
                      </a:pPr>
                      <a:r>
                        <a:rPr lang="en-US" sz="1100" dirty="0">
                          <a:solidFill>
                            <a:schemeClr val="lt2"/>
                          </a:solidFill>
                          <a:latin typeface="Quicksand"/>
                          <a:ea typeface="Quicksand"/>
                          <a:cs typeface="Quicksand"/>
                          <a:sym typeface="Quicksand"/>
                        </a:rPr>
                        <a:t>BIPOC Men</a:t>
                      </a:r>
                      <a:endParaRPr sz="1100" dirty="0">
                        <a:solidFill>
                          <a:schemeClr val="lt2"/>
                        </a:solidFill>
                        <a:latin typeface="Quicksand"/>
                        <a:ea typeface="Quicksand"/>
                        <a:cs typeface="Quicksand"/>
                        <a:sym typeface="Quicksand"/>
                      </a:endParaRPr>
                    </a:p>
                  </a:txBody>
                  <a:tcPr marL="91425" marR="91425" marT="68575" marB="68575" anchor="ctr">
                    <a:lnL w="9525" cap="flat" cmpd="sng">
                      <a:solidFill>
                        <a:srgbClr val="999FA9"/>
                      </a:solidFill>
                      <a:prstDash val="dash"/>
                      <a:round/>
                      <a:headEnd type="none" w="sm" len="sm"/>
                      <a:tailEnd type="none" w="sm" len="sm"/>
                    </a:lnL>
                    <a:lnR w="9525" cap="flat" cmpd="sng" algn="ctr">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rgbClr val="999FA9">
                          <a:alpha val="0"/>
                        </a:srgbClr>
                      </a:solidFill>
                      <a:prstDash val="dash"/>
                      <a:round/>
                      <a:headEnd type="none" w="sm" len="sm"/>
                      <a:tailEnd type="none" w="sm" len="sm"/>
                    </a:lnB>
                  </a:tcPr>
                </a:tc>
                <a:tc>
                  <a:txBody>
                    <a:bodyPr/>
                    <a:lstStyle/>
                    <a:p>
                      <a:pPr marL="0" lvl="0" indent="0" algn="ctr" rtl="0">
                        <a:spcBef>
                          <a:spcPts val="0"/>
                        </a:spcBef>
                        <a:spcAft>
                          <a:spcPts val="0"/>
                        </a:spcAft>
                        <a:buNone/>
                      </a:pPr>
                      <a:r>
                        <a:rPr lang="en-US" sz="1100" b="1" dirty="0">
                          <a:solidFill>
                            <a:schemeClr val="lt2"/>
                          </a:solidFill>
                          <a:latin typeface="Quicksand"/>
                          <a:ea typeface="Quicksand"/>
                          <a:cs typeface="Quicksand"/>
                          <a:sym typeface="Quicksand"/>
                        </a:rPr>
                        <a:t>6</a:t>
                      </a:r>
                      <a:endParaRPr sz="1100" b="1" dirty="0">
                        <a:solidFill>
                          <a:schemeClr val="lt2"/>
                        </a:solidFill>
                        <a:latin typeface="Quicksand"/>
                        <a:ea typeface="Quicksand"/>
                        <a:cs typeface="Quicksand"/>
                        <a:sym typeface="Quicksand"/>
                      </a:endParaRPr>
                    </a:p>
                  </a:txBody>
                  <a:tcPr marL="91425" marR="91425" marT="68575" marB="68575" anchor="ctr">
                    <a:lnL w="9525" cap="flat" cmpd="sng" algn="ctr">
                      <a:solidFill>
                        <a:schemeClr val="accent5"/>
                      </a:solidFill>
                      <a:prstDash val="dash"/>
                      <a:round/>
                      <a:headEnd type="none" w="sm" len="sm"/>
                      <a:tailEnd type="none" w="sm" len="sm"/>
                    </a:lnL>
                    <a:lnR w="9525" cap="flat" cmpd="sng" algn="ctr">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rgbClr val="999FA9">
                          <a:alpha val="0"/>
                        </a:srgbClr>
                      </a:solidFill>
                      <a:prstDash val="dash"/>
                      <a:round/>
                      <a:headEnd type="none" w="sm" len="sm"/>
                      <a:tailEnd type="none" w="sm" len="sm"/>
                    </a:lnB>
                  </a:tcPr>
                </a:tc>
                <a:tc>
                  <a:txBody>
                    <a:bodyPr/>
                    <a:lstStyle/>
                    <a:p>
                      <a:pPr marL="0" lvl="0" indent="0" algn="ctr" rtl="0">
                        <a:spcBef>
                          <a:spcPts val="0"/>
                        </a:spcBef>
                        <a:spcAft>
                          <a:spcPts val="0"/>
                        </a:spcAft>
                        <a:buNone/>
                      </a:pPr>
                      <a:r>
                        <a:rPr lang="en-US" sz="1100" b="1" dirty="0">
                          <a:solidFill>
                            <a:schemeClr val="lt2"/>
                          </a:solidFill>
                          <a:latin typeface="Quicksand"/>
                          <a:ea typeface="Quicksand"/>
                          <a:cs typeface="Quicksand"/>
                          <a:sym typeface="Quicksand"/>
                        </a:rPr>
                        <a:t>4</a:t>
                      </a:r>
                      <a:endParaRPr sz="1100" b="1" dirty="0">
                        <a:solidFill>
                          <a:schemeClr val="lt2"/>
                        </a:solidFill>
                        <a:latin typeface="Quicksand"/>
                        <a:ea typeface="Quicksand"/>
                        <a:cs typeface="Quicksand"/>
                        <a:sym typeface="Quicksand"/>
                      </a:endParaRPr>
                    </a:p>
                  </a:txBody>
                  <a:tcPr marL="91425" marR="91425" marT="68575" marB="68575" anchor="ctr">
                    <a:lnL w="9525" cap="flat" cmpd="sng" algn="ctr">
                      <a:solidFill>
                        <a:schemeClr val="accent5"/>
                      </a:solidFill>
                      <a:prstDash val="dash"/>
                      <a:round/>
                      <a:headEnd type="none" w="sm" len="sm"/>
                      <a:tailEnd type="none" w="sm" len="sm"/>
                    </a:lnL>
                    <a:lnR w="9525" cap="flat" cmpd="sng" algn="ctr">
                      <a:solidFill>
                        <a:schemeClr val="accent5"/>
                      </a:solidFill>
                      <a:prstDash val="dash"/>
                      <a:round/>
                      <a:headEnd type="none" w="sm" len="sm"/>
                      <a:tailEnd type="none" w="sm" len="sm"/>
                    </a:lnR>
                    <a:lnT w="9525" cap="flat" cmpd="sng">
                      <a:solidFill>
                        <a:schemeClr val="accent5"/>
                      </a:solidFill>
                      <a:prstDash val="solid"/>
                      <a:round/>
                      <a:headEnd type="none" w="sm" len="sm"/>
                      <a:tailEnd type="none" w="sm" len="sm"/>
                    </a:lnT>
                    <a:lnB w="9525" cap="flat" cmpd="sng">
                      <a:solidFill>
                        <a:srgbClr val="999FA9">
                          <a:alpha val="0"/>
                        </a:srgbClr>
                      </a:solidFill>
                      <a:prstDash val="dash"/>
                      <a:round/>
                      <a:headEnd type="none" w="sm" len="sm"/>
                      <a:tailEnd type="none" w="sm" len="sm"/>
                    </a:lnB>
                  </a:tcPr>
                </a:tc>
                <a:extLst>
                  <a:ext uri="{0D108BD9-81ED-4DB2-BD59-A6C34878D82A}">
                    <a16:rowId xmlns:a16="http://schemas.microsoft.com/office/drawing/2014/main" val="2811180035"/>
                  </a:ext>
                </a:extLst>
              </a:tr>
            </a:tbl>
          </a:graphicData>
        </a:graphic>
      </p:graphicFrame>
      <p:sp>
        <p:nvSpPr>
          <p:cNvPr id="170" name="Google Shape;170;p24"/>
          <p:cNvSpPr txBox="1">
            <a:spLocks noGrp="1"/>
          </p:cNvSpPr>
          <p:nvPr>
            <p:ph type="sldNum" idx="12"/>
          </p:nvPr>
        </p:nvSpPr>
        <p:spPr>
          <a:xfrm>
            <a:off x="8523157" y="4752131"/>
            <a:ext cx="548700" cy="315300"/>
          </a:xfrm>
          <a:prstGeom prst="rect">
            <a:avLst/>
          </a:prstGeom>
        </p:spPr>
        <p:txBody>
          <a:bodyPr spcFirstLastPara="1" wrap="square" lIns="91425" tIns="91425" rIns="91425" bIns="91425" anchor="t" anchorCtr="0">
            <a:noAutofit/>
          </a:bodyPr>
          <a:lstStyle/>
          <a:p>
            <a:pPr marL="0" lvl="0" indent="0" algn="r" rtl="0">
              <a:spcBef>
                <a:spcPts val="0"/>
              </a:spcBef>
              <a:spcAft>
                <a:spcPts val="0"/>
              </a:spcAft>
              <a:buNone/>
            </a:pPr>
            <a:fld id="{00000000-1234-1234-1234-123412341234}" type="slidenum">
              <a:rPr lang="en"/>
              <a:t>8</a:t>
            </a:fld>
            <a:endParaRPr/>
          </a:p>
        </p:txBody>
      </p:sp>
      <p:sp>
        <p:nvSpPr>
          <p:cNvPr id="2" name="TextBox 1">
            <a:extLst>
              <a:ext uri="{FF2B5EF4-FFF2-40B4-BE49-F238E27FC236}">
                <a16:creationId xmlns:a16="http://schemas.microsoft.com/office/drawing/2014/main" id="{253ACA4C-5D9F-2FC2-4BFD-1E8C12019DB2}"/>
              </a:ext>
            </a:extLst>
          </p:cNvPr>
          <p:cNvSpPr txBox="1"/>
          <p:nvPr/>
        </p:nvSpPr>
        <p:spPr>
          <a:xfrm>
            <a:off x="1165475" y="4488873"/>
            <a:ext cx="7400100" cy="261610"/>
          </a:xfrm>
          <a:prstGeom prst="rect">
            <a:avLst/>
          </a:prstGeom>
          <a:noFill/>
        </p:spPr>
        <p:txBody>
          <a:bodyPr wrap="square" rtlCol="0">
            <a:spAutoFit/>
          </a:bodyPr>
          <a:lstStyle/>
          <a:p>
            <a:r>
              <a:rPr lang="en-US" sz="1100" dirty="0">
                <a:solidFill>
                  <a:schemeClr val="tx2"/>
                </a:solidFill>
              </a:rPr>
              <a:t>(Schonfeld &amp; Sweeney, 2017)</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4BBA9-9A05-5F60-09E9-0A0A218D8BFB}"/>
              </a:ext>
            </a:extLst>
          </p:cNvPr>
          <p:cNvSpPr>
            <a:spLocks noGrp="1"/>
          </p:cNvSpPr>
          <p:nvPr>
            <p:ph type="title"/>
          </p:nvPr>
        </p:nvSpPr>
        <p:spPr/>
        <p:txBody>
          <a:bodyPr/>
          <a:lstStyle/>
          <a:p>
            <a:r>
              <a:rPr lang="en-US" dirty="0"/>
              <a:t>THE PROFESSION IS STILL DOMINATED BY WHITE WOMEN</a:t>
            </a:r>
          </a:p>
        </p:txBody>
      </p:sp>
      <p:sp>
        <p:nvSpPr>
          <p:cNvPr id="4" name="Text Placeholder 3">
            <a:extLst>
              <a:ext uri="{FF2B5EF4-FFF2-40B4-BE49-F238E27FC236}">
                <a16:creationId xmlns:a16="http://schemas.microsoft.com/office/drawing/2014/main" id="{C712658A-85F6-0A8B-C1AA-EF0765F164BD}"/>
              </a:ext>
            </a:extLst>
          </p:cNvPr>
          <p:cNvSpPr>
            <a:spLocks noGrp="1"/>
          </p:cNvSpPr>
          <p:nvPr>
            <p:ph type="body" idx="1"/>
          </p:nvPr>
        </p:nvSpPr>
        <p:spPr/>
        <p:txBody>
          <a:bodyPr/>
          <a:lstStyle/>
          <a:p>
            <a:r>
              <a:rPr lang="en-US" sz="2400" dirty="0"/>
              <a:t>In 2020, enrollment in ALA-Accredited master’s degree programs 51% identified as white and female, and 11% white and male. </a:t>
            </a:r>
          </a:p>
          <a:p>
            <a:r>
              <a:rPr lang="en-US" sz="2400" dirty="0"/>
              <a:t>Only 25% of survey respondents identified as a BIPOC male or female.</a:t>
            </a:r>
          </a:p>
        </p:txBody>
      </p:sp>
      <p:sp>
        <p:nvSpPr>
          <p:cNvPr id="3" name="Slide Number Placeholder 2">
            <a:extLst>
              <a:ext uri="{FF2B5EF4-FFF2-40B4-BE49-F238E27FC236}">
                <a16:creationId xmlns:a16="http://schemas.microsoft.com/office/drawing/2014/main" id="{9A90DA31-D350-2145-CF47-F382EB41267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5" name="TextBox 4">
            <a:extLst>
              <a:ext uri="{FF2B5EF4-FFF2-40B4-BE49-F238E27FC236}">
                <a16:creationId xmlns:a16="http://schemas.microsoft.com/office/drawing/2014/main" id="{328EFA54-37B1-DBE0-50B7-C25F944E106A}"/>
              </a:ext>
            </a:extLst>
          </p:cNvPr>
          <p:cNvSpPr txBox="1"/>
          <p:nvPr/>
        </p:nvSpPr>
        <p:spPr>
          <a:xfrm>
            <a:off x="1070263" y="4235208"/>
            <a:ext cx="7585363" cy="261610"/>
          </a:xfrm>
          <a:prstGeom prst="rect">
            <a:avLst/>
          </a:prstGeom>
          <a:noFill/>
        </p:spPr>
        <p:txBody>
          <a:bodyPr wrap="square" rtlCol="0">
            <a:spAutoFit/>
          </a:bodyPr>
          <a:lstStyle/>
          <a:p>
            <a:r>
              <a:rPr lang="en-US" sz="1100" dirty="0">
                <a:solidFill>
                  <a:schemeClr val="tx2"/>
                </a:solidFill>
                <a:latin typeface="Quicksand" panose="020B0604020202020204" charset="0"/>
              </a:rPr>
              <a:t>(Association for Library and Information Science Education, 2020)</a:t>
            </a:r>
          </a:p>
        </p:txBody>
      </p:sp>
    </p:spTree>
    <p:extLst>
      <p:ext uri="{BB962C8B-B14F-4D97-AF65-F5344CB8AC3E}">
        <p14:creationId xmlns:p14="http://schemas.microsoft.com/office/powerpoint/2010/main" val="4111107964"/>
      </p:ext>
    </p:extLst>
  </p:cSld>
  <p:clrMapOvr>
    <a:masterClrMapping/>
  </p:clrMapOvr>
</p:sld>
</file>

<file path=ppt/theme/theme1.xml><?xml version="1.0" encoding="utf-8"?>
<a:theme xmlns:a="http://schemas.openxmlformats.org/drawingml/2006/main" name="Eleanor template">
  <a:themeElements>
    <a:clrScheme name="Custom 347">
      <a:dk1>
        <a:srgbClr val="2E3037"/>
      </a:dk1>
      <a:lt1>
        <a:srgbClr val="FFFFFF"/>
      </a:lt1>
      <a:dk2>
        <a:srgbClr val="666666"/>
      </a:dk2>
      <a:lt2>
        <a:srgbClr val="F3F3F3"/>
      </a:lt2>
      <a:accent1>
        <a:srgbClr val="39C0BA"/>
      </a:accent1>
      <a:accent2>
        <a:srgbClr val="90E6E2"/>
      </a:accent2>
      <a:accent3>
        <a:srgbClr val="F35B69"/>
      </a:accent3>
      <a:accent4>
        <a:srgbClr val="FAB2B9"/>
      </a:accent4>
      <a:accent5>
        <a:srgbClr val="999FA9"/>
      </a:accent5>
      <a:accent6>
        <a:srgbClr val="E2E7EE"/>
      </a:accent6>
      <a:hlink>
        <a:srgbClr val="39C0B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7D7592DA372574587B97261F7859091" ma:contentTypeVersion="4" ma:contentTypeDescription="Create a new document." ma:contentTypeScope="" ma:versionID="4228d21240bba288c053e46d6e630b1e">
  <xsd:schema xmlns:xsd="http://www.w3.org/2001/XMLSchema" xmlns:xs="http://www.w3.org/2001/XMLSchema" xmlns:p="http://schemas.microsoft.com/office/2006/metadata/properties" xmlns:ns2="240fd635-c8ec-4c42-8e6e-9f1a4744a40a" targetNamespace="http://schemas.microsoft.com/office/2006/metadata/properties" ma:root="true" ma:fieldsID="457bb3b3e33dd7bce1eb4d1fc458868e" ns2:_="">
    <xsd:import namespace="240fd635-c8ec-4c42-8e6e-9f1a4744a40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40fd635-c8ec-4c42-8e6e-9f1a4744a4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E6CAAFC-FF59-48C2-91ED-CDC5088DA909}">
  <ds:schemaRefs>
    <ds:schemaRef ds:uri="http://schemas.microsoft.com/sharepoint/v3/contenttype/forms"/>
  </ds:schemaRefs>
</ds:datastoreItem>
</file>

<file path=customXml/itemProps2.xml><?xml version="1.0" encoding="utf-8"?>
<ds:datastoreItem xmlns:ds="http://schemas.openxmlformats.org/officeDocument/2006/customXml" ds:itemID="{B6A865DB-4817-4657-9052-9EFED9E989A6}">
  <ds:schemaRefs>
    <ds:schemaRef ds:uri="240fd635-c8ec-4c42-8e6e-9f1a4744a40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DFEBBDC-2BA4-44D4-B913-FC2ED86E5963}">
  <ds:schemaRefs>
    <ds:schemaRef ds:uri="http://www.w3.org/XML/1998/namespace"/>
    <ds:schemaRef ds:uri="http://purl.org/dc/terms/"/>
    <ds:schemaRef ds:uri="http://schemas.microsoft.com/office/infopath/2007/PartnerControls"/>
    <ds:schemaRef ds:uri="http://purl.org/dc/elements/1.1/"/>
    <ds:schemaRef ds:uri="http://schemas.openxmlformats.org/package/2006/metadata/core-properties"/>
    <ds:schemaRef ds:uri="http://schemas.microsoft.com/office/2006/metadata/properties"/>
    <ds:schemaRef ds:uri="http://schemas.microsoft.com/office/2006/documentManagement/types"/>
    <ds:schemaRef ds:uri="240fd635-c8ec-4c42-8e6e-9f1a4744a40a"/>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1712</TotalTime>
  <Words>3070</Words>
  <Application>Microsoft Office PowerPoint</Application>
  <PresentationFormat>On-screen Show (16:9)</PresentationFormat>
  <Paragraphs>159</Paragraphs>
  <Slides>21</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Oswald</vt:lpstr>
      <vt:lpstr>Gibson</vt:lpstr>
      <vt:lpstr>Arial</vt:lpstr>
      <vt:lpstr>Quicksand</vt:lpstr>
      <vt:lpstr>Eleanor template</vt:lpstr>
      <vt:lpstr>Asking for what we need Why negotiation feels uncomfortable for library professionals  </vt:lpstr>
      <vt:lpstr>YOU CAN AND SHOULD NEGOTIATE</vt:lpstr>
      <vt:lpstr>PowerPoint Presentation</vt:lpstr>
      <vt:lpstr>WE WORK IN A FEMINIZED PROFESSION</vt:lpstr>
      <vt:lpstr>VOCATIONAL AWE</vt:lpstr>
      <vt:lpstr>HOW VOCATIONAL AWE CAN AFFECT NEGOTIATIONS</vt:lpstr>
      <vt:lpstr>THE PROFESSION IS STILL DOMINATED BY WHITE WOMEN</vt:lpstr>
      <vt:lpstr>THE PROFESSION IS STILL DOMINATED BY WHITE WOMEN</vt:lpstr>
      <vt:lpstr>THE PROFESSION IS STILL DOMINATED BY WHITE WOMEN</vt:lpstr>
      <vt:lpstr>PowerPoint Presentation</vt:lpstr>
      <vt:lpstr>GENDER, RACE, &amp; NEGOTIATIONS – THE RESEARCH</vt:lpstr>
      <vt:lpstr>PowerPoint Presentation</vt:lpstr>
      <vt:lpstr>GENDER, RACE, &amp; NEGOTIATIONS – THE RESEARCH</vt:lpstr>
      <vt:lpstr>GENDER, RACE, &amp; NEGOTIATIONS – THE RESEARCH</vt:lpstr>
      <vt:lpstr>INCREASING DIVERSITY AND INCLUSION &amp; NEGOTIATIONS</vt:lpstr>
      <vt:lpstr>Practice!</vt:lpstr>
      <vt:lpstr>REMEMBER YOU ARE NEGOTIATING FOR SOMEONE ELSE!</vt:lpstr>
      <vt:lpstr>YOU CAN AND SHOULD NEGOTIATE</vt:lpstr>
      <vt:lpstr>BIBLIOGRAPHY &amp; CREDITS</vt:lpstr>
      <vt:lpstr>BIBLIOGRAPHY &amp; CREDITS</vt:lpstr>
      <vt:lpstr>BIBLIOGRAPHY &amp;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NEGOTIATE LIKE AN MBA</dc:title>
  <dc:creator>Macy, Katharine</dc:creator>
  <cp:lastModifiedBy>Macy, Katharine</cp:lastModifiedBy>
  <cp:revision>70</cp:revision>
  <cp:lastPrinted>2021-05-03T14:41:55Z</cp:lastPrinted>
  <dcterms:modified xsi:type="dcterms:W3CDTF">2024-02-05T19:02:28Z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0x01010027D7592DA372574587B97261F7859091</vt:lpwstr>
  </property>
</Properties>
</file>