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heme/theme4.xml" ContentType="application/vnd.openxmlformats-officedocument.theme+xml"/>
  <Override PartName="/ppt/tags/tag29.xml" ContentType="application/vnd.openxmlformats-officedocument.presentationml.tags+xml"/>
  <Override PartName="/ppt/notesSlides/notesSlide1.xml" ContentType="application/vnd.openxmlformats-officedocument.presentationml.notesSlide+xml"/>
  <Override PartName="/ppt/tags/tag30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  <p:sldMasterId id="2147483663" r:id="rId3"/>
  </p:sldMasterIdLst>
  <p:notesMasterIdLst>
    <p:notesMasterId r:id="rId32"/>
  </p:notesMasterIdLst>
  <p:sldIdLst>
    <p:sldId id="256" r:id="rId4"/>
    <p:sldId id="259" r:id="rId5"/>
    <p:sldId id="315" r:id="rId6"/>
    <p:sldId id="275" r:id="rId7"/>
    <p:sldId id="279" r:id="rId8"/>
    <p:sldId id="309" r:id="rId9"/>
    <p:sldId id="277" r:id="rId10"/>
    <p:sldId id="280" r:id="rId11"/>
    <p:sldId id="303" r:id="rId12"/>
    <p:sldId id="282" r:id="rId13"/>
    <p:sldId id="310" r:id="rId14"/>
    <p:sldId id="311" r:id="rId15"/>
    <p:sldId id="285" r:id="rId16"/>
    <p:sldId id="278" r:id="rId17"/>
    <p:sldId id="286" r:id="rId18"/>
    <p:sldId id="314" r:id="rId19"/>
    <p:sldId id="290" r:id="rId20"/>
    <p:sldId id="312" r:id="rId21"/>
    <p:sldId id="313" r:id="rId22"/>
    <p:sldId id="283" r:id="rId23"/>
    <p:sldId id="291" r:id="rId24"/>
    <p:sldId id="288" r:id="rId25"/>
    <p:sldId id="284" r:id="rId26"/>
    <p:sldId id="296" r:id="rId27"/>
    <p:sldId id="305" r:id="rId28"/>
    <p:sldId id="304" r:id="rId29"/>
    <p:sldId id="274" r:id="rId30"/>
    <p:sldId id="293" r:id="rId31"/>
  </p:sldIdLst>
  <p:sldSz cx="9144000" cy="5143500" type="screen16x9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7630"/>
    <a:srgbClr val="200A89"/>
    <a:srgbClr val="A90533"/>
    <a:srgbClr val="206E89"/>
    <a:srgbClr val="3635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7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688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8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>
                <a:solidFill>
                  <a:schemeClr val="tx1"/>
                </a:solidFill>
              </a:rPr>
              <a:t>Comparison</a:t>
            </a:r>
            <a:r>
              <a:rPr lang="en-US" sz="1800" baseline="0" dirty="0">
                <a:solidFill>
                  <a:schemeClr val="tx1"/>
                </a:solidFill>
              </a:rPr>
              <a:t> of </a:t>
            </a:r>
            <a:r>
              <a:rPr lang="en-US" sz="1800" dirty="0">
                <a:solidFill>
                  <a:schemeClr val="tx1"/>
                </a:solidFill>
              </a:rPr>
              <a:t>SOCIS Factor</a:t>
            </a:r>
            <a:r>
              <a:rPr lang="en-US" sz="1800" baseline="0" dirty="0">
                <a:solidFill>
                  <a:schemeClr val="tx1"/>
                </a:solidFill>
              </a:rPr>
              <a:t> Ratings over Time:</a:t>
            </a:r>
            <a:r>
              <a:rPr lang="en-US" sz="1800" dirty="0">
                <a:solidFill>
                  <a:schemeClr val="tx1"/>
                </a:solidFill>
              </a:rPr>
              <a:t> 2014 -</a:t>
            </a:r>
            <a:r>
              <a:rPr lang="en-US" sz="1800" baseline="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2016 -</a:t>
            </a:r>
            <a:r>
              <a:rPr lang="en-US" sz="1800" baseline="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2018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Sheet1!$D$2</c:f>
              <c:strCache>
                <c:ptCount val="1"/>
                <c:pt idx="0">
                  <c:v>  2014 Mean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multiLvlStrRef>
              <c:f>Sheet1!$B$3:$C$32</c:f>
              <c:multiLvlStrCache>
                <c:ptCount val="30"/>
                <c:lvl>
                  <c:pt idx="0">
                    <c:v>State</c:v>
                  </c:pt>
                  <c:pt idx="1">
                    <c:v>County</c:v>
                  </c:pt>
                  <c:pt idx="2">
                    <c:v>State</c:v>
                  </c:pt>
                  <c:pt idx="3">
                    <c:v>County</c:v>
                  </c:pt>
                  <c:pt idx="4">
                    <c:v>State</c:v>
                  </c:pt>
                  <c:pt idx="5">
                    <c:v>County</c:v>
                  </c:pt>
                  <c:pt idx="6">
                    <c:v>State</c:v>
                  </c:pt>
                  <c:pt idx="7">
                    <c:v>County</c:v>
                  </c:pt>
                  <c:pt idx="8">
                    <c:v>State</c:v>
                  </c:pt>
                  <c:pt idx="9">
                    <c:v>County</c:v>
                  </c:pt>
                  <c:pt idx="10">
                    <c:v>State</c:v>
                  </c:pt>
                  <c:pt idx="11">
                    <c:v>County</c:v>
                  </c:pt>
                  <c:pt idx="12">
                    <c:v>State</c:v>
                  </c:pt>
                  <c:pt idx="13">
                    <c:v>County</c:v>
                  </c:pt>
                  <c:pt idx="14">
                    <c:v>State</c:v>
                  </c:pt>
                  <c:pt idx="15">
                    <c:v>County</c:v>
                  </c:pt>
                  <c:pt idx="16">
                    <c:v>State</c:v>
                  </c:pt>
                  <c:pt idx="17">
                    <c:v>County</c:v>
                  </c:pt>
                  <c:pt idx="18">
                    <c:v>State</c:v>
                  </c:pt>
                  <c:pt idx="19">
                    <c:v>County</c:v>
                  </c:pt>
                  <c:pt idx="20">
                    <c:v>State</c:v>
                  </c:pt>
                  <c:pt idx="21">
                    <c:v>County</c:v>
                  </c:pt>
                  <c:pt idx="22">
                    <c:v>State</c:v>
                  </c:pt>
                  <c:pt idx="23">
                    <c:v>County</c:v>
                  </c:pt>
                  <c:pt idx="24">
                    <c:v>State</c:v>
                  </c:pt>
                  <c:pt idx="25">
                    <c:v>County</c:v>
                  </c:pt>
                  <c:pt idx="26">
                    <c:v>State</c:v>
                  </c:pt>
                  <c:pt idx="27">
                    <c:v>County</c:v>
                  </c:pt>
                  <c:pt idx="28">
                    <c:v>State</c:v>
                  </c:pt>
                  <c:pt idx="29">
                    <c:v>County</c:v>
                  </c:pt>
                </c:lvl>
                <c:lvl>
                  <c:pt idx="0">
                    <c:v>FCV</c:v>
                  </c:pt>
                  <c:pt idx="2">
                    <c:v>ICC</c:v>
                  </c:pt>
                  <c:pt idx="4">
                    <c:v>OAC</c:v>
                  </c:pt>
                  <c:pt idx="6">
                    <c:v>TL</c:v>
                  </c:pt>
                  <c:pt idx="8">
                    <c:v>TOC</c:v>
                  </c:pt>
                  <c:pt idx="10">
                    <c:v>IP</c:v>
                  </c:pt>
                  <c:pt idx="12">
                    <c:v>POC</c:v>
                  </c:pt>
                  <c:pt idx="14">
                    <c:v>CC</c:v>
                  </c:pt>
                  <c:pt idx="16">
                    <c:v>VP</c:v>
                  </c:pt>
                  <c:pt idx="18">
                    <c:v>FP</c:v>
                  </c:pt>
                  <c:pt idx="20">
                    <c:v>SPN</c:v>
                  </c:pt>
                  <c:pt idx="22">
                    <c:v>PM</c:v>
                  </c:pt>
                  <c:pt idx="24">
                    <c:v>PA</c:v>
                  </c:pt>
                  <c:pt idx="26">
                    <c:v>MG</c:v>
                  </c:pt>
                  <c:pt idx="28">
                    <c:v>GSP</c:v>
                  </c:pt>
                </c:lvl>
              </c:multiLvlStrCache>
            </c:multiLvlStrRef>
          </c:cat>
          <c:val>
            <c:numRef>
              <c:f>Sheet1!$D$3:$D$32</c:f>
              <c:numCache>
                <c:formatCode>General</c:formatCode>
                <c:ptCount val="30"/>
                <c:pt idx="0">
                  <c:v>3.16</c:v>
                </c:pt>
                <c:pt idx="1">
                  <c:v>3.2</c:v>
                </c:pt>
                <c:pt idx="2">
                  <c:v>3.7</c:v>
                </c:pt>
                <c:pt idx="3">
                  <c:v>3.85</c:v>
                </c:pt>
                <c:pt idx="4">
                  <c:v>2.97</c:v>
                </c:pt>
                <c:pt idx="5">
                  <c:v>3.05</c:v>
                </c:pt>
                <c:pt idx="6">
                  <c:v>3.7</c:v>
                </c:pt>
                <c:pt idx="7">
                  <c:v>3.58</c:v>
                </c:pt>
                <c:pt idx="8">
                  <c:v>3.61</c:v>
                </c:pt>
                <c:pt idx="9">
                  <c:v>3.65</c:v>
                </c:pt>
                <c:pt idx="10">
                  <c:v>2.6</c:v>
                </c:pt>
                <c:pt idx="11">
                  <c:v>2.4300000000000002</c:v>
                </c:pt>
                <c:pt idx="12">
                  <c:v>2.39</c:v>
                </c:pt>
                <c:pt idx="13">
                  <c:v>2.2000000000000002</c:v>
                </c:pt>
                <c:pt idx="14">
                  <c:v>3.06</c:v>
                </c:pt>
                <c:pt idx="15">
                  <c:v>3.12</c:v>
                </c:pt>
                <c:pt idx="16">
                  <c:v>4.41</c:v>
                </c:pt>
                <c:pt idx="17">
                  <c:v>3.81</c:v>
                </c:pt>
                <c:pt idx="18">
                  <c:v>2.93</c:v>
                </c:pt>
                <c:pt idx="19">
                  <c:v>2.7</c:v>
                </c:pt>
                <c:pt idx="20">
                  <c:v>2.29</c:v>
                </c:pt>
                <c:pt idx="21">
                  <c:v>2.21</c:v>
                </c:pt>
                <c:pt idx="22">
                  <c:v>3.15</c:v>
                </c:pt>
                <c:pt idx="23">
                  <c:v>2.97</c:v>
                </c:pt>
                <c:pt idx="24">
                  <c:v>3.63</c:v>
                </c:pt>
                <c:pt idx="25">
                  <c:v>3.36</c:v>
                </c:pt>
                <c:pt idx="26">
                  <c:v>3.39</c:v>
                </c:pt>
                <c:pt idx="27">
                  <c:v>3.32</c:v>
                </c:pt>
                <c:pt idx="28">
                  <c:v>3.01</c:v>
                </c:pt>
                <c:pt idx="29">
                  <c:v>2.9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224-B64C-A120-F7F182A8E024}"/>
            </c:ext>
          </c:extLst>
        </c:ser>
        <c:ser>
          <c:idx val="1"/>
          <c:order val="1"/>
          <c:tx>
            <c:strRef>
              <c:f>Sheet1!$E$2</c:f>
              <c:strCache>
                <c:ptCount val="1"/>
                <c:pt idx="0">
                  <c:v>2016 Mean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multiLvlStrRef>
              <c:f>Sheet1!$B$3:$C$32</c:f>
              <c:multiLvlStrCache>
                <c:ptCount val="30"/>
                <c:lvl>
                  <c:pt idx="0">
                    <c:v>State</c:v>
                  </c:pt>
                  <c:pt idx="1">
                    <c:v>County</c:v>
                  </c:pt>
                  <c:pt idx="2">
                    <c:v>State</c:v>
                  </c:pt>
                  <c:pt idx="3">
                    <c:v>County</c:v>
                  </c:pt>
                  <c:pt idx="4">
                    <c:v>State</c:v>
                  </c:pt>
                  <c:pt idx="5">
                    <c:v>County</c:v>
                  </c:pt>
                  <c:pt idx="6">
                    <c:v>State</c:v>
                  </c:pt>
                  <c:pt idx="7">
                    <c:v>County</c:v>
                  </c:pt>
                  <c:pt idx="8">
                    <c:v>State</c:v>
                  </c:pt>
                  <c:pt idx="9">
                    <c:v>County</c:v>
                  </c:pt>
                  <c:pt idx="10">
                    <c:v>State</c:v>
                  </c:pt>
                  <c:pt idx="11">
                    <c:v>County</c:v>
                  </c:pt>
                  <c:pt idx="12">
                    <c:v>State</c:v>
                  </c:pt>
                  <c:pt idx="13">
                    <c:v>County</c:v>
                  </c:pt>
                  <c:pt idx="14">
                    <c:v>State</c:v>
                  </c:pt>
                  <c:pt idx="15">
                    <c:v>County</c:v>
                  </c:pt>
                  <c:pt idx="16">
                    <c:v>State</c:v>
                  </c:pt>
                  <c:pt idx="17">
                    <c:v>County</c:v>
                  </c:pt>
                  <c:pt idx="18">
                    <c:v>State</c:v>
                  </c:pt>
                  <c:pt idx="19">
                    <c:v>County</c:v>
                  </c:pt>
                  <c:pt idx="20">
                    <c:v>State</c:v>
                  </c:pt>
                  <c:pt idx="21">
                    <c:v>County</c:v>
                  </c:pt>
                  <c:pt idx="22">
                    <c:v>State</c:v>
                  </c:pt>
                  <c:pt idx="23">
                    <c:v>County</c:v>
                  </c:pt>
                  <c:pt idx="24">
                    <c:v>State</c:v>
                  </c:pt>
                  <c:pt idx="25">
                    <c:v>County</c:v>
                  </c:pt>
                  <c:pt idx="26">
                    <c:v>State</c:v>
                  </c:pt>
                  <c:pt idx="27">
                    <c:v>County</c:v>
                  </c:pt>
                  <c:pt idx="28">
                    <c:v>State</c:v>
                  </c:pt>
                  <c:pt idx="29">
                    <c:v>County</c:v>
                  </c:pt>
                </c:lvl>
                <c:lvl>
                  <c:pt idx="0">
                    <c:v>FCV</c:v>
                  </c:pt>
                  <c:pt idx="2">
                    <c:v>ICC</c:v>
                  </c:pt>
                  <c:pt idx="4">
                    <c:v>OAC</c:v>
                  </c:pt>
                  <c:pt idx="6">
                    <c:v>TL</c:v>
                  </c:pt>
                  <c:pt idx="8">
                    <c:v>TOC</c:v>
                  </c:pt>
                  <c:pt idx="10">
                    <c:v>IP</c:v>
                  </c:pt>
                  <c:pt idx="12">
                    <c:v>POC</c:v>
                  </c:pt>
                  <c:pt idx="14">
                    <c:v>CC</c:v>
                  </c:pt>
                  <c:pt idx="16">
                    <c:v>VP</c:v>
                  </c:pt>
                  <c:pt idx="18">
                    <c:v>FP</c:v>
                  </c:pt>
                  <c:pt idx="20">
                    <c:v>SPN</c:v>
                  </c:pt>
                  <c:pt idx="22">
                    <c:v>PM</c:v>
                  </c:pt>
                  <c:pt idx="24">
                    <c:v>PA</c:v>
                  </c:pt>
                  <c:pt idx="26">
                    <c:v>MG</c:v>
                  </c:pt>
                  <c:pt idx="28">
                    <c:v>GSP</c:v>
                  </c:pt>
                </c:lvl>
              </c:multiLvlStrCache>
            </c:multiLvlStrRef>
          </c:cat>
          <c:val>
            <c:numRef>
              <c:f>Sheet1!$E$3:$E$32</c:f>
              <c:numCache>
                <c:formatCode>General</c:formatCode>
                <c:ptCount val="30"/>
                <c:pt idx="0">
                  <c:v>3.38</c:v>
                </c:pt>
                <c:pt idx="1">
                  <c:v>3.22</c:v>
                </c:pt>
                <c:pt idx="2">
                  <c:v>3.81</c:v>
                </c:pt>
                <c:pt idx="3">
                  <c:v>3.92</c:v>
                </c:pt>
                <c:pt idx="4">
                  <c:v>2.86</c:v>
                </c:pt>
                <c:pt idx="5">
                  <c:v>2.92</c:v>
                </c:pt>
                <c:pt idx="6">
                  <c:v>3.69</c:v>
                </c:pt>
                <c:pt idx="7">
                  <c:v>3.55</c:v>
                </c:pt>
                <c:pt idx="8">
                  <c:v>3.54</c:v>
                </c:pt>
                <c:pt idx="9">
                  <c:v>3.55</c:v>
                </c:pt>
                <c:pt idx="10">
                  <c:v>2.95</c:v>
                </c:pt>
                <c:pt idx="11">
                  <c:v>2.2799999999999998</c:v>
                </c:pt>
                <c:pt idx="12">
                  <c:v>2.68</c:v>
                </c:pt>
                <c:pt idx="13">
                  <c:v>2.13</c:v>
                </c:pt>
                <c:pt idx="14">
                  <c:v>3.48</c:v>
                </c:pt>
                <c:pt idx="15">
                  <c:v>3.18</c:v>
                </c:pt>
                <c:pt idx="16">
                  <c:v>4.24</c:v>
                </c:pt>
                <c:pt idx="17">
                  <c:v>3.98</c:v>
                </c:pt>
                <c:pt idx="18">
                  <c:v>2.95</c:v>
                </c:pt>
                <c:pt idx="19">
                  <c:v>2.66</c:v>
                </c:pt>
                <c:pt idx="20">
                  <c:v>1.94</c:v>
                </c:pt>
                <c:pt idx="21">
                  <c:v>2.0099999999999998</c:v>
                </c:pt>
                <c:pt idx="22">
                  <c:v>2.85</c:v>
                </c:pt>
                <c:pt idx="23">
                  <c:v>2.82</c:v>
                </c:pt>
                <c:pt idx="24">
                  <c:v>2.83</c:v>
                </c:pt>
                <c:pt idx="25">
                  <c:v>3.32</c:v>
                </c:pt>
                <c:pt idx="26">
                  <c:v>3.39</c:v>
                </c:pt>
                <c:pt idx="27">
                  <c:v>3.28</c:v>
                </c:pt>
                <c:pt idx="28">
                  <c:v>3.17</c:v>
                </c:pt>
                <c:pt idx="29">
                  <c:v>2.72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224-B64C-A120-F7F182A8E024}"/>
            </c:ext>
          </c:extLst>
        </c:ser>
        <c:ser>
          <c:idx val="2"/>
          <c:order val="2"/>
          <c:tx>
            <c:strRef>
              <c:f>Sheet1!$F$2</c:f>
              <c:strCache>
                <c:ptCount val="1"/>
                <c:pt idx="0">
                  <c:v>2018 Mean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multiLvlStrRef>
              <c:f>Sheet1!$B$3:$C$32</c:f>
              <c:multiLvlStrCache>
                <c:ptCount val="30"/>
                <c:lvl>
                  <c:pt idx="0">
                    <c:v>State</c:v>
                  </c:pt>
                  <c:pt idx="1">
                    <c:v>County</c:v>
                  </c:pt>
                  <c:pt idx="2">
                    <c:v>State</c:v>
                  </c:pt>
                  <c:pt idx="3">
                    <c:v>County</c:v>
                  </c:pt>
                  <c:pt idx="4">
                    <c:v>State</c:v>
                  </c:pt>
                  <c:pt idx="5">
                    <c:v>County</c:v>
                  </c:pt>
                  <c:pt idx="6">
                    <c:v>State</c:v>
                  </c:pt>
                  <c:pt idx="7">
                    <c:v>County</c:v>
                  </c:pt>
                  <c:pt idx="8">
                    <c:v>State</c:v>
                  </c:pt>
                  <c:pt idx="9">
                    <c:v>County</c:v>
                  </c:pt>
                  <c:pt idx="10">
                    <c:v>State</c:v>
                  </c:pt>
                  <c:pt idx="11">
                    <c:v>County</c:v>
                  </c:pt>
                  <c:pt idx="12">
                    <c:v>State</c:v>
                  </c:pt>
                  <c:pt idx="13">
                    <c:v>County</c:v>
                  </c:pt>
                  <c:pt idx="14">
                    <c:v>State</c:v>
                  </c:pt>
                  <c:pt idx="15">
                    <c:v>County</c:v>
                  </c:pt>
                  <c:pt idx="16">
                    <c:v>State</c:v>
                  </c:pt>
                  <c:pt idx="17">
                    <c:v>County</c:v>
                  </c:pt>
                  <c:pt idx="18">
                    <c:v>State</c:v>
                  </c:pt>
                  <c:pt idx="19">
                    <c:v>County</c:v>
                  </c:pt>
                  <c:pt idx="20">
                    <c:v>State</c:v>
                  </c:pt>
                  <c:pt idx="21">
                    <c:v>County</c:v>
                  </c:pt>
                  <c:pt idx="22">
                    <c:v>State</c:v>
                  </c:pt>
                  <c:pt idx="23">
                    <c:v>County</c:v>
                  </c:pt>
                  <c:pt idx="24">
                    <c:v>State</c:v>
                  </c:pt>
                  <c:pt idx="25">
                    <c:v>County</c:v>
                  </c:pt>
                  <c:pt idx="26">
                    <c:v>State</c:v>
                  </c:pt>
                  <c:pt idx="27">
                    <c:v>County</c:v>
                  </c:pt>
                  <c:pt idx="28">
                    <c:v>State</c:v>
                  </c:pt>
                  <c:pt idx="29">
                    <c:v>County</c:v>
                  </c:pt>
                </c:lvl>
                <c:lvl>
                  <c:pt idx="0">
                    <c:v>FCV</c:v>
                  </c:pt>
                  <c:pt idx="2">
                    <c:v>ICC</c:v>
                  </c:pt>
                  <c:pt idx="4">
                    <c:v>OAC</c:v>
                  </c:pt>
                  <c:pt idx="6">
                    <c:v>TL</c:v>
                  </c:pt>
                  <c:pt idx="8">
                    <c:v>TOC</c:v>
                  </c:pt>
                  <c:pt idx="10">
                    <c:v>IP</c:v>
                  </c:pt>
                  <c:pt idx="12">
                    <c:v>POC</c:v>
                  </c:pt>
                  <c:pt idx="14">
                    <c:v>CC</c:v>
                  </c:pt>
                  <c:pt idx="16">
                    <c:v>VP</c:v>
                  </c:pt>
                  <c:pt idx="18">
                    <c:v>FP</c:v>
                  </c:pt>
                  <c:pt idx="20">
                    <c:v>SPN</c:v>
                  </c:pt>
                  <c:pt idx="22">
                    <c:v>PM</c:v>
                  </c:pt>
                  <c:pt idx="24">
                    <c:v>PA</c:v>
                  </c:pt>
                  <c:pt idx="26">
                    <c:v>MG</c:v>
                  </c:pt>
                  <c:pt idx="28">
                    <c:v>GSP</c:v>
                  </c:pt>
                </c:lvl>
              </c:multiLvlStrCache>
            </c:multiLvlStrRef>
          </c:cat>
          <c:val>
            <c:numRef>
              <c:f>Sheet1!$F$3:$F$32</c:f>
              <c:numCache>
                <c:formatCode>General</c:formatCode>
                <c:ptCount val="30"/>
                <c:pt idx="0">
                  <c:v>3.21</c:v>
                </c:pt>
                <c:pt idx="1">
                  <c:v>3.14</c:v>
                </c:pt>
                <c:pt idx="2">
                  <c:v>3.62</c:v>
                </c:pt>
                <c:pt idx="3">
                  <c:v>3.79</c:v>
                </c:pt>
                <c:pt idx="4">
                  <c:v>2.85</c:v>
                </c:pt>
                <c:pt idx="5">
                  <c:v>2.85</c:v>
                </c:pt>
                <c:pt idx="6">
                  <c:v>3.39</c:v>
                </c:pt>
                <c:pt idx="7">
                  <c:v>3.5</c:v>
                </c:pt>
                <c:pt idx="8">
                  <c:v>3.26</c:v>
                </c:pt>
                <c:pt idx="9">
                  <c:v>3.48</c:v>
                </c:pt>
                <c:pt idx="10">
                  <c:v>2.6</c:v>
                </c:pt>
                <c:pt idx="11">
                  <c:v>2.19</c:v>
                </c:pt>
                <c:pt idx="12">
                  <c:v>2.61</c:v>
                </c:pt>
                <c:pt idx="13">
                  <c:v>2.1800000000000002</c:v>
                </c:pt>
                <c:pt idx="14">
                  <c:v>3.23</c:v>
                </c:pt>
                <c:pt idx="15">
                  <c:v>3.36</c:v>
                </c:pt>
                <c:pt idx="16">
                  <c:v>3.99</c:v>
                </c:pt>
                <c:pt idx="17">
                  <c:v>3.95</c:v>
                </c:pt>
                <c:pt idx="18">
                  <c:v>2.76</c:v>
                </c:pt>
                <c:pt idx="19">
                  <c:v>2.59</c:v>
                </c:pt>
                <c:pt idx="20">
                  <c:v>1.97</c:v>
                </c:pt>
                <c:pt idx="21">
                  <c:v>1.98</c:v>
                </c:pt>
                <c:pt idx="22">
                  <c:v>2.78</c:v>
                </c:pt>
                <c:pt idx="23">
                  <c:v>2.68</c:v>
                </c:pt>
                <c:pt idx="24">
                  <c:v>2.76</c:v>
                </c:pt>
                <c:pt idx="25">
                  <c:v>3.17</c:v>
                </c:pt>
                <c:pt idx="26">
                  <c:v>3.16</c:v>
                </c:pt>
                <c:pt idx="27">
                  <c:v>3.25</c:v>
                </c:pt>
                <c:pt idx="28">
                  <c:v>2.57</c:v>
                </c:pt>
                <c:pt idx="29">
                  <c:v>2.67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224-B64C-A120-F7F182A8E0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66566000"/>
        <c:axId val="366558552"/>
      </c:lineChart>
      <c:catAx>
        <c:axId val="366566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6558552"/>
        <c:crosses val="autoZero"/>
        <c:auto val="1"/>
        <c:lblAlgn val="ctr"/>
        <c:lblOffset val="100"/>
        <c:noMultiLvlLbl val="0"/>
      </c:catAx>
      <c:valAx>
        <c:axId val="366558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6566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EF7B2-4003-4364-A18F-63E8A443EFF2}" type="datetimeFigureOut">
              <a:rPr lang="en-US" smtClean="0"/>
              <a:t>7/12/18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FDE786-1F1C-423A-A7A8-C637F8FEC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114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Erin.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719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Isaac. Follow by ‘listening’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6054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Isaac.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231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Isaac.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2034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Christine.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676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Christine. Use script or image. Be sure to bring enough copies (CMG).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107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Erin (will lead) &amp; Christine (jump in later-on). Comment on how families helped to revise the SOCIS. We have shifted to including more graphics, but both mediums (written words and graphics) need to be available.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4297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Erin &amp; Christine. (Expect it to be adjusted within the next week.)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0664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Isaac.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126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/>
              <a:t>Isaac. 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7652703-D9AD-4CE6-8D3F-5CB684CD2A3E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8577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/>
              <a:t>Isaac. 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2AFB5FE-733C-4254-BAC1-707DBADB80FB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4652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Erin.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1336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Christine.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949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Betty.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6764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Betty.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99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Betty.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4298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Isaac &amp; All (as appropriate).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1892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Isaac &amp; All (as appropriate). If time permits, Christine to talk about IPP &amp; coordination with SOC Coordinators.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364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All. (Give audience 10-15 minutes to make these connections.)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519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8825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333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Erin.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0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Erin.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808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Erin.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367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Betty.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804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Betty.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7918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Betty.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939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Betty. Provide worksheet.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E786-1F1C-423A-A7A8-C637F8FECBC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51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4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5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8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9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0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5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7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8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0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Text goes here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8384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2691764" y="4747737"/>
            <a:ext cx="6452236" cy="395763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4812983"/>
            <a:ext cx="2057400" cy="274637"/>
          </a:xfrm>
        </p:spPr>
        <p:txBody>
          <a:bodyPr/>
          <a:lstStyle>
            <a:lvl1pPr algn="r">
              <a:defRPr>
                <a:solidFill>
                  <a:srgbClr val="EF7630"/>
                </a:solidFill>
              </a:defRPr>
            </a:lvl1pPr>
          </a:lstStyle>
          <a:p>
            <a:fld id="{BF403B22-14C2-45C5-93C0-510502EE99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171450" cy="5143500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8" t="53417" r="8392" b="12334"/>
          <a:stretch/>
        </p:blipFill>
        <p:spPr>
          <a:xfrm>
            <a:off x="171450" y="4029094"/>
            <a:ext cx="2557780" cy="1114406"/>
          </a:xfrm>
          <a:prstGeom prst="rect">
            <a:avLst/>
          </a:prstGeom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2926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2691764" y="4747737"/>
            <a:ext cx="6452236" cy="395763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4812983"/>
            <a:ext cx="2057400" cy="274637"/>
          </a:xfrm>
        </p:spPr>
        <p:txBody>
          <a:bodyPr/>
          <a:lstStyle>
            <a:lvl1pPr algn="r">
              <a:defRPr>
                <a:solidFill>
                  <a:srgbClr val="EF7630"/>
                </a:solidFill>
              </a:defRPr>
            </a:lvl1pPr>
          </a:lstStyle>
          <a:p>
            <a:fld id="{BF403B22-14C2-45C5-93C0-510502EE99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171450" cy="5143500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8" t="53417" r="8392" b="12334"/>
          <a:stretch/>
        </p:blipFill>
        <p:spPr>
          <a:xfrm>
            <a:off x="171450" y="4029094"/>
            <a:ext cx="2557780" cy="1114406"/>
          </a:xfrm>
          <a:prstGeom prst="rect">
            <a:avLst/>
          </a:prstGeom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0533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691764" y="4747737"/>
            <a:ext cx="6452236" cy="395763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4812983"/>
            <a:ext cx="2057400" cy="274637"/>
          </a:xfrm>
        </p:spPr>
        <p:txBody>
          <a:bodyPr/>
          <a:lstStyle>
            <a:lvl1pPr algn="r">
              <a:defRPr>
                <a:solidFill>
                  <a:srgbClr val="EF7630"/>
                </a:solidFill>
              </a:defRPr>
            </a:lvl1pPr>
          </a:lstStyle>
          <a:p>
            <a:fld id="{BF403B22-14C2-45C5-93C0-510502EE99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71450" cy="5143500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8" t="53417" r="8392" b="12334"/>
          <a:stretch/>
        </p:blipFill>
        <p:spPr>
          <a:xfrm>
            <a:off x="171450" y="4029094"/>
            <a:ext cx="2557780" cy="1114406"/>
          </a:xfrm>
          <a:prstGeom prst="rect">
            <a:avLst/>
          </a:prstGeom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78238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vert27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horz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691764" y="4747737"/>
            <a:ext cx="6452236" cy="395763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4812983"/>
            <a:ext cx="2057400" cy="274637"/>
          </a:xfrm>
        </p:spPr>
        <p:txBody>
          <a:bodyPr/>
          <a:lstStyle>
            <a:lvl1pPr algn="r">
              <a:defRPr>
                <a:solidFill>
                  <a:srgbClr val="EF7630"/>
                </a:solidFill>
              </a:defRPr>
            </a:lvl1pPr>
          </a:lstStyle>
          <a:p>
            <a:fld id="{BF403B22-14C2-45C5-93C0-510502EE99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71450" cy="5143500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8" t="53417" r="8392" b="12334"/>
          <a:stretch/>
        </p:blipFill>
        <p:spPr>
          <a:xfrm>
            <a:off x="171450" y="4029094"/>
            <a:ext cx="2557780" cy="1114406"/>
          </a:xfrm>
          <a:prstGeom prst="rect">
            <a:avLst/>
          </a:prstGeom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72220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1547547"/>
            <a:ext cx="7796030" cy="2483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80B0D-C10B-4635-8021-AA9EC8E398A0}" type="datetimeFigureOut">
              <a:rPr lang="en-US"/>
              <a:pPr>
                <a:defRPr/>
              </a:pPr>
              <a:t>7/12/18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4DB64-2FFC-4FCF-A6A0-FD6E949892F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0463810"/>
      </p:ext>
    </p:extLst>
  </p:cSld>
  <p:clrMapOvr>
    <a:masterClrMapping/>
  </p:clrMapOvr>
  <p:transition spd="slow" advClick="0" advTm="25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D4B7C-DD7F-4389-AE59-D93EB0BEACDD}" type="datetimeFigureOut">
              <a:rPr lang="en-US"/>
              <a:pPr>
                <a:defRPr/>
              </a:pPr>
              <a:t>7/12/18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88BFD-B797-485E-8A61-ACC467814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510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9189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5244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6" descr="SSW-TI-Conference_PPT_Template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1043"/>
          <a:stretch/>
        </p:blipFill>
        <p:spPr>
          <a:xfrm>
            <a:off x="0" y="0"/>
            <a:ext cx="9144000" cy="98298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76711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2FBE746F-EF9D-43C0-BE5F-C8BDA73873B7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A174-3A1E-4164-A5A3-45893D506EC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SW-TI-Conference_PPT_Template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1043"/>
          <a:stretch/>
        </p:blipFill>
        <p:spPr>
          <a:xfrm>
            <a:off x="0" y="0"/>
            <a:ext cx="9144000" cy="98298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50075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A174-3A1E-4164-A5A3-45893D506EC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SW-TI-Conference_PPT_Template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1043"/>
          <a:stretch/>
        </p:blipFill>
        <p:spPr>
          <a:xfrm>
            <a:off x="0" y="0"/>
            <a:ext cx="9144000" cy="98298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5041900"/>
            <a:ext cx="9144000" cy="101600"/>
          </a:xfrm>
          <a:prstGeom prst="rect">
            <a:avLst/>
          </a:prstGeom>
          <a:solidFill>
            <a:srgbClr val="206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3684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956310"/>
            <a:ext cx="4583430" cy="4187190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17919"/>
            <a:ext cx="3867150" cy="351440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7919"/>
            <a:ext cx="3867150" cy="351440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A174-3A1E-4164-A5A3-45893D506EC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SW-TI-Conference_PPT_Template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1043"/>
          <a:stretch/>
        </p:blipFill>
        <p:spPr>
          <a:xfrm>
            <a:off x="0" y="0"/>
            <a:ext cx="9144000" cy="98298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48851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4638186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088" y="274638"/>
            <a:ext cx="7515542" cy="993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088" y="1260475"/>
            <a:ext cx="3657600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4088" y="1879600"/>
            <a:ext cx="3657600" cy="276225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12030" y="1260475"/>
            <a:ext cx="3657600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12030" y="1879600"/>
            <a:ext cx="3657600" cy="276225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A174-3A1E-4164-A5A3-45893D506ECC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SSW-TI-Conference_PPT_Template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58" t="1" b="81043"/>
          <a:stretch/>
        </p:blipFill>
        <p:spPr>
          <a:xfrm rot="16200000">
            <a:off x="-2149938" y="2149938"/>
            <a:ext cx="5143502" cy="84362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 rot="5400000">
            <a:off x="6505576" y="2505077"/>
            <a:ext cx="5143498" cy="133350"/>
          </a:xfrm>
          <a:prstGeom prst="rect">
            <a:avLst/>
          </a:prstGeom>
          <a:solidFill>
            <a:srgbClr val="206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34771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A174-3A1E-4164-A5A3-45893D506ECC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SSW-TI-Conference_PPT_Template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1043"/>
          <a:stretch/>
        </p:blipFill>
        <p:spPr>
          <a:xfrm>
            <a:off x="0" y="0"/>
            <a:ext cx="9144000" cy="98298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5041900"/>
            <a:ext cx="9144000" cy="101600"/>
          </a:xfrm>
          <a:prstGeom prst="rect">
            <a:avLst/>
          </a:prstGeom>
          <a:solidFill>
            <a:srgbClr val="206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06779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A174-3A1E-4164-A5A3-45893D506ECC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SSW-TI-Conference_PPT_Template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1043"/>
          <a:stretch/>
        </p:blipFill>
        <p:spPr>
          <a:xfrm>
            <a:off x="0" y="0"/>
            <a:ext cx="9144000" cy="98298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1509386"/>
            <a:ext cx="4583430" cy="3634114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4703523" y="1077238"/>
            <a:ext cx="4340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765675" y="1509386"/>
            <a:ext cx="4278313" cy="3213427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980749"/>
            <a:ext cx="4583430" cy="465821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0" y="1509386"/>
            <a:ext cx="4583429" cy="363411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52219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657600" y="956310"/>
            <a:ext cx="5486400" cy="4187190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F7630"/>
              </a:solidFill>
            </a:endParaRPr>
          </a:p>
        </p:txBody>
      </p:sp>
      <p:pic>
        <p:nvPicPr>
          <p:cNvPr id="9" name="Picture 8" descr="SSW-TI-Conference_PPT_Template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1043"/>
          <a:stretch/>
        </p:blipFill>
        <p:spPr>
          <a:xfrm>
            <a:off x="0" y="0"/>
            <a:ext cx="9144000" cy="9829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418" y="1062990"/>
            <a:ext cx="2949575" cy="99957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1419543"/>
            <a:ext cx="4629150" cy="304366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6418" y="2263140"/>
            <a:ext cx="2949575" cy="23812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F7630"/>
                </a:solidFill>
              </a:defRPr>
            </a:lvl1pPr>
          </a:lstStyle>
          <a:p>
            <a:fld id="{CD4CA174-3A1E-4164-A5A3-45893D506ECC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69048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982980"/>
            <a:ext cx="3771900" cy="4187190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F763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1024890"/>
            <a:ext cx="2949575" cy="120015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1024890"/>
            <a:ext cx="4629150" cy="36461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225040"/>
            <a:ext cx="2949575" cy="2446020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A174-3A1E-4164-A5A3-45893D506EC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SW-TI-Conference_PPT_Template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1043"/>
          <a:stretch/>
        </p:blipFill>
        <p:spPr>
          <a:xfrm>
            <a:off x="0" y="0"/>
            <a:ext cx="9144000" cy="98298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884842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" y="1036003"/>
            <a:ext cx="7886700" cy="83788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965959"/>
            <a:ext cx="7886700" cy="2734945"/>
          </a:xfrm>
        </p:spPr>
        <p:txBody>
          <a:bodyPr vert="horz"/>
          <a:lstStyle>
            <a:lvl1pPr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A174-3A1E-4164-A5A3-45893D506EC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SW-TI-Conference_PPT_Template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1043"/>
          <a:stretch/>
        </p:blipFill>
        <p:spPr>
          <a:xfrm>
            <a:off x="0" y="0"/>
            <a:ext cx="9144000" cy="98298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5041900"/>
            <a:ext cx="9144000" cy="101600"/>
          </a:xfrm>
          <a:prstGeom prst="rect">
            <a:avLst/>
          </a:prstGeom>
          <a:solidFill>
            <a:srgbClr val="206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4662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032510"/>
            <a:ext cx="1971675" cy="3599815"/>
          </a:xfrm>
        </p:spPr>
        <p:txBody>
          <a:bodyPr vert="horz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032510"/>
            <a:ext cx="5762625" cy="3599815"/>
          </a:xfrm>
        </p:spPr>
        <p:txBody>
          <a:bodyPr vert="horz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A174-3A1E-4164-A5A3-45893D506EC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SW-TI-Conference_PPT_Template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1043"/>
          <a:stretch/>
        </p:blipFill>
        <p:spPr>
          <a:xfrm>
            <a:off x="0" y="0"/>
            <a:ext cx="9144000" cy="98298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5041900"/>
            <a:ext cx="9144000" cy="101600"/>
          </a:xfrm>
          <a:prstGeom prst="rect">
            <a:avLst/>
          </a:prstGeom>
          <a:solidFill>
            <a:srgbClr val="206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2602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SW-TI-Conference_PPT_Template.pd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65379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925929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2094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2691764" y="4747737"/>
            <a:ext cx="6452236" cy="395763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4812983"/>
            <a:ext cx="2057400" cy="274637"/>
          </a:xfrm>
        </p:spPr>
        <p:txBody>
          <a:bodyPr/>
          <a:lstStyle>
            <a:lvl1pPr algn="r">
              <a:defRPr>
                <a:solidFill>
                  <a:srgbClr val="EF7630"/>
                </a:solidFill>
              </a:defRPr>
            </a:lvl1pPr>
          </a:lstStyle>
          <a:p>
            <a:fld id="{BF403B22-14C2-45C5-93C0-510502EE99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0" y="0"/>
            <a:ext cx="171450" cy="5143500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8" t="53417" r="8392" b="12334"/>
          <a:stretch/>
        </p:blipFill>
        <p:spPr>
          <a:xfrm>
            <a:off x="171450" y="4029094"/>
            <a:ext cx="2557780" cy="1114406"/>
          </a:xfrm>
          <a:prstGeom prst="rect">
            <a:avLst/>
          </a:prstGeom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26367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3B22-14C2-45C5-93C0-510502EE998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71450" cy="5143500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8" t="53417" r="8392" b="12334"/>
          <a:stretch/>
        </p:blipFill>
        <p:spPr>
          <a:xfrm>
            <a:off x="171450" y="4029094"/>
            <a:ext cx="2557780" cy="1114406"/>
          </a:xfrm>
          <a:prstGeom prst="rect">
            <a:avLst/>
          </a:prstGeom>
          <a:ln>
            <a:noFill/>
          </a:ln>
        </p:spPr>
      </p:pic>
      <p:sp>
        <p:nvSpPr>
          <p:cNvPr id="10" name="Rectangle 9"/>
          <p:cNvSpPr/>
          <p:nvPr userDrawn="1"/>
        </p:nvSpPr>
        <p:spPr>
          <a:xfrm>
            <a:off x="2691764" y="4747737"/>
            <a:ext cx="6452236" cy="395763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53163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691764" y="4747737"/>
            <a:ext cx="6452236" cy="395763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4812983"/>
            <a:ext cx="2057400" cy="274637"/>
          </a:xfrm>
        </p:spPr>
        <p:txBody>
          <a:bodyPr/>
          <a:lstStyle>
            <a:lvl1pPr algn="r">
              <a:defRPr>
                <a:solidFill>
                  <a:srgbClr val="EF7630"/>
                </a:solidFill>
              </a:defRPr>
            </a:lvl1pPr>
          </a:lstStyle>
          <a:p>
            <a:fld id="{BF403B22-14C2-45C5-93C0-510502EE99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71450" cy="5143500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8" t="53417" r="8392" b="12334"/>
          <a:stretch/>
        </p:blipFill>
        <p:spPr>
          <a:xfrm>
            <a:off x="171450" y="4029094"/>
            <a:ext cx="2557780" cy="1114406"/>
          </a:xfrm>
          <a:prstGeom prst="rect">
            <a:avLst/>
          </a:prstGeom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00235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2691764" y="4747737"/>
            <a:ext cx="6452236" cy="395763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4812983"/>
            <a:ext cx="2057400" cy="274637"/>
          </a:xfrm>
        </p:spPr>
        <p:txBody>
          <a:bodyPr/>
          <a:lstStyle>
            <a:lvl1pPr algn="r">
              <a:defRPr>
                <a:solidFill>
                  <a:srgbClr val="EF7630"/>
                </a:solidFill>
              </a:defRPr>
            </a:lvl1pPr>
          </a:lstStyle>
          <a:p>
            <a:fld id="{BF403B22-14C2-45C5-93C0-510502EE99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171450" cy="5143500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8" t="53417" r="8392" b="12334"/>
          <a:stretch/>
        </p:blipFill>
        <p:spPr>
          <a:xfrm>
            <a:off x="171450" y="4029094"/>
            <a:ext cx="2557780" cy="1114406"/>
          </a:xfrm>
          <a:prstGeom prst="rect">
            <a:avLst/>
          </a:prstGeom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03336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SW-TI-Conference_PPT_Template.pd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96658"/>
            <a:ext cx="7886700" cy="993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41008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691764" y="4747737"/>
            <a:ext cx="6452236" cy="395763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4812983"/>
            <a:ext cx="2057400" cy="274637"/>
          </a:xfrm>
        </p:spPr>
        <p:txBody>
          <a:bodyPr/>
          <a:lstStyle>
            <a:lvl1pPr algn="r">
              <a:defRPr>
                <a:solidFill>
                  <a:srgbClr val="EF7630"/>
                </a:solidFill>
              </a:defRPr>
            </a:lvl1pPr>
          </a:lstStyle>
          <a:p>
            <a:fld id="{BF403B22-14C2-45C5-93C0-510502EE99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71450" cy="5143500"/>
          </a:xfrm>
          <a:prstGeom prst="rect">
            <a:avLst/>
          </a:prstGeom>
          <a:solidFill>
            <a:srgbClr val="363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8" t="53417" r="8392" b="12334"/>
          <a:stretch/>
        </p:blipFill>
        <p:spPr>
          <a:xfrm>
            <a:off x="171450" y="4029094"/>
            <a:ext cx="2557780" cy="1114406"/>
          </a:xfrm>
          <a:prstGeom prst="rect">
            <a:avLst/>
          </a:prstGeom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6785" y="982663"/>
            <a:ext cx="8742754" cy="32004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12738" y="174625"/>
            <a:ext cx="8686800" cy="67151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3120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ags" Target="../tags/tag5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ags" Target="../tags/tag17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SW-TI-Conference_PPT_Template.pdf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394545"/>
            <a:ext cx="8229600" cy="1542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Text goes here</a:t>
            </a:r>
          </a:p>
        </p:txBody>
      </p:sp>
    </p:spTree>
    <p:custDataLst>
      <p:tags r:id="rId4"/>
    </p:custDataLst>
    <p:extLst>
      <p:ext uri="{BB962C8B-B14F-4D97-AF65-F5344CB8AC3E}">
        <p14:creationId xmlns:p14="http://schemas.microsoft.com/office/powerpoint/2010/main" val="1679798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03B22-14C2-45C5-93C0-510502EE998C}" type="slidenum">
              <a:rPr lang="en-US" smtClean="0"/>
              <a:t>‹#›</a:t>
            </a:fld>
            <a:endParaRPr lang="en-US"/>
          </a:p>
        </p:txBody>
      </p:sp>
    </p:spTree>
    <p:custDataLst>
      <p:tags r:id="rId15"/>
    </p:custDataLst>
    <p:extLst>
      <p:ext uri="{BB962C8B-B14F-4D97-AF65-F5344CB8AC3E}">
        <p14:creationId xmlns:p14="http://schemas.microsoft.com/office/powerpoint/2010/main" val="2246766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75" r:id="rId12"/>
    <p:sldLayoutId id="214748367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2460" y="1009333"/>
            <a:ext cx="7886700" cy="8378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939289"/>
            <a:ext cx="7886700" cy="2734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CA174-3A1E-4164-A5A3-45893D506ECC}" type="slidenum">
              <a:rPr lang="en-US" smtClean="0"/>
              <a:t>‹#›</a:t>
            </a:fld>
            <a:endParaRPr lang="en-US"/>
          </a:p>
        </p:txBody>
      </p:sp>
    </p:spTree>
    <p:custDataLst>
      <p:tags r:id="rId13"/>
    </p:custDataLst>
    <p:extLst>
      <p:ext uri="{BB962C8B-B14F-4D97-AF65-F5344CB8AC3E}">
        <p14:creationId xmlns:p14="http://schemas.microsoft.com/office/powerpoint/2010/main" val="3320040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png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0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Betty.Walton@fssa.IN.gov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ETock@namiindiana.org" TargetMode="External"/><Relationship Id="rId5" Type="http://schemas.openxmlformats.org/officeDocument/2006/relationships/hyperlink" Target="mailto:Christine.Garry@fssa.IN.gov" TargetMode="External"/><Relationship Id="rId4" Type="http://schemas.openxmlformats.org/officeDocument/2006/relationships/hyperlink" Target="mailto:Isaac.Karikari@fssa.IN.go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398" y="1042492"/>
            <a:ext cx="8451615" cy="313909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Knowledge Diffusion &amp; Utilization within a System of Care Model</a:t>
            </a:r>
            <a:b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(Supporting Routine Use of Information for Planning </a:t>
            </a:r>
            <a:br>
              <a:rPr lang="en-US" sz="2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Progress Monitoring) </a:t>
            </a:r>
            <a:br>
              <a:rPr lang="en-US" sz="26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6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4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Betty Walton, Isaac Karikari, Christine Garry, &amp; Erin Tock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8167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TIP 1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Engage Advisory Board in selecting instrument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Ensure that youth &amp; families are involved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Engage stakeholders to help recruit survey participants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Use process to explain SOC 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Use results in planning &amp; to monitor progress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Self-assessment of state &amp; local SOC development</a:t>
            </a:r>
          </a:p>
        </p:txBody>
      </p:sp>
    </p:spTree>
    <p:extLst>
      <p:ext uri="{BB962C8B-B14F-4D97-AF65-F5344CB8AC3E}">
        <p14:creationId xmlns:p14="http://schemas.microsoft.com/office/powerpoint/2010/main" val="3626643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59042031"/>
              </p:ext>
            </p:extLst>
          </p:nvPr>
        </p:nvGraphicFramePr>
        <p:xfrm>
          <a:off x="430307" y="54726"/>
          <a:ext cx="8256493" cy="50461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461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8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62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25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32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7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SOCIS</a:t>
                      </a:r>
                      <a:r>
                        <a:rPr lang="en-US" sz="1000" baseline="0" dirty="0">
                          <a:effectLst/>
                        </a:rPr>
                        <a:t>  </a:t>
                      </a:r>
                      <a:r>
                        <a:rPr lang="en-US" sz="1000" dirty="0">
                          <a:effectLst/>
                        </a:rPr>
                        <a:t>Factors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State-County Comparison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  2014 Mean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2016 Mean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2018 Mean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57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Family Choice and Voice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3.38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3.21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County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3.22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3.14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57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Individualized</a:t>
                      </a:r>
                      <a:r>
                        <a:rPr lang="en-US" sz="1000" baseline="0" dirty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Culturally</a:t>
                      </a:r>
                      <a:r>
                        <a:rPr lang="en-US" sz="1000" baseline="0" dirty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Competent Treatment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3.81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3.62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7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County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3.85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3.92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3.79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757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Outreach and Access to Care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2.97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2.86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2.85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7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County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3.05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2.92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2.85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757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Transformational Leadership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3.69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3.39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7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County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3.58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3.55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757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Theory of Change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3.61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3.54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3.26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7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County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3.65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3.55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3.48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757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Implementation Plan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2.95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7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County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2.43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2.28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2.19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757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Population of Concern 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2.39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2.68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2.61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7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County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2.13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2.18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757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Interagency</a:t>
                      </a:r>
                      <a:r>
                        <a:rPr lang="en-US" sz="1000" baseline="0" dirty="0">
                          <a:effectLst/>
                        </a:rPr>
                        <a:t> Cross-Sector Collaboration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3.06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3.48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7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County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3.12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3.18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3.36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757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Values and Principles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4.41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4.24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3.99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7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County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3.81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3.98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3.95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757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Comprehensive</a:t>
                      </a:r>
                      <a:r>
                        <a:rPr lang="en-US" sz="1000" baseline="0" dirty="0">
                          <a:effectLst/>
                        </a:rPr>
                        <a:t> Finance Plan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2.93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2.95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2.76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7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County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2.66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2.59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757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Skilled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Provider Network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2.29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1.94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1.97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7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County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2.21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2.01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1.98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757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Performance</a:t>
                      </a:r>
                      <a:r>
                        <a:rPr lang="en-US" sz="1000" baseline="0" dirty="0">
                          <a:effectLst/>
                        </a:rPr>
                        <a:t> Measuring System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3.15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2.85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2.78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7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County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2.97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2.82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2.68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757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Provider Accountability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3.63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2.83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2.76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57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County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3.36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3.17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757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Management</a:t>
                      </a:r>
                      <a:r>
                        <a:rPr lang="en-US" sz="1000" baseline="0" dirty="0">
                          <a:effectLst/>
                        </a:rPr>
                        <a:t> and Governance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3.39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3.39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57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County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3.28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5757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General System Performance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3.01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3.17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2.57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57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County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2.72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2.67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452" marR="26452" marT="0" marB="0" anchor="ctr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5795936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48627954"/>
              </p:ext>
            </p:extLst>
          </p:nvPr>
        </p:nvGraphicFramePr>
        <p:xfrm>
          <a:off x="514350" y="475129"/>
          <a:ext cx="8181415" cy="4177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66595982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TIP 1B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3853" y="601404"/>
            <a:ext cx="5284204" cy="3573783"/>
          </a:xfrm>
        </p:spPr>
        <p:txBody>
          <a:bodyPr>
            <a:no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Learning curve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Could be helpful to incorporate training/shadowing opportunities	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Can serve as a coordinator or liaison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Can help youth &amp; families have a bigger voice/involvement 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Can serve as a source of information &amp; support with evaluation activities 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Complete independent studies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Recruit future child behavioral health evaluators</a:t>
            </a:r>
          </a:p>
          <a:p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Include college students in the evaluation process   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(from a Research Assistant’s Perspective)</a:t>
            </a:r>
          </a:p>
        </p:txBody>
      </p:sp>
    </p:spTree>
    <p:extLst>
      <p:ext uri="{BB962C8B-B14F-4D97-AF65-F5344CB8AC3E}">
        <p14:creationId xmlns:p14="http://schemas.microsoft.com/office/powerpoint/2010/main" val="202743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37198" y="1062990"/>
            <a:ext cx="3358795" cy="99957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Activity…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Communication &amp; Dissemination Activity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738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EF76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TIP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We need CLC in collecting data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Visualize your data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Construct a narrative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Anticipate both academic and colloquial expectations 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Engage everyone you can in seeking explanations for your data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Make data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accessible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understandable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, and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meaningful</a:t>
            </a:r>
            <a:r>
              <a:rPr lang="en-US" sz="2800" dirty="0">
                <a:solidFill>
                  <a:srgbClr val="EF76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to youth &amp; families</a:t>
            </a:r>
          </a:p>
        </p:txBody>
      </p:sp>
    </p:spTree>
    <p:extLst>
      <p:ext uri="{BB962C8B-B14F-4D97-AF65-F5344CB8AC3E}">
        <p14:creationId xmlns:p14="http://schemas.microsoft.com/office/powerpoint/2010/main" val="1341106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50527" y="561109"/>
            <a:ext cx="2888673" cy="3993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(Not Available) are those with no Primary Household language in the data, 77% of which were Receiving Adoption Assistance and 18% of which were Title IVE foster children, with 7% miscellaneous other aid categories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5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Several languages (Chinese, Somalian, Vietnamese, etc.) may be more significant from a Medicaid perspective, but had very few identified MH children.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77275" y="-1"/>
          <a:ext cx="5651584" cy="5003443"/>
        </p:xfrm>
        <a:graphic>
          <a:graphicData uri="http://schemas.openxmlformats.org/drawingml/2006/table">
            <a:tbl>
              <a:tblPr/>
              <a:tblGrid>
                <a:gridCol w="358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79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78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78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78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78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78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580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70889">
                <a:tc gridSpan="8">
                  <a:txBody>
                    <a:bodyPr/>
                    <a:lstStyle/>
                    <a:p>
                      <a:pPr algn="just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Primary</a:t>
                      </a:r>
                      <a:r>
                        <a:rPr lang="en-US" sz="2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Household Language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15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C4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Primary Household Language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C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Medicaid Member Children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C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of All Medicaid Children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Medicaid MH Children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C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of All MH Children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MH % of Medicaid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C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Avg. Annual MH Services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5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C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English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664,006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89.77%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122,899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91.08%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18.5%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>
                        <a:alpha val="9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        2,602 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5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C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Spanish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35,991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4.87%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5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2,287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1.69%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6.4%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>
                        <a:alpha val="9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        1,105 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5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C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</a:t>
                      </a:r>
                      <a:r>
                        <a:rPr lang="en-US" sz="11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Available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32,063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4.33%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5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9,551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7.08%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1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29.8%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        5,603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5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C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Burmese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6,375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0.86%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           946 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5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C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Armenian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683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6.1%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        1,403 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5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C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Chinese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           472 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65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C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Somalian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8.4%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           266 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5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C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8.5%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           191 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65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C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Vietnamese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              32 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65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C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Rumanian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65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C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French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65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C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Japanese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     10,107 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65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C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Polish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6503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739,694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134,942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18.2%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        2,787 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6647380" y="4695665"/>
            <a:ext cx="23137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(</a:t>
            </a:r>
            <a:r>
              <a:rPr lang="en-US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VanDyke</a:t>
            </a: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2017)</a:t>
            </a:r>
          </a:p>
        </p:txBody>
      </p:sp>
    </p:spTree>
    <p:extLst>
      <p:ext uri="{BB962C8B-B14F-4D97-AF65-F5344CB8AC3E}">
        <p14:creationId xmlns:p14="http://schemas.microsoft.com/office/powerpoint/2010/main" val="14412729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EF76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TIP 2B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For a program, organization, or system, run overall outcome report(s)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Then, re-run outcomes by gender, age group, race/ethnicity, and geography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Move from occasional reports to routine practice 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Disaggregate data to identify disproportionate access to care and disparities in outcomes </a:t>
            </a:r>
          </a:p>
        </p:txBody>
      </p:sp>
    </p:spTree>
    <p:extLst>
      <p:ext uri="{BB962C8B-B14F-4D97-AF65-F5344CB8AC3E}">
        <p14:creationId xmlns:p14="http://schemas.microsoft.com/office/powerpoint/2010/main" val="38191924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3" y="285751"/>
            <a:ext cx="5915025" cy="47982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EF763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Mental Health Service Utilization 0 -12 Years Group</a:t>
            </a:r>
            <a:endParaRPr lang="en-US" sz="2000" b="1" dirty="0">
              <a:solidFill>
                <a:srgbClr val="EF763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2531" name="Content Placeholder 3"/>
          <p:cNvGraphicFramePr>
            <a:graphicFrameLocks noGrp="1"/>
          </p:cNvGraphicFramePr>
          <p:nvPr>
            <p:ph idx="1"/>
          </p:nvPr>
        </p:nvGraphicFramePr>
        <p:xfrm>
          <a:off x="1451373" y="762000"/>
          <a:ext cx="6106715" cy="344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Chart" r:id="rId4" imgW="8151058" imgH="4602879" progId="Excel.Chart.8">
                  <p:embed/>
                </p:oleObj>
              </mc:Choice>
              <mc:Fallback>
                <p:oleObj name="Chart" r:id="rId4" imgW="8151058" imgH="4602879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1373" y="762000"/>
                        <a:ext cx="6106715" cy="344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4489847" y="4286250"/>
            <a:ext cx="325755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5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(Walton, Karikari &amp; Garry, 2017)</a:t>
            </a:r>
            <a:endParaRPr lang="en-US" altLang="en-US" sz="135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672759"/>
      </p:ext>
    </p:extLst>
  </p:cSld>
  <p:clrMapOvr>
    <a:masterClrMapping/>
  </p:clrMapOvr>
  <p:transition spd="slow" advClick="0" advTm="25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4913" y="164388"/>
            <a:ext cx="6465094" cy="54284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altLang="en-US" sz="2000" b="1" dirty="0">
                <a:solidFill>
                  <a:srgbClr val="EF76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Mental Health Service Utilization 0 -12 Years Group (2004 – 2016)</a:t>
            </a:r>
            <a:endParaRPr lang="en-US" sz="2000" b="1" dirty="0">
              <a:solidFill>
                <a:srgbClr val="EF763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4579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1204913" y="707231"/>
          <a:ext cx="6534150" cy="36826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Chart" r:id="rId4" imgW="8718036" imgH="4919898" progId="Excel.Chart.8">
                  <p:embed/>
                </p:oleObj>
              </mc:Choice>
              <mc:Fallback>
                <p:oleObj name="Chart" r:id="rId4" imgW="8718036" imgH="4919898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4913" y="707231"/>
                        <a:ext cx="6534150" cy="36826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5404463" y="4258408"/>
            <a:ext cx="2044302" cy="51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(Walton, </a:t>
            </a:r>
            <a:r>
              <a:rPr lang="en-US" altLang="en-US" sz="13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Karikari</a:t>
            </a:r>
            <a:r>
              <a:rPr lang="en-US" altLang="en-US" sz="13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Garry, 2017)</a:t>
            </a:r>
            <a:endParaRPr lang="en-US" altLang="en-US" sz="135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288651"/>
      </p:ext>
    </p:extLst>
  </p:cSld>
  <p:clrMapOvr>
    <a:masterClrMapping/>
  </p:clrMapOvr>
  <p:transition spd="slow" advClick="0" advTm="25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204" y="271220"/>
            <a:ext cx="1309606" cy="4872280"/>
          </a:xfrm>
        </p:spPr>
        <p:txBody>
          <a:bodyPr>
            <a:norm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Introductions </a:t>
            </a:r>
            <a:endParaRPr lang="en-US" sz="2000" b="1" dirty="0">
              <a:solidFill>
                <a:srgbClr val="FF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805193" y="606903"/>
            <a:ext cx="6338807" cy="29170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Erin Tock, Manager for Advocacy &amp; Inclusion</a:t>
            </a:r>
          </a:p>
          <a:p>
            <a:pPr marL="0" indent="0">
              <a:buNone/>
            </a:pPr>
            <a:endParaRPr lang="en-US" sz="2400" b="1" dirty="0">
              <a:solidFill>
                <a:srgbClr val="EF763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IN-SOC Advisory Board Facilitator </a:t>
            </a:r>
          </a:p>
          <a:p>
            <a:pPr marL="0" indent="0"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SOC Evaluation Team  </a:t>
            </a:r>
          </a:p>
          <a:p>
            <a:pPr marL="0" indent="0"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Betty Walton, Ph.D., LCSW</a:t>
            </a:r>
          </a:p>
          <a:p>
            <a:pPr marL="0" indent="0"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Isaac Karikari, Ph.D.</a:t>
            </a:r>
          </a:p>
          <a:p>
            <a:pPr marL="0" indent="0"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Christine, Garry, MSW, LSW</a:t>
            </a:r>
          </a:p>
        </p:txBody>
      </p:sp>
      <p:pic>
        <p:nvPicPr>
          <p:cNvPr id="1026" name="Picture 2" descr="ima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127" y="3523989"/>
            <a:ext cx="4807882" cy="99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127" y="962537"/>
            <a:ext cx="3513587" cy="3530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805193" cy="5143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970340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TIP 2C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9567" y="741363"/>
            <a:ext cx="4747371" cy="391461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Public Version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Family-Friendly 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Advisory and Governance Boards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Research Briefs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Academic Version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There are various formats that can be used…</a:t>
            </a:r>
          </a:p>
        </p:txBody>
      </p:sp>
    </p:spTree>
    <p:extLst>
      <p:ext uri="{BB962C8B-B14F-4D97-AF65-F5344CB8AC3E}">
        <p14:creationId xmlns:p14="http://schemas.microsoft.com/office/powerpoint/2010/main" val="20272992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218" y="342900"/>
            <a:ext cx="3277596" cy="120015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TIP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494783"/>
            <a:ext cx="4629150" cy="4036119"/>
          </a:xfrm>
        </p:spPr>
        <p:txBody>
          <a:bodyPr>
            <a:no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Analyze existing administrative data to trace the development of home &amp; community-based services over time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Identify gaps in services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Compare estimated number of eligible children/youth with program enrollment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Trace growth in MHBG-supported services for children &amp; youth; compare with prevalence &amp; census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Compare with similar programs in other jurisdictions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Consider impact of policy changes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218" y="1543050"/>
            <a:ext cx="3585570" cy="2859088"/>
          </a:xfrm>
        </p:spPr>
        <p:txBody>
          <a:bodyPr>
            <a:no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Use data to support service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42641145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TIP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/>
              <a:t>Work with experts</a:t>
            </a:r>
          </a:p>
          <a:p>
            <a:r>
              <a:rPr lang="en-US" sz="2800" dirty="0"/>
              <a:t>Training</a:t>
            </a:r>
          </a:p>
          <a:p>
            <a:r>
              <a:rPr lang="en-US" sz="2800" dirty="0"/>
              <a:t>Coaching</a:t>
            </a:r>
          </a:p>
          <a:p>
            <a:r>
              <a:rPr lang="en-US" sz="2800" dirty="0"/>
              <a:t>Consider provider, supervisory, organizational &amp; system factors</a:t>
            </a:r>
          </a:p>
          <a:p>
            <a:r>
              <a:rPr lang="en-US" sz="2800" dirty="0"/>
              <a:t>Support/monitor fidelity to model (improves outcomes!)</a:t>
            </a:r>
          </a:p>
          <a:p>
            <a:r>
              <a:rPr lang="en-US" sz="2800" dirty="0"/>
              <a:t>Use information to monitor progress, modify training &amp; coaching &amp; policies to support effective implementation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Use implementation science to support implementation of evidence-based practices (training, coaching, supportive policies, and progress monitoring)</a:t>
            </a:r>
          </a:p>
        </p:txBody>
      </p:sp>
    </p:spTree>
    <p:extLst>
      <p:ext uri="{BB962C8B-B14F-4D97-AF65-F5344CB8AC3E}">
        <p14:creationId xmlns:p14="http://schemas.microsoft.com/office/powerpoint/2010/main" val="36317374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TIP 5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5108978" cy="3654425"/>
          </a:xfrm>
        </p:spPr>
        <p:txBody>
          <a:bodyPr/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Often, information is limited to 1 organization’s or 1 system’s data 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Creates incomplete, distorted picture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Worth addressing challenges in sharing data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Collaborate with behavioral health, Medicaid, child welfare, &amp; juvenile justice to share &amp; access data </a:t>
            </a:r>
          </a:p>
        </p:txBody>
      </p:sp>
    </p:spTree>
    <p:extLst>
      <p:ext uri="{BB962C8B-B14F-4D97-AF65-F5344CB8AC3E}">
        <p14:creationId xmlns:p14="http://schemas.microsoft.com/office/powerpoint/2010/main" val="10263696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648200" y="1117919"/>
            <a:ext cx="4077346" cy="3740800"/>
          </a:xfrm>
        </p:spPr>
        <p:txBody>
          <a:bodyPr anchor="ctr"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Tips to improve the quality and collection of useful information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98" y="2014780"/>
            <a:ext cx="4358602" cy="297567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6719" y="1117919"/>
            <a:ext cx="4209081" cy="35144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Evaluation</a:t>
            </a:r>
          </a:p>
        </p:txBody>
      </p:sp>
    </p:spTree>
    <p:extLst>
      <p:ext uri="{BB962C8B-B14F-4D97-AF65-F5344CB8AC3E}">
        <p14:creationId xmlns:p14="http://schemas.microsoft.com/office/powerpoint/2010/main" val="10478514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4273" y="1129990"/>
            <a:ext cx="8430322" cy="3850887"/>
          </a:xfrm>
        </p:spPr>
        <p:txBody>
          <a:bodyPr>
            <a:normAutofit fontScale="62500" lnSpcReduction="20000"/>
          </a:bodyPr>
          <a:lstStyle/>
          <a:p>
            <a:pPr lvl="0">
              <a:lnSpc>
                <a:spcPct val="160000"/>
              </a:lnSpc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Micro-manage</a:t>
            </a:r>
          </a:p>
          <a:p>
            <a:pPr lvl="0">
              <a:lnSpc>
                <a:spcPct val="160000"/>
              </a:lnSpc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Delegation/Devolution</a:t>
            </a:r>
          </a:p>
          <a:p>
            <a:pPr lvl="0">
              <a:lnSpc>
                <a:spcPct val="160000"/>
              </a:lnSpc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Providing supplementary/complementary resources/support</a:t>
            </a:r>
          </a:p>
          <a:p>
            <a:pPr lvl="0">
              <a:lnSpc>
                <a:spcPct val="160000"/>
              </a:lnSpc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Establishing a robust feedback channel</a:t>
            </a:r>
          </a:p>
          <a:p>
            <a:pPr lvl="0">
              <a:lnSpc>
                <a:spcPct val="160000"/>
              </a:lnSpc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Using the capital within the system (e.g., Local SOC Subcommittee, Youth &amp; Family Subcommittee, etc.)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9446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648200" y="1117919"/>
            <a:ext cx="4077346" cy="3740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 small groups of 4 to 6, discuss how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or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tips could be used in your System of Care.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98" y="2014780"/>
            <a:ext cx="4358602" cy="297567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6719" y="1117919"/>
            <a:ext cx="4209081" cy="35144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ACTIVITY…….</a:t>
            </a:r>
          </a:p>
        </p:txBody>
      </p:sp>
    </p:spTree>
    <p:extLst>
      <p:ext uri="{BB962C8B-B14F-4D97-AF65-F5344CB8AC3E}">
        <p14:creationId xmlns:p14="http://schemas.microsoft.com/office/powerpoint/2010/main" val="13466841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3E72F-F3A9-A04D-86FE-B7DBC31B7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77" y="2190861"/>
            <a:ext cx="7886700" cy="837883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 for your interest and participation! 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0857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2886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Contact information: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859480"/>
            <a:ext cx="7886700" cy="216799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Betty Walton: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Betty.Walton@fssa.IN.gov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Isaac Karikari: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Isaac.Karikari@fssa.IN.gov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Christine Garry: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Christine.Garry@fssa.IN.gov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Erin Tock: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ET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ock@namiindiana.org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977158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12738" y="690563"/>
            <a:ext cx="8831262" cy="4003675"/>
          </a:xfrm>
        </p:spPr>
        <p:txBody>
          <a:bodyPr rtlCol="0">
            <a:normAutofit/>
          </a:bodyPr>
          <a:lstStyle/>
          <a:p>
            <a:pPr>
              <a:defRPr/>
            </a:pPr>
            <a:endParaRPr lang="en-US" dirty="0"/>
          </a:p>
          <a:p>
            <a:pPr marL="0" indent="0">
              <a:buNone/>
              <a:defRPr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017044" y="690563"/>
            <a:ext cx="2969419" cy="3714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CIS</a:t>
            </a:r>
            <a:r>
              <a:rPr lang="en-US" dirty="0">
                <a:solidFill>
                  <a:schemeClr val="tx1"/>
                </a:solidFill>
              </a:rPr>
              <a:t>CISC Executive Leadership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86954" y="2056210"/>
            <a:ext cx="1288256" cy="577453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Mental Health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&amp; Substance Abuse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471738" y="2801541"/>
            <a:ext cx="4017169" cy="5048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State Interagency Child Collaboration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192191" y="2012157"/>
            <a:ext cx="1128713" cy="6560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Educational Outcomes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487341" y="1106091"/>
            <a:ext cx="2028825" cy="381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CISC Executive Director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078957" y="1547813"/>
            <a:ext cx="2899172" cy="39290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CISC Committee Members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714500" y="2024063"/>
            <a:ext cx="1115616" cy="647700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Child Safety and Services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858691" y="2024063"/>
            <a:ext cx="1313259" cy="65484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Cross Systems </a:t>
            </a:r>
          </a:p>
          <a:p>
            <a:pPr algn="ctr">
              <a:defRPr/>
            </a:pPr>
            <a:r>
              <a:rPr lang="en-US" sz="1400" dirty="0"/>
              <a:t>&amp; Juvenile Justice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440781" y="4117182"/>
            <a:ext cx="2490788" cy="3274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INSOC</a:t>
            </a: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Advisory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957763" y="4119563"/>
            <a:ext cx="1916906" cy="3274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Youth and Family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373291" y="2019300"/>
            <a:ext cx="1209675" cy="6572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Child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Oversight Committee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600826" y="1994298"/>
            <a:ext cx="1021556" cy="69175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Data Mapping &amp; sharing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7622381" y="2009775"/>
            <a:ext cx="1201341" cy="68699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Trauma Informed Care Committee</a:t>
            </a:r>
          </a:p>
        </p:txBody>
      </p:sp>
      <p:sp>
        <p:nvSpPr>
          <p:cNvPr id="18" name="Oval 17"/>
          <p:cNvSpPr/>
          <p:nvPr/>
        </p:nvSpPr>
        <p:spPr>
          <a:xfrm>
            <a:off x="470298" y="3405188"/>
            <a:ext cx="996553" cy="484585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DMHA</a:t>
            </a:r>
          </a:p>
        </p:txBody>
      </p:sp>
      <p:sp>
        <p:nvSpPr>
          <p:cNvPr id="19" name="Oval 18"/>
          <p:cNvSpPr/>
          <p:nvPr/>
        </p:nvSpPr>
        <p:spPr>
          <a:xfrm>
            <a:off x="1466851" y="3412332"/>
            <a:ext cx="927497" cy="484585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DOC</a:t>
            </a:r>
          </a:p>
        </p:txBody>
      </p:sp>
      <p:sp>
        <p:nvSpPr>
          <p:cNvPr id="20" name="Oval 19"/>
          <p:cNvSpPr/>
          <p:nvPr/>
        </p:nvSpPr>
        <p:spPr>
          <a:xfrm>
            <a:off x="2405063" y="3405187"/>
            <a:ext cx="907256" cy="491729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DCS</a:t>
            </a:r>
          </a:p>
        </p:txBody>
      </p:sp>
      <p:sp>
        <p:nvSpPr>
          <p:cNvPr id="21" name="Oval 20"/>
          <p:cNvSpPr/>
          <p:nvPr/>
        </p:nvSpPr>
        <p:spPr>
          <a:xfrm>
            <a:off x="3331369" y="3394473"/>
            <a:ext cx="872729" cy="50244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DOE</a:t>
            </a:r>
          </a:p>
        </p:txBody>
      </p:sp>
      <p:sp>
        <p:nvSpPr>
          <p:cNvPr id="22" name="Oval 21"/>
          <p:cNvSpPr/>
          <p:nvPr/>
        </p:nvSpPr>
        <p:spPr>
          <a:xfrm>
            <a:off x="4204097" y="3405188"/>
            <a:ext cx="904875" cy="48458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DWD</a:t>
            </a:r>
          </a:p>
        </p:txBody>
      </p:sp>
      <p:sp>
        <p:nvSpPr>
          <p:cNvPr id="23" name="Oval 22"/>
          <p:cNvSpPr/>
          <p:nvPr/>
        </p:nvSpPr>
        <p:spPr>
          <a:xfrm>
            <a:off x="5116116" y="3420666"/>
            <a:ext cx="951309" cy="501253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BDDS</a:t>
            </a:r>
          </a:p>
        </p:txBody>
      </p:sp>
      <p:sp>
        <p:nvSpPr>
          <p:cNvPr id="24" name="Oval 23"/>
          <p:cNvSpPr/>
          <p:nvPr/>
        </p:nvSpPr>
        <p:spPr>
          <a:xfrm>
            <a:off x="6067425" y="3420666"/>
            <a:ext cx="972741" cy="48458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ISDH</a:t>
            </a:r>
          </a:p>
        </p:txBody>
      </p:sp>
      <p:sp>
        <p:nvSpPr>
          <p:cNvPr id="25" name="Oval 24"/>
          <p:cNvSpPr/>
          <p:nvPr/>
        </p:nvSpPr>
        <p:spPr>
          <a:xfrm>
            <a:off x="7042547" y="3383756"/>
            <a:ext cx="881063" cy="5143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ICJI</a:t>
            </a:r>
          </a:p>
        </p:txBody>
      </p:sp>
      <p:sp>
        <p:nvSpPr>
          <p:cNvPr id="26" name="Oval 25"/>
          <p:cNvSpPr/>
          <p:nvPr/>
        </p:nvSpPr>
        <p:spPr>
          <a:xfrm>
            <a:off x="7946231" y="3386138"/>
            <a:ext cx="914400" cy="51792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JDAI</a:t>
            </a:r>
          </a:p>
        </p:txBody>
      </p:sp>
      <p:pic>
        <p:nvPicPr>
          <p:cNvPr id="2073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67" y="195263"/>
            <a:ext cx="926306" cy="76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4" name="TextBox 1"/>
          <p:cNvSpPr txBox="1">
            <a:spLocks noChangeArrowheads="1"/>
          </p:cNvSpPr>
          <p:nvPr/>
        </p:nvSpPr>
        <p:spPr bwMode="auto">
          <a:xfrm>
            <a:off x="2230042" y="222647"/>
            <a:ext cx="54018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b="1"/>
              <a:t>Working Indiana State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11770273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7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2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Overview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28650" y="1123627"/>
            <a:ext cx="7886700" cy="3508698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Transitioning from required collection &amp; reporting of grant data to routinely using information for planning and quality improvement processes at direct service, program, and system levels 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Explores necessary conditions for the successful use of information to plan and monitor progress  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Highlights tips 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Applying tips to your practice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528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30238" y="1024889"/>
            <a:ext cx="2949575" cy="3229395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Exploring comfort levels </a:t>
            </a:r>
            <a:b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with ‘DATA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" r="27"/>
          <a:stretch>
            <a:fillRect/>
          </a:stretch>
        </p:blipFill>
        <p:spPr>
          <a:xfrm>
            <a:off x="3887788" y="1024890"/>
            <a:ext cx="5256212" cy="4140078"/>
          </a:xfrm>
        </p:spPr>
      </p:pic>
    </p:spTree>
    <p:extLst>
      <p:ext uri="{BB962C8B-B14F-4D97-AF65-F5344CB8AC3E}">
        <p14:creationId xmlns:p14="http://schemas.microsoft.com/office/powerpoint/2010/main" val="2101476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36862-9E77-6D4A-8A73-3D59D01CD5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4704" y="1654141"/>
            <a:ext cx="7772400" cy="1426342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 data (information) to manage services, programs, </a:t>
            </a:r>
            <a:b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organizations &amp; systems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522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Basics…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Access to data 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Siloes?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Shared?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Convert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into understandable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Determine how data (information) will be used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349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But, it’s not just about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Adopt System of Care values &amp; principles 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Involve youth and families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Support equity (cultural &amp; linguistic considerations)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Collaborate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Link data to system’s strategic plan, to programs (services), &amp; to outcomes (system, programs, youth &amp; families)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138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37198" y="1062990"/>
            <a:ext cx="3358795" cy="99957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Activity…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Identify 1-3 tips that would be helpful in your System of Care</a:t>
            </a:r>
          </a:p>
          <a:p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Jot them down</a:t>
            </a:r>
          </a:p>
          <a:p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Near the end of the workshop, we’ll discuss how tips could be implemented in your SOC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98" y="2177512"/>
            <a:ext cx="3443946" cy="270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6850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DESIGN_ID_OFFICE THEME" val="lSY5j0kH"/>
  <p:tag name="ARTICULATE_SLIDE_THUMBNAIL_REFRESH" val="1"/>
  <p:tag name="ARTICULATE_DESIGN_ID_CUSTOM DESIGN" val="XoSTI8uB"/>
  <p:tag name="ARTICULATE_DESIGN_ID_1_CUSTOM DESIGN" val="lNZIxLFm"/>
  <p:tag name="ARTICULATE_SLIDE_COUNT" val="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1468</Words>
  <Application>Microsoft Macintosh PowerPoint</Application>
  <PresentationFormat>On-screen Show (16:9)</PresentationFormat>
  <Paragraphs>459</Paragraphs>
  <Slides>28</Slides>
  <Notes>28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Calibri Light</vt:lpstr>
      <vt:lpstr>Times New Roman</vt:lpstr>
      <vt:lpstr>Office Theme</vt:lpstr>
      <vt:lpstr>Custom Design</vt:lpstr>
      <vt:lpstr>1_Custom Design</vt:lpstr>
      <vt:lpstr>Chart</vt:lpstr>
      <vt:lpstr>Knowledge Diffusion &amp; Utilization within a System of Care Model   (Supporting Routine Use of Information for Planning  &amp; Progress Monitoring)    Betty Walton, Isaac Karikari, Christine Garry, &amp; Erin Tock</vt:lpstr>
      <vt:lpstr>Introductions </vt:lpstr>
      <vt:lpstr>PowerPoint Presentation</vt:lpstr>
      <vt:lpstr>Overview</vt:lpstr>
      <vt:lpstr>Exploring comfort levels  with ‘DATA’</vt:lpstr>
      <vt:lpstr>Using data (information) to manage services, programs,  organizations &amp; systems</vt:lpstr>
      <vt:lpstr>Basics…</vt:lpstr>
      <vt:lpstr>But, it’s not just about technology</vt:lpstr>
      <vt:lpstr>Activity…</vt:lpstr>
      <vt:lpstr>TIP 1</vt:lpstr>
      <vt:lpstr>PowerPoint Presentation</vt:lpstr>
      <vt:lpstr>PowerPoint Presentation</vt:lpstr>
      <vt:lpstr>TIP 1B</vt:lpstr>
      <vt:lpstr>Activity…</vt:lpstr>
      <vt:lpstr>TIP 2</vt:lpstr>
      <vt:lpstr>PowerPoint Presentation</vt:lpstr>
      <vt:lpstr>TIP 2B</vt:lpstr>
      <vt:lpstr>Mental Health Service Utilization 0 -12 Years Group</vt:lpstr>
      <vt:lpstr>Mental Health Service Utilization 0 -12 Years Group (2004 – 2016)</vt:lpstr>
      <vt:lpstr>TIP 2C</vt:lpstr>
      <vt:lpstr>TIP 3</vt:lpstr>
      <vt:lpstr>TIP 4</vt:lpstr>
      <vt:lpstr>TIP 5 </vt:lpstr>
      <vt:lpstr>PowerPoint Presentation</vt:lpstr>
      <vt:lpstr>PowerPoint Presentation</vt:lpstr>
      <vt:lpstr>PowerPoint Presentation</vt:lpstr>
      <vt:lpstr>Thank you for your interest and participation! </vt:lpstr>
      <vt:lpstr>Contact information:</vt:lpstr>
    </vt:vector>
  </TitlesOfParts>
  <Company>University of Maryland, Baltimore</Company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Bower</dc:creator>
  <cp:lastModifiedBy>Microsoft Office User</cp:lastModifiedBy>
  <cp:revision>104</cp:revision>
  <dcterms:created xsi:type="dcterms:W3CDTF">2018-03-28T12:05:20Z</dcterms:created>
  <dcterms:modified xsi:type="dcterms:W3CDTF">2018-07-12T17:51:57Z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B4DC637E-CF1A-4B20-A126-BCDCF19EDC91</vt:lpwstr>
  </property>
  <property fmtid="{D5CDD505-2E9C-101B-9397-08002B2CF9AE}" pid="3" name="ArticulatePath">
    <vt:lpwstr>Institutes 2018 PowerPoint Template</vt:lpwstr>
  </property>
</Properties>
</file>