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2A9BA6-8552-C7F1-D988-B3B0641C575B}" v="4" dt="2020-07-30T13:57:32.910"/>
    <p1510:client id="{863B3A65-A8D6-FEAA-D74C-D393437751FA}" v="4" dt="2020-07-30T13:56:47.274"/>
    <p1510:client id="{DD473E77-DC8F-E642-893A-CBFF782D3F0C}" v="366" dt="2020-07-30T14:21:06.6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7"/>
    <p:restoredTop sz="94681"/>
  </p:normalViewPr>
  <p:slideViewPr>
    <p:cSldViewPr snapToGrid="0" snapToObjects="1">
      <p:cViewPr varScale="1">
        <p:scale>
          <a:sx n="59" d="100"/>
          <a:sy n="59" d="100"/>
        </p:scale>
        <p:origin x="208" y="1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291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086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07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62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14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87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03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02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359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981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5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7/30/20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583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6.emf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5.emf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8.emf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7.emf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2B4AC-8978-664A-8AD1-509598CFC0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2AC9FB-9860-8E4C-B80F-FF09387110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26DF09-A24D-3348-95E0-ADFCBCE74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9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652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2365D-B039-4145-B079-2050374ED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841"/>
            <a:ext cx="10515600" cy="1325563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92FBD-3967-E847-BB0A-51ECF0F2C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Physical trauma results in a systemic inflammatory response</a:t>
            </a:r>
          </a:p>
          <a:p>
            <a:r>
              <a:rPr lang="en-US" dirty="0"/>
              <a:t>Analysis of the immune response in trauma patients post-injury shows variance in cytokine expression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Main Goal of Study.</a:t>
            </a:r>
            <a:r>
              <a:rPr lang="en-US" dirty="0"/>
              <a:t> Test whether immunological changes to inflammatory stimuli can predict tolerance or sensitivity to trauma using an-vitro cell-based assay.</a:t>
            </a:r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3F8A718-E718-A545-B0DE-CC5C34B31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548" y="2578894"/>
            <a:ext cx="5553635" cy="210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103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74B2C-B52D-A241-80B4-D533A7969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92973-B565-6D40-98F0-DCD32A384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Splenocytes isolated from C57B/6 mice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Treatment to mimic cellular perturbation associated with trauma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LPS (100 ng/mL) +/- pro-inflammatory cytokines IL-1beta (1ng/mL), IL-6 (200ng/mL), IL-33 (150 ng/mL), and HMGB1 (10 ng/mL)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Hypoxic trauma using hydrogen peroxide (50 </a:t>
            </a:r>
            <a:r>
              <a:rPr lang="en-US" dirty="0" err="1"/>
              <a:t>uM</a:t>
            </a:r>
            <a:r>
              <a:rPr lang="en-US" dirty="0"/>
              <a:t>, 100 </a:t>
            </a:r>
            <a:r>
              <a:rPr lang="en-US" dirty="0" err="1"/>
              <a:t>uM</a:t>
            </a:r>
            <a:r>
              <a:rPr lang="en-US" dirty="0"/>
              <a:t>, or 200 </a:t>
            </a:r>
            <a:r>
              <a:rPr lang="en-US" dirty="0" err="1"/>
              <a:t>uM</a:t>
            </a:r>
            <a:r>
              <a:rPr lang="en-US" dirty="0"/>
              <a:t>) +/- pro-inflammatory cytokines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Assessment of inflammation and hypoxia using qPCR amplification of HIF-1⍺, TNF⍺, and BAX 24 hours post-treatment</a:t>
            </a:r>
          </a:p>
        </p:txBody>
      </p:sp>
    </p:spTree>
    <p:extLst>
      <p:ext uri="{BB962C8B-B14F-4D97-AF65-F5344CB8AC3E}">
        <p14:creationId xmlns:p14="http://schemas.microsoft.com/office/powerpoint/2010/main" val="930383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7D5C3-1526-8742-A295-CDBB4A58B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242" y="-201210"/>
            <a:ext cx="10515600" cy="1325563"/>
          </a:xfrm>
        </p:spPr>
        <p:txBody>
          <a:bodyPr/>
          <a:lstStyle/>
          <a:p>
            <a:r>
              <a:rPr lang="en-US" dirty="0"/>
              <a:t>Cell Viability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FB9FCB-17E9-AF4C-B5DE-D9ADB0290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092" y="2142081"/>
            <a:ext cx="3782705" cy="28413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78D5D7-50D0-1E4A-94EE-EF976804D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3718" y="2172937"/>
            <a:ext cx="4216456" cy="28052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413E4F-22B9-0241-A735-A9C9F0D6EF8C}"/>
              </a:ext>
            </a:extLst>
          </p:cNvPr>
          <p:cNvSpPr txBox="1"/>
          <p:nvPr/>
        </p:nvSpPr>
        <p:spPr>
          <a:xfrm>
            <a:off x="7324949" y="3455053"/>
            <a:ext cx="462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592ACE-DA8F-7549-970C-14F68C98A9F3}"/>
              </a:ext>
            </a:extLst>
          </p:cNvPr>
          <p:cNvSpPr txBox="1"/>
          <p:nvPr/>
        </p:nvSpPr>
        <p:spPr>
          <a:xfrm>
            <a:off x="7664464" y="3564554"/>
            <a:ext cx="462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AE4CCF-ED14-2043-B7F2-87CD8FCCD9F2}"/>
              </a:ext>
            </a:extLst>
          </p:cNvPr>
          <p:cNvSpPr txBox="1"/>
          <p:nvPr/>
        </p:nvSpPr>
        <p:spPr>
          <a:xfrm>
            <a:off x="7990422" y="3353191"/>
            <a:ext cx="462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804A4-06C1-6042-891E-CAB34511AB8E}"/>
              </a:ext>
            </a:extLst>
          </p:cNvPr>
          <p:cNvSpPr txBox="1"/>
          <p:nvPr/>
        </p:nvSpPr>
        <p:spPr>
          <a:xfrm>
            <a:off x="8337544" y="3360110"/>
            <a:ext cx="462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284AE2-3BDD-9542-8773-6DD8805A91FB}"/>
              </a:ext>
            </a:extLst>
          </p:cNvPr>
          <p:cNvSpPr txBox="1"/>
          <p:nvPr/>
        </p:nvSpPr>
        <p:spPr>
          <a:xfrm>
            <a:off x="8675421" y="3556054"/>
            <a:ext cx="462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6C3198-3120-D74E-99F8-6C5F5F623A80}"/>
              </a:ext>
            </a:extLst>
          </p:cNvPr>
          <p:cNvSpPr txBox="1"/>
          <p:nvPr/>
        </p:nvSpPr>
        <p:spPr>
          <a:xfrm>
            <a:off x="9003017" y="3553831"/>
            <a:ext cx="462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96D7E4-657C-934C-BCC6-13D751CE5790}"/>
              </a:ext>
            </a:extLst>
          </p:cNvPr>
          <p:cNvSpPr txBox="1"/>
          <p:nvPr/>
        </p:nvSpPr>
        <p:spPr>
          <a:xfrm>
            <a:off x="2475248" y="2187112"/>
            <a:ext cx="2710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59D21C-5335-D540-A70E-D7451C878CFA}"/>
              </a:ext>
            </a:extLst>
          </p:cNvPr>
          <p:cNvSpPr/>
          <p:nvPr/>
        </p:nvSpPr>
        <p:spPr>
          <a:xfrm>
            <a:off x="9568109" y="2227586"/>
            <a:ext cx="184279" cy="177256"/>
          </a:xfrm>
          <a:prstGeom prst="rect">
            <a:avLst/>
          </a:prstGeom>
          <a:solidFill>
            <a:srgbClr val="191A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2C7D32-44E7-F141-A6EF-038C83F9982C}"/>
              </a:ext>
            </a:extLst>
          </p:cNvPr>
          <p:cNvSpPr/>
          <p:nvPr/>
        </p:nvSpPr>
        <p:spPr>
          <a:xfrm>
            <a:off x="9568109" y="2427397"/>
            <a:ext cx="182353" cy="177256"/>
          </a:xfrm>
          <a:prstGeom prst="rect">
            <a:avLst/>
          </a:prstGeom>
          <a:solidFill>
            <a:srgbClr val="DE77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388C4F-701A-054F-A5E0-FEDB84F8A592}"/>
              </a:ext>
            </a:extLst>
          </p:cNvPr>
          <p:cNvSpPr/>
          <p:nvPr/>
        </p:nvSpPr>
        <p:spPr>
          <a:xfrm>
            <a:off x="9569735" y="2642190"/>
            <a:ext cx="180427" cy="17725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A28C04-82C7-AF41-A7E7-85750147BC5E}"/>
              </a:ext>
            </a:extLst>
          </p:cNvPr>
          <p:cNvSpPr/>
          <p:nvPr/>
        </p:nvSpPr>
        <p:spPr>
          <a:xfrm>
            <a:off x="9568109" y="2841539"/>
            <a:ext cx="182353" cy="177256"/>
          </a:xfrm>
          <a:prstGeom prst="rect">
            <a:avLst/>
          </a:prstGeom>
          <a:solidFill>
            <a:srgbClr val="71C4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AD4331-2D56-4147-ABAC-C36A42A09161}"/>
              </a:ext>
            </a:extLst>
          </p:cNvPr>
          <p:cNvSpPr/>
          <p:nvPr/>
        </p:nvSpPr>
        <p:spPr>
          <a:xfrm>
            <a:off x="9568109" y="3055577"/>
            <a:ext cx="182353" cy="176404"/>
          </a:xfrm>
          <a:prstGeom prst="rect">
            <a:avLst/>
          </a:prstGeom>
          <a:solidFill>
            <a:srgbClr val="1963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892A377-F2FC-7741-911F-B9E1E2E94E95}"/>
              </a:ext>
            </a:extLst>
          </p:cNvPr>
          <p:cNvSpPr/>
          <p:nvPr/>
        </p:nvSpPr>
        <p:spPr>
          <a:xfrm>
            <a:off x="9569116" y="3263166"/>
            <a:ext cx="181160" cy="188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910742B-8CEC-6043-823C-8966DB9735E1}"/>
              </a:ext>
            </a:extLst>
          </p:cNvPr>
          <p:cNvSpPr/>
          <p:nvPr/>
        </p:nvSpPr>
        <p:spPr>
          <a:xfrm>
            <a:off x="9568728" y="3474573"/>
            <a:ext cx="181620" cy="17640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A7325C7-8C32-5D40-83FC-F76A4C509DF7}"/>
              </a:ext>
            </a:extLst>
          </p:cNvPr>
          <p:cNvSpPr/>
          <p:nvPr/>
        </p:nvSpPr>
        <p:spPr>
          <a:xfrm>
            <a:off x="4935941" y="2159356"/>
            <a:ext cx="210110" cy="194971"/>
          </a:xfrm>
          <a:prstGeom prst="rect">
            <a:avLst/>
          </a:prstGeom>
          <a:solidFill>
            <a:srgbClr val="191A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E914A6B-67CD-2A42-A5C2-77B59DFBF374}"/>
              </a:ext>
            </a:extLst>
          </p:cNvPr>
          <p:cNvSpPr/>
          <p:nvPr/>
        </p:nvSpPr>
        <p:spPr>
          <a:xfrm>
            <a:off x="4938137" y="2398867"/>
            <a:ext cx="207914" cy="194971"/>
          </a:xfrm>
          <a:prstGeom prst="rect">
            <a:avLst/>
          </a:prstGeom>
          <a:solidFill>
            <a:srgbClr val="DE77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D7D893-D7EE-3D47-BCD0-C32021DE2644}"/>
              </a:ext>
            </a:extLst>
          </p:cNvPr>
          <p:cNvSpPr/>
          <p:nvPr/>
        </p:nvSpPr>
        <p:spPr>
          <a:xfrm>
            <a:off x="4940333" y="2642456"/>
            <a:ext cx="197903" cy="17698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F30A2A4-E0E7-A64D-96B1-22A850DC4B92}"/>
              </a:ext>
            </a:extLst>
          </p:cNvPr>
          <p:cNvSpPr/>
          <p:nvPr/>
        </p:nvSpPr>
        <p:spPr>
          <a:xfrm>
            <a:off x="4938137" y="2882253"/>
            <a:ext cx="207914" cy="194971"/>
          </a:xfrm>
          <a:prstGeom prst="rect">
            <a:avLst/>
          </a:prstGeom>
          <a:solidFill>
            <a:srgbClr val="71C4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5B23EF-CFC7-1A45-AC85-1555EFC6B629}"/>
              </a:ext>
            </a:extLst>
          </p:cNvPr>
          <p:cNvSpPr txBox="1"/>
          <p:nvPr/>
        </p:nvSpPr>
        <p:spPr>
          <a:xfrm>
            <a:off x="5109879" y="2142081"/>
            <a:ext cx="15433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Unstimulated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42B9A1-A535-1842-AB37-B68145335A50}"/>
              </a:ext>
            </a:extLst>
          </p:cNvPr>
          <p:cNvSpPr txBox="1"/>
          <p:nvPr/>
        </p:nvSpPr>
        <p:spPr>
          <a:xfrm>
            <a:off x="5100667" y="2403693"/>
            <a:ext cx="11572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Cytokines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8DE3BE-C2F1-924F-AB9D-65E91AB57C4E}"/>
              </a:ext>
            </a:extLst>
          </p:cNvPr>
          <p:cNvSpPr txBox="1"/>
          <p:nvPr/>
        </p:nvSpPr>
        <p:spPr>
          <a:xfrm>
            <a:off x="5120103" y="2636032"/>
            <a:ext cx="946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LPS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AF3A21B-CBD6-7141-A809-E7E29F954654}"/>
              </a:ext>
            </a:extLst>
          </p:cNvPr>
          <p:cNvSpPr txBox="1"/>
          <p:nvPr/>
        </p:nvSpPr>
        <p:spPr>
          <a:xfrm>
            <a:off x="5109879" y="2875830"/>
            <a:ext cx="1774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LPS + Cytokines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0667C3-1F11-0C40-AAB1-0CFA7008613C}"/>
              </a:ext>
            </a:extLst>
          </p:cNvPr>
          <p:cNvSpPr txBox="1"/>
          <p:nvPr/>
        </p:nvSpPr>
        <p:spPr>
          <a:xfrm>
            <a:off x="9730203" y="2228227"/>
            <a:ext cx="1353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Unstimulated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B559294-E290-DD4E-855C-52314E355143}"/>
                  </a:ext>
                </a:extLst>
              </p:cNvPr>
              <p:cNvSpPr txBox="1"/>
              <p:nvPr/>
            </p:nvSpPr>
            <p:spPr>
              <a:xfrm>
                <a:off x="9730203" y="2410880"/>
                <a:ext cx="101500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50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B559294-E290-DD4E-855C-52314E3551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0203" y="2410880"/>
                <a:ext cx="1015008" cy="246221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BA79C40-E115-B54B-B649-3C02F92EBA87}"/>
                  </a:ext>
                </a:extLst>
              </p:cNvPr>
              <p:cNvSpPr txBox="1"/>
              <p:nvPr/>
            </p:nvSpPr>
            <p:spPr>
              <a:xfrm>
                <a:off x="9730203" y="2622352"/>
                <a:ext cx="246179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50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000" dirty="0"/>
                  <a:t> + cytokines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BA79C40-E115-B54B-B649-3C02F92EBA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0203" y="2622352"/>
                <a:ext cx="2461797" cy="246221"/>
              </a:xfrm>
              <a:prstGeom prst="rect">
                <a:avLst/>
              </a:prstGeom>
              <a:blipFill>
                <a:blip r:embed="rId5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EDB3069-366D-DF40-9F92-7B75CD19837F}"/>
                  </a:ext>
                </a:extLst>
              </p:cNvPr>
              <p:cNvSpPr txBox="1"/>
              <p:nvPr/>
            </p:nvSpPr>
            <p:spPr>
              <a:xfrm>
                <a:off x="9742704" y="2835501"/>
                <a:ext cx="155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100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EDB3069-366D-DF40-9F92-7B75CD198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2704" y="2835501"/>
                <a:ext cx="1556315" cy="246221"/>
              </a:xfrm>
              <a:prstGeom prst="rect">
                <a:avLst/>
              </a:prstGeom>
              <a:blipFill>
                <a:blip r:embed="rId6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E6DB2D6-E1A6-314E-BE73-7461D03C3EEB}"/>
                  </a:ext>
                </a:extLst>
              </p:cNvPr>
              <p:cNvSpPr txBox="1"/>
              <p:nvPr/>
            </p:nvSpPr>
            <p:spPr>
              <a:xfrm>
                <a:off x="9746186" y="3036762"/>
                <a:ext cx="21019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100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000" dirty="0"/>
                  <a:t> + cytokines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E6DB2D6-E1A6-314E-BE73-7461D03C3E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6186" y="3036762"/>
                <a:ext cx="2101973" cy="246221"/>
              </a:xfrm>
              <a:prstGeom prst="rect">
                <a:avLst/>
              </a:prstGeom>
              <a:blipFill>
                <a:blip r:embed="rId7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4F14C90-BFB9-B445-A326-D5B389FDC4FF}"/>
                  </a:ext>
                </a:extLst>
              </p:cNvPr>
              <p:cNvSpPr txBox="1"/>
              <p:nvPr/>
            </p:nvSpPr>
            <p:spPr>
              <a:xfrm>
                <a:off x="9747149" y="3209592"/>
                <a:ext cx="21019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200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4F14C90-BFB9-B445-A326-D5B389FDC4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7149" y="3209592"/>
                <a:ext cx="2101973" cy="246221"/>
              </a:xfrm>
              <a:prstGeom prst="rect">
                <a:avLst/>
              </a:prstGeom>
              <a:blipFill>
                <a:blip r:embed="rId8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FBDAC65-5DCA-6A4D-9D88-20D5B032C22E}"/>
                  </a:ext>
                </a:extLst>
              </p:cNvPr>
              <p:cNvSpPr txBox="1"/>
              <p:nvPr/>
            </p:nvSpPr>
            <p:spPr>
              <a:xfrm>
                <a:off x="9746187" y="3439663"/>
                <a:ext cx="21019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200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000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1000" b="0" i="0" smtClean="0">
                        <a:latin typeface="Cambria Math" panose="02040503050406030204" pitchFamily="18" charset="0"/>
                      </a:rPr>
                      <m:t>cytokines</m:t>
                    </m:r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FBDAC65-5DCA-6A4D-9D88-20D5B032C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6187" y="3439663"/>
                <a:ext cx="2101973" cy="246221"/>
              </a:xfrm>
              <a:prstGeom prst="rect">
                <a:avLst/>
              </a:prstGeom>
              <a:blipFill>
                <a:blip r:embed="rId9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512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98B26-A410-4246-AB34-05F0067EA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7" y="79473"/>
            <a:ext cx="10515600" cy="1325563"/>
          </a:xfrm>
        </p:spPr>
        <p:txBody>
          <a:bodyPr/>
          <a:lstStyle/>
          <a:p>
            <a:r>
              <a:rPr lang="en-US" dirty="0"/>
              <a:t>HIF1-⍺ and TNF⍺ Expression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3BD2BA-D158-4845-8787-1CC8048FC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1869" y="1555923"/>
            <a:ext cx="3325088" cy="21593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F94BE8-4598-BA46-841A-8891BB5E5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4977" y="1555923"/>
            <a:ext cx="2828197" cy="21952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457C629-C56C-4145-9917-2433CFA0BAFD}"/>
              </a:ext>
            </a:extLst>
          </p:cNvPr>
          <p:cNvSpPr/>
          <p:nvPr/>
        </p:nvSpPr>
        <p:spPr>
          <a:xfrm>
            <a:off x="4324492" y="1671340"/>
            <a:ext cx="155575" cy="130805"/>
          </a:xfrm>
          <a:prstGeom prst="rect">
            <a:avLst/>
          </a:prstGeom>
          <a:solidFill>
            <a:srgbClr val="191A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BF6AA5-0DDD-D742-9CF9-7B0CE44F4EBD}"/>
              </a:ext>
            </a:extLst>
          </p:cNvPr>
          <p:cNvSpPr/>
          <p:nvPr/>
        </p:nvSpPr>
        <p:spPr>
          <a:xfrm>
            <a:off x="4324492" y="1871151"/>
            <a:ext cx="153949" cy="130805"/>
          </a:xfrm>
          <a:prstGeom prst="rect">
            <a:avLst/>
          </a:prstGeom>
          <a:solidFill>
            <a:srgbClr val="DE77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41E708-8695-E34F-ADCA-B2E577E38D93}"/>
              </a:ext>
            </a:extLst>
          </p:cNvPr>
          <p:cNvSpPr/>
          <p:nvPr/>
        </p:nvSpPr>
        <p:spPr>
          <a:xfrm>
            <a:off x="4326118" y="2085945"/>
            <a:ext cx="152323" cy="1308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53F02B-432D-284C-9CCE-87981EC75289}"/>
              </a:ext>
            </a:extLst>
          </p:cNvPr>
          <p:cNvSpPr/>
          <p:nvPr/>
        </p:nvSpPr>
        <p:spPr>
          <a:xfrm>
            <a:off x="4324492" y="2285293"/>
            <a:ext cx="153949" cy="130805"/>
          </a:xfrm>
          <a:prstGeom prst="rect">
            <a:avLst/>
          </a:prstGeom>
          <a:solidFill>
            <a:srgbClr val="71C4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0CE68-E777-1042-B4A1-0CBFE650522E}"/>
              </a:ext>
            </a:extLst>
          </p:cNvPr>
          <p:cNvSpPr txBox="1"/>
          <p:nvPr/>
        </p:nvSpPr>
        <p:spPr>
          <a:xfrm>
            <a:off x="4439111" y="1613631"/>
            <a:ext cx="11427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Unstimulated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54FFC8-7EF2-8B45-B4E7-30F914A95838}"/>
              </a:ext>
            </a:extLst>
          </p:cNvPr>
          <p:cNvSpPr txBox="1"/>
          <p:nvPr/>
        </p:nvSpPr>
        <p:spPr>
          <a:xfrm>
            <a:off x="4439111" y="1794450"/>
            <a:ext cx="8569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Cytokines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40CA7A-0C5C-D743-8C2E-1597DDED8C70}"/>
              </a:ext>
            </a:extLst>
          </p:cNvPr>
          <p:cNvSpPr txBox="1"/>
          <p:nvPr/>
        </p:nvSpPr>
        <p:spPr>
          <a:xfrm>
            <a:off x="4449677" y="2028236"/>
            <a:ext cx="7009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EF7375-5ADA-6849-923A-C8F3F9A30DC2}"/>
              </a:ext>
            </a:extLst>
          </p:cNvPr>
          <p:cNvSpPr txBox="1"/>
          <p:nvPr/>
        </p:nvSpPr>
        <p:spPr>
          <a:xfrm>
            <a:off x="4439111" y="2237145"/>
            <a:ext cx="1313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LPS + Cytokines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9EECE9-9973-494F-8E1A-330F5FDDFA6C}"/>
              </a:ext>
            </a:extLst>
          </p:cNvPr>
          <p:cNvSpPr/>
          <p:nvPr/>
        </p:nvSpPr>
        <p:spPr>
          <a:xfrm>
            <a:off x="8443397" y="1596397"/>
            <a:ext cx="155575" cy="130805"/>
          </a:xfrm>
          <a:prstGeom prst="rect">
            <a:avLst/>
          </a:prstGeom>
          <a:solidFill>
            <a:srgbClr val="191A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3E81C-B701-6E4C-AA54-98AB0066F49C}"/>
              </a:ext>
            </a:extLst>
          </p:cNvPr>
          <p:cNvSpPr/>
          <p:nvPr/>
        </p:nvSpPr>
        <p:spPr>
          <a:xfrm>
            <a:off x="8443397" y="1796208"/>
            <a:ext cx="153949" cy="130805"/>
          </a:xfrm>
          <a:prstGeom prst="rect">
            <a:avLst/>
          </a:prstGeom>
          <a:solidFill>
            <a:srgbClr val="DE77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F48E87-3203-8B4C-9CBB-73C6B46B7BB7}"/>
              </a:ext>
            </a:extLst>
          </p:cNvPr>
          <p:cNvSpPr/>
          <p:nvPr/>
        </p:nvSpPr>
        <p:spPr>
          <a:xfrm>
            <a:off x="8445023" y="2011002"/>
            <a:ext cx="152323" cy="1308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ECE154F-DF7C-2145-BCF0-1BB4E5E468D2}"/>
              </a:ext>
            </a:extLst>
          </p:cNvPr>
          <p:cNvSpPr/>
          <p:nvPr/>
        </p:nvSpPr>
        <p:spPr>
          <a:xfrm>
            <a:off x="8443397" y="2210350"/>
            <a:ext cx="153949" cy="130805"/>
          </a:xfrm>
          <a:prstGeom prst="rect">
            <a:avLst/>
          </a:prstGeom>
          <a:solidFill>
            <a:srgbClr val="71C4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7418F3B-B97E-8047-9547-567BF316EB45}"/>
              </a:ext>
            </a:extLst>
          </p:cNvPr>
          <p:cNvSpPr/>
          <p:nvPr/>
        </p:nvSpPr>
        <p:spPr>
          <a:xfrm>
            <a:off x="8443397" y="2424388"/>
            <a:ext cx="153949" cy="130176"/>
          </a:xfrm>
          <a:prstGeom prst="rect">
            <a:avLst/>
          </a:prstGeom>
          <a:solidFill>
            <a:srgbClr val="1963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E43E94-659E-6546-8377-A16D30D57347}"/>
              </a:ext>
            </a:extLst>
          </p:cNvPr>
          <p:cNvSpPr/>
          <p:nvPr/>
        </p:nvSpPr>
        <p:spPr>
          <a:xfrm>
            <a:off x="8444404" y="2631977"/>
            <a:ext cx="152942" cy="13906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EBD9CA-4514-8D4B-A384-734122122F9B}"/>
              </a:ext>
            </a:extLst>
          </p:cNvPr>
          <p:cNvSpPr/>
          <p:nvPr/>
        </p:nvSpPr>
        <p:spPr>
          <a:xfrm>
            <a:off x="8444016" y="2843384"/>
            <a:ext cx="153330" cy="13017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B9B193-0E53-0447-8EB4-826EEB4DC3DE}"/>
              </a:ext>
            </a:extLst>
          </p:cNvPr>
          <p:cNvSpPr txBox="1"/>
          <p:nvPr/>
        </p:nvSpPr>
        <p:spPr>
          <a:xfrm>
            <a:off x="8550743" y="1555923"/>
            <a:ext cx="11427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Unstimulated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5B5EB4A-02E2-8449-815D-F88B2A2D2644}"/>
                  </a:ext>
                </a:extLst>
              </p:cNvPr>
              <p:cNvSpPr txBox="1"/>
              <p:nvPr/>
            </p:nvSpPr>
            <p:spPr>
              <a:xfrm>
                <a:off x="8550743" y="1736742"/>
                <a:ext cx="8569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50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5B5EB4A-02E2-8449-815D-F88B2A2D26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0743" y="1736742"/>
                <a:ext cx="856906" cy="246221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7972524-00DB-3C41-B668-EC6AA18692DC}"/>
                  </a:ext>
                </a:extLst>
              </p:cNvPr>
              <p:cNvSpPr txBox="1"/>
              <p:nvPr/>
            </p:nvSpPr>
            <p:spPr>
              <a:xfrm>
                <a:off x="8550743" y="1948312"/>
                <a:ext cx="207833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50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000" dirty="0"/>
                  <a:t> + cytokines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7972524-00DB-3C41-B668-EC6AA18692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0743" y="1948312"/>
                <a:ext cx="2078336" cy="246221"/>
              </a:xfrm>
              <a:prstGeom prst="rect">
                <a:avLst/>
              </a:prstGeom>
              <a:blipFill>
                <a:blip r:embed="rId5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BC28B2E-87FD-364E-AAA7-C1EF1DCDD8CA}"/>
                  </a:ext>
                </a:extLst>
              </p:cNvPr>
              <p:cNvSpPr txBox="1"/>
              <p:nvPr/>
            </p:nvSpPr>
            <p:spPr>
              <a:xfrm>
                <a:off x="8550743" y="2179437"/>
                <a:ext cx="131389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100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BC28B2E-87FD-364E-AAA7-C1EF1DCDD8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0743" y="2179437"/>
                <a:ext cx="1313896" cy="246221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6DF58E8-C6B3-7A49-BBFC-875C573F4933}"/>
                  </a:ext>
                </a:extLst>
              </p:cNvPr>
              <p:cNvSpPr txBox="1"/>
              <p:nvPr/>
            </p:nvSpPr>
            <p:spPr>
              <a:xfrm>
                <a:off x="8550743" y="2378587"/>
                <a:ext cx="17745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100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000" dirty="0"/>
                  <a:t> + cytokines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6DF58E8-C6B3-7A49-BBFC-875C573F4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0743" y="2378587"/>
                <a:ext cx="1774560" cy="246221"/>
              </a:xfrm>
              <a:prstGeom prst="rect">
                <a:avLst/>
              </a:prstGeom>
              <a:blipFill>
                <a:blip r:embed="rId7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139C3AD-32F8-AC4F-B4FF-BB51BFDED71B}"/>
                  </a:ext>
                </a:extLst>
              </p:cNvPr>
              <p:cNvSpPr txBox="1"/>
              <p:nvPr/>
            </p:nvSpPr>
            <p:spPr>
              <a:xfrm>
                <a:off x="8550743" y="2575863"/>
                <a:ext cx="17745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200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139C3AD-32F8-AC4F-B4FF-BB51BFDED7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0743" y="2575863"/>
                <a:ext cx="1774560" cy="246221"/>
              </a:xfrm>
              <a:prstGeom prst="rect">
                <a:avLst/>
              </a:prstGeom>
              <a:blipFill>
                <a:blip r:embed="rId8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DA8F0EC-B756-7545-84C2-BE7CB0D61B35}"/>
                  </a:ext>
                </a:extLst>
              </p:cNvPr>
              <p:cNvSpPr txBox="1"/>
              <p:nvPr/>
            </p:nvSpPr>
            <p:spPr>
              <a:xfrm>
                <a:off x="8550743" y="2794866"/>
                <a:ext cx="17745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200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000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1000" b="0" i="0" smtClean="0">
                        <a:latin typeface="Cambria Math" panose="02040503050406030204" pitchFamily="18" charset="0"/>
                      </a:rPr>
                      <m:t>cytokines</m:t>
                    </m:r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DA8F0EC-B756-7545-84C2-BE7CB0D61B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0743" y="2794866"/>
                <a:ext cx="1774560" cy="246221"/>
              </a:xfrm>
              <a:prstGeom prst="rect">
                <a:avLst/>
              </a:prstGeom>
              <a:blipFill>
                <a:blip r:embed="rId9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" name="Picture 51">
            <a:extLst>
              <a:ext uri="{FF2B5EF4-FFF2-40B4-BE49-F238E27FC236}">
                <a16:creationId xmlns:a16="http://schemas.microsoft.com/office/drawing/2014/main" id="{311B4B6A-FF3C-C349-828E-7A07517F19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62553" y="3947617"/>
            <a:ext cx="2706989" cy="2195220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975B08E7-F254-1B45-9B59-47FEBADAF765}"/>
              </a:ext>
            </a:extLst>
          </p:cNvPr>
          <p:cNvSpPr/>
          <p:nvPr/>
        </p:nvSpPr>
        <p:spPr>
          <a:xfrm>
            <a:off x="4335058" y="4093938"/>
            <a:ext cx="155575" cy="130805"/>
          </a:xfrm>
          <a:prstGeom prst="rect">
            <a:avLst/>
          </a:prstGeom>
          <a:solidFill>
            <a:srgbClr val="191A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04C9A1E-5685-7144-BD0C-ECE6BFADF6C8}"/>
              </a:ext>
            </a:extLst>
          </p:cNvPr>
          <p:cNvSpPr/>
          <p:nvPr/>
        </p:nvSpPr>
        <p:spPr>
          <a:xfrm>
            <a:off x="4335058" y="4293749"/>
            <a:ext cx="153949" cy="130805"/>
          </a:xfrm>
          <a:prstGeom prst="rect">
            <a:avLst/>
          </a:prstGeom>
          <a:solidFill>
            <a:srgbClr val="DE77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8958220-EA54-B041-B103-1DEF95F4B63A}"/>
              </a:ext>
            </a:extLst>
          </p:cNvPr>
          <p:cNvSpPr/>
          <p:nvPr/>
        </p:nvSpPr>
        <p:spPr>
          <a:xfrm>
            <a:off x="4336684" y="4508543"/>
            <a:ext cx="152323" cy="1308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995AA1E-F23C-B24F-A09E-B77DDE092D40}"/>
              </a:ext>
            </a:extLst>
          </p:cNvPr>
          <p:cNvSpPr/>
          <p:nvPr/>
        </p:nvSpPr>
        <p:spPr>
          <a:xfrm>
            <a:off x="4335058" y="4707891"/>
            <a:ext cx="153949" cy="130805"/>
          </a:xfrm>
          <a:prstGeom prst="rect">
            <a:avLst/>
          </a:prstGeom>
          <a:solidFill>
            <a:srgbClr val="71C4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9FBBDD-EA89-EE4D-8C1A-123B9516D7C9}"/>
              </a:ext>
            </a:extLst>
          </p:cNvPr>
          <p:cNvSpPr txBox="1"/>
          <p:nvPr/>
        </p:nvSpPr>
        <p:spPr>
          <a:xfrm>
            <a:off x="4449677" y="4036229"/>
            <a:ext cx="11427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Unstimulated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AB034F9-E43C-4D49-8E62-6C1EEC722114}"/>
              </a:ext>
            </a:extLst>
          </p:cNvPr>
          <p:cNvSpPr txBox="1"/>
          <p:nvPr/>
        </p:nvSpPr>
        <p:spPr>
          <a:xfrm>
            <a:off x="4449677" y="4217048"/>
            <a:ext cx="8569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Cytokines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AD8DBE9-7974-EC4B-A827-107BA84218B6}"/>
              </a:ext>
            </a:extLst>
          </p:cNvPr>
          <p:cNvSpPr txBox="1"/>
          <p:nvPr/>
        </p:nvSpPr>
        <p:spPr>
          <a:xfrm>
            <a:off x="4460243" y="4450834"/>
            <a:ext cx="7009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LPS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51B5067-AF18-4C4F-BB67-371DF09D9F06}"/>
              </a:ext>
            </a:extLst>
          </p:cNvPr>
          <p:cNvSpPr txBox="1"/>
          <p:nvPr/>
        </p:nvSpPr>
        <p:spPr>
          <a:xfrm>
            <a:off x="4449677" y="4659743"/>
            <a:ext cx="1313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LPS + Cytokines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8993A259-E624-B545-8B88-E3C9C1619F0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81869" y="3830774"/>
            <a:ext cx="3419678" cy="2294332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0CE89611-7D14-D243-B506-A78826F2FF61}"/>
              </a:ext>
            </a:extLst>
          </p:cNvPr>
          <p:cNvSpPr/>
          <p:nvPr/>
        </p:nvSpPr>
        <p:spPr>
          <a:xfrm>
            <a:off x="8460925" y="3876401"/>
            <a:ext cx="155575" cy="130805"/>
          </a:xfrm>
          <a:prstGeom prst="rect">
            <a:avLst/>
          </a:prstGeom>
          <a:solidFill>
            <a:srgbClr val="191A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1073D51-ED75-8542-9275-2B948590A154}"/>
              </a:ext>
            </a:extLst>
          </p:cNvPr>
          <p:cNvSpPr/>
          <p:nvPr/>
        </p:nvSpPr>
        <p:spPr>
          <a:xfrm>
            <a:off x="8460925" y="4076212"/>
            <a:ext cx="153949" cy="130805"/>
          </a:xfrm>
          <a:prstGeom prst="rect">
            <a:avLst/>
          </a:prstGeom>
          <a:solidFill>
            <a:srgbClr val="DE77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DBFAFAA-FAC9-DE4C-AD5A-ACB7A504CC89}"/>
              </a:ext>
            </a:extLst>
          </p:cNvPr>
          <p:cNvSpPr/>
          <p:nvPr/>
        </p:nvSpPr>
        <p:spPr>
          <a:xfrm>
            <a:off x="8462551" y="4291006"/>
            <a:ext cx="152323" cy="1308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B64996E-E658-374E-88BA-ABC589B14B9A}"/>
              </a:ext>
            </a:extLst>
          </p:cNvPr>
          <p:cNvSpPr/>
          <p:nvPr/>
        </p:nvSpPr>
        <p:spPr>
          <a:xfrm>
            <a:off x="8460925" y="4490354"/>
            <a:ext cx="153949" cy="130805"/>
          </a:xfrm>
          <a:prstGeom prst="rect">
            <a:avLst/>
          </a:prstGeom>
          <a:solidFill>
            <a:srgbClr val="71C4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8E1DA7-E4F4-8646-8DD0-FFF79D80D4D5}"/>
              </a:ext>
            </a:extLst>
          </p:cNvPr>
          <p:cNvSpPr/>
          <p:nvPr/>
        </p:nvSpPr>
        <p:spPr>
          <a:xfrm>
            <a:off x="8460925" y="4704392"/>
            <a:ext cx="153949" cy="130176"/>
          </a:xfrm>
          <a:prstGeom prst="rect">
            <a:avLst/>
          </a:prstGeom>
          <a:solidFill>
            <a:srgbClr val="1963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97CA42B-2DD1-6542-8308-D481A91D46BC}"/>
              </a:ext>
            </a:extLst>
          </p:cNvPr>
          <p:cNvSpPr/>
          <p:nvPr/>
        </p:nvSpPr>
        <p:spPr>
          <a:xfrm>
            <a:off x="8461932" y="4911981"/>
            <a:ext cx="152942" cy="13906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B1D613B-DFBC-FF4D-8A0C-7E470A52FB63}"/>
              </a:ext>
            </a:extLst>
          </p:cNvPr>
          <p:cNvSpPr/>
          <p:nvPr/>
        </p:nvSpPr>
        <p:spPr>
          <a:xfrm>
            <a:off x="8461544" y="5123388"/>
            <a:ext cx="153330" cy="13017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3892469-1ABD-CF4F-915E-DFC9012BBB72}"/>
              </a:ext>
            </a:extLst>
          </p:cNvPr>
          <p:cNvSpPr txBox="1"/>
          <p:nvPr/>
        </p:nvSpPr>
        <p:spPr>
          <a:xfrm>
            <a:off x="8568271" y="3835927"/>
            <a:ext cx="11427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Unstimulated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C48F8FAB-6DE6-CF49-B9C9-EBD32920B11A}"/>
                  </a:ext>
                </a:extLst>
              </p:cNvPr>
              <p:cNvSpPr txBox="1"/>
              <p:nvPr/>
            </p:nvSpPr>
            <p:spPr>
              <a:xfrm>
                <a:off x="8568271" y="4016746"/>
                <a:ext cx="8569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50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C48F8FAB-6DE6-CF49-B9C9-EBD32920B1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8271" y="4016746"/>
                <a:ext cx="856906" cy="246221"/>
              </a:xfrm>
              <a:prstGeom prst="rect">
                <a:avLst/>
              </a:prstGeom>
              <a:blipFill>
                <a:blip r:embed="rId12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61B0947-46A8-3F49-B8AB-7D6B18F361A5}"/>
                  </a:ext>
                </a:extLst>
              </p:cNvPr>
              <p:cNvSpPr txBox="1"/>
              <p:nvPr/>
            </p:nvSpPr>
            <p:spPr>
              <a:xfrm>
                <a:off x="8568271" y="4228316"/>
                <a:ext cx="207833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50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000" dirty="0"/>
                  <a:t> + cytokines</a:t>
                </a: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61B0947-46A8-3F49-B8AB-7D6B18F36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8271" y="4228316"/>
                <a:ext cx="2078336" cy="246221"/>
              </a:xfrm>
              <a:prstGeom prst="rect">
                <a:avLst/>
              </a:prstGeom>
              <a:blipFill>
                <a:blip r:embed="rId1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E6DC284-DF51-504A-A3CC-5BBC0E8C9757}"/>
                  </a:ext>
                </a:extLst>
              </p:cNvPr>
              <p:cNvSpPr txBox="1"/>
              <p:nvPr/>
            </p:nvSpPr>
            <p:spPr>
              <a:xfrm>
                <a:off x="8568271" y="4459441"/>
                <a:ext cx="131389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100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E6DC284-DF51-504A-A3CC-5BBC0E8C9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8271" y="4459441"/>
                <a:ext cx="1313896" cy="246221"/>
              </a:xfrm>
              <a:prstGeom prst="rect">
                <a:avLst/>
              </a:prstGeom>
              <a:blipFill>
                <a:blip r:embed="rId14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0F4D48C-FE49-A84B-BDD6-0FEB0ED2E9A2}"/>
                  </a:ext>
                </a:extLst>
              </p:cNvPr>
              <p:cNvSpPr txBox="1"/>
              <p:nvPr/>
            </p:nvSpPr>
            <p:spPr>
              <a:xfrm>
                <a:off x="8568271" y="4658591"/>
                <a:ext cx="17745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100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000" dirty="0"/>
                  <a:t> + cytokines</a:t>
                </a: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0F4D48C-FE49-A84B-BDD6-0FEB0ED2E9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8271" y="4658591"/>
                <a:ext cx="1774560" cy="246221"/>
              </a:xfrm>
              <a:prstGeom prst="rect">
                <a:avLst/>
              </a:prstGeom>
              <a:blipFill>
                <a:blip r:embed="rId1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7F3C0B5-D98F-7B47-A01A-50EBBCC55D0B}"/>
                  </a:ext>
                </a:extLst>
              </p:cNvPr>
              <p:cNvSpPr txBox="1"/>
              <p:nvPr/>
            </p:nvSpPr>
            <p:spPr>
              <a:xfrm>
                <a:off x="8568271" y="4855867"/>
                <a:ext cx="17745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200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7F3C0B5-D98F-7B47-A01A-50EBBCC55D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8271" y="4855867"/>
                <a:ext cx="1774560" cy="246221"/>
              </a:xfrm>
              <a:prstGeom prst="rect">
                <a:avLst/>
              </a:prstGeom>
              <a:blipFill>
                <a:blip r:embed="rId16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BEA2EE88-5E8E-CA44-9889-9777E81F3382}"/>
                  </a:ext>
                </a:extLst>
              </p:cNvPr>
              <p:cNvSpPr txBox="1"/>
              <p:nvPr/>
            </p:nvSpPr>
            <p:spPr>
              <a:xfrm>
                <a:off x="8568271" y="5074870"/>
                <a:ext cx="17745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200 </a:t>
                </a:r>
                <a:r>
                  <a:rPr lang="en-US" sz="1000" dirty="0" err="1"/>
                  <a:t>uM</a:t>
                </a:r>
                <a:r>
                  <a:rPr lang="en-US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000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1000" b="0" i="0" smtClean="0">
                        <a:latin typeface="Cambria Math" panose="02040503050406030204" pitchFamily="18" charset="0"/>
                      </a:rPr>
                      <m:t>cytokines</m:t>
                    </m:r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BEA2EE88-5E8E-CA44-9889-9777E81F33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8271" y="5074870"/>
                <a:ext cx="1774560" cy="246221"/>
              </a:xfrm>
              <a:prstGeom prst="rect">
                <a:avLst/>
              </a:prstGeom>
              <a:blipFill>
                <a:blip r:embed="rId1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0023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E54A-6460-E84A-BB99-A4B966C3C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58615-8F35-A342-8219-11770F6311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Treatment with hydrogen peroxide at any concentration yields reduced cell viability.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Hydrogen peroxide treatment increase HIF1α expression relative to control, indicating oxidative stress within the splenocytes.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TNFα production was increased in all hydrogen peroxide treatment groups, indicating a pro-inflammatory response to oxidative damage.  LPS had a similar effect on expression when administered alone or with cytokines.</a:t>
            </a:r>
          </a:p>
        </p:txBody>
      </p:sp>
    </p:spTree>
    <p:extLst>
      <p:ext uri="{BB962C8B-B14F-4D97-AF65-F5344CB8AC3E}">
        <p14:creationId xmlns:p14="http://schemas.microsoft.com/office/powerpoint/2010/main" val="1429629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C21D-1B35-174C-AECB-53C980BCA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4109D-274E-4945-9190-469C1CC89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b="1" dirty="0"/>
              <a:t>MENTORS</a:t>
            </a:r>
            <a:r>
              <a:rPr lang="en-US" dirty="0"/>
              <a:t> ​</a:t>
            </a:r>
          </a:p>
          <a:p>
            <a:pPr lvl="1" fontAlgn="base"/>
            <a:r>
              <a:rPr lang="en-US" dirty="0"/>
              <a:t>Todd McKinley, M.D.​</a:t>
            </a:r>
          </a:p>
          <a:p>
            <a:pPr lvl="1" fontAlgn="base"/>
            <a:r>
              <a:rPr lang="en-US" dirty="0"/>
              <a:t>Mark Kaplan, Ph.D.​</a:t>
            </a:r>
          </a:p>
          <a:p>
            <a:pPr lvl="1" fontAlgn="base"/>
            <a:r>
              <a:rPr lang="en-US" dirty="0"/>
              <a:t>Jamila </a:t>
            </a:r>
            <a:r>
              <a:rPr lang="en-US" dirty="0" err="1"/>
              <a:t>Adom</a:t>
            </a:r>
            <a:r>
              <a:rPr lang="en-US" dirty="0"/>
              <a:t>, Ph.D.​</a:t>
            </a:r>
          </a:p>
          <a:p>
            <a:pPr fontAlgn="base"/>
            <a:r>
              <a:rPr lang="en-US" b="1" dirty="0"/>
              <a:t>FUNDING</a:t>
            </a:r>
            <a:r>
              <a:rPr lang="en-US" dirty="0"/>
              <a:t>​</a:t>
            </a:r>
          </a:p>
          <a:p>
            <a:pPr lvl="1" fontAlgn="base"/>
            <a:r>
              <a:rPr lang="en-US" dirty="0"/>
              <a:t>Short-Term Training Program in Biomedical Sciences Grant​</a:t>
            </a:r>
          </a:p>
          <a:p>
            <a:pPr lvl="1" fontAlgn="base"/>
            <a:r>
              <a:rPr lang="en-US" dirty="0"/>
              <a:t>T35 HL 110854 from the National Institutes of Health​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6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368</Words>
  <Application>Microsoft Macintosh PowerPoint</Application>
  <PresentationFormat>Widescreen</PresentationFormat>
  <Paragraphs>70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PowerPoint Presentation</vt:lpstr>
      <vt:lpstr>Background</vt:lpstr>
      <vt:lpstr>Methods</vt:lpstr>
      <vt:lpstr>Cell Viability</vt:lpstr>
      <vt:lpstr>HIF1-⍺ and TNF⍺ Expression</vt:lpstr>
      <vt:lpstr>Conclusions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Minimally Invasive Cell-Based Model to Predict Response to Major Trauma</dc:title>
  <dc:creator>Gates, Kayla Lynn</dc:creator>
  <cp:lastModifiedBy>Gates, Kayla Lynn</cp:lastModifiedBy>
  <cp:revision>4</cp:revision>
  <dcterms:created xsi:type="dcterms:W3CDTF">2020-07-27T21:34:53Z</dcterms:created>
  <dcterms:modified xsi:type="dcterms:W3CDTF">2020-07-30T15:21:44Z</dcterms:modified>
</cp:coreProperties>
</file>