
<file path=[Content_Types].xml><?xml version="1.0" encoding="utf-8"?>
<Types xmlns="http://schemas.openxmlformats.org/package/2006/content-types">
  <Default Extension="xml" ContentType="application/xml"/>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21"/>
  </p:notesMasterIdLst>
  <p:handoutMasterIdLst>
    <p:handoutMasterId r:id="rId22"/>
  </p:handoutMasterIdLst>
  <p:sldIdLst>
    <p:sldId id="405" r:id="rId5"/>
    <p:sldId id="406" r:id="rId6"/>
    <p:sldId id="407" r:id="rId7"/>
    <p:sldId id="408" r:id="rId8"/>
    <p:sldId id="409" r:id="rId9"/>
    <p:sldId id="419" r:id="rId10"/>
    <p:sldId id="420" r:id="rId11"/>
    <p:sldId id="416" r:id="rId12"/>
    <p:sldId id="418" r:id="rId13"/>
    <p:sldId id="417" r:id="rId14"/>
    <p:sldId id="410" r:id="rId15"/>
    <p:sldId id="413" r:id="rId16"/>
    <p:sldId id="411" r:id="rId17"/>
    <p:sldId id="414" r:id="rId18"/>
    <p:sldId id="415" r:id="rId19"/>
    <p:sldId id="412" r:id="rId2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247">
          <p15:clr>
            <a:srgbClr val="A4A3A4"/>
          </p15:clr>
        </p15:guide>
        <p15:guide id="2" pos="395">
          <p15:clr>
            <a:srgbClr val="A4A3A4"/>
          </p15:clr>
        </p15:guide>
      </p15:sldGuideLst>
    </p:ext>
    <p:ext uri="{2D200454-40CA-4A62-9FC3-DE9A4176ACB9}">
      <p15:notesGuideLst xmlns:p15="http://schemas.microsoft.com/office/powerpoint/2012/main" xmlns="">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0304"/>
    <a:srgbClr val="969696"/>
    <a:srgbClr val="9E9A95"/>
    <a:srgbClr val="382E25"/>
    <a:srgbClr val="C17945"/>
    <a:srgbClr val="31526A"/>
    <a:srgbClr val="252626"/>
    <a:srgbClr val="A6A6A6"/>
    <a:srgbClr val="C6BFBB"/>
    <a:srgbClr val="EDEBE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01" autoAdjust="0"/>
    <p:restoredTop sz="92157" autoAdjust="0"/>
  </p:normalViewPr>
  <p:slideViewPr>
    <p:cSldViewPr snapToGrid="0" snapToObjects="1">
      <p:cViewPr>
        <p:scale>
          <a:sx n="75" d="100"/>
          <a:sy n="75" d="100"/>
        </p:scale>
        <p:origin x="-1272" y="-208"/>
      </p:cViewPr>
      <p:guideLst>
        <p:guide orient="horz" pos="4247"/>
        <p:guide pos="395"/>
      </p:guideLst>
    </p:cSldViewPr>
  </p:slideViewPr>
  <p:outlineViewPr>
    <p:cViewPr>
      <p:scale>
        <a:sx n="33" d="100"/>
        <a:sy n="33" d="100"/>
      </p:scale>
      <p:origin x="0" y="0"/>
    </p:cViewPr>
  </p:outlineViewPr>
  <p:notesTextViewPr>
    <p:cViewPr>
      <p:scale>
        <a:sx n="3" d="2"/>
        <a:sy n="3" d="2"/>
      </p:scale>
      <p:origin x="0" y="0"/>
    </p:cViewPr>
  </p:notesTextViewPr>
  <p:sorterViewPr>
    <p:cViewPr>
      <p:scale>
        <a:sx n="149" d="100"/>
        <a:sy n="149" d="100"/>
      </p:scale>
      <p:origin x="0" y="3872"/>
    </p:cViewPr>
  </p:sorterViewPr>
  <p:notesViewPr>
    <p:cSldViewPr snapToGrid="0" snapToObjects="1">
      <p:cViewPr varScale="1">
        <p:scale>
          <a:sx n="132" d="100"/>
          <a:sy n="132" d="100"/>
        </p:scale>
        <p:origin x="-5920" y="-12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87859BD-4604-2843-976C-9F2DEE3C79DB}" type="datetimeFigureOut">
              <a:rPr lang="en-US" smtClean="0"/>
              <a:t>7/1/18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EB64456-6A4C-DF40-836A-7ED7CB7228F1}" type="slidenum">
              <a:rPr lang="en-US" smtClean="0"/>
              <a:t>‹#›</a:t>
            </a:fld>
            <a:endParaRPr lang="en-US"/>
          </a:p>
        </p:txBody>
      </p:sp>
    </p:spTree>
    <p:extLst>
      <p:ext uri="{BB962C8B-B14F-4D97-AF65-F5344CB8AC3E}">
        <p14:creationId xmlns:p14="http://schemas.microsoft.com/office/powerpoint/2010/main" val="2632783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E108F45-8DB7-E449-85E4-EC04F96DF3AA}" type="datetimeFigureOut">
              <a:rPr lang="en-US" smtClean="0"/>
              <a:t>7/1/18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706D261-4ACC-5E49-97C5-9D8FD2D9A3AF}" type="slidenum">
              <a:rPr lang="en-US" smtClean="0"/>
              <a:t>‹#›</a:t>
            </a:fld>
            <a:endParaRPr lang="en-US"/>
          </a:p>
        </p:txBody>
      </p:sp>
    </p:spTree>
    <p:extLst>
      <p:ext uri="{BB962C8B-B14F-4D97-AF65-F5344CB8AC3E}">
        <p14:creationId xmlns:p14="http://schemas.microsoft.com/office/powerpoint/2010/main" val="1947345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 Id="rId3"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userDrawn="1">
            <p:ph type="title" hasCustomPrompt="1"/>
          </p:nvPr>
        </p:nvSpPr>
        <p:spPr>
          <a:xfrm>
            <a:off x="502904" y="3688697"/>
            <a:ext cx="7942596" cy="1485992"/>
          </a:xfrm>
        </p:spPr>
        <p:txBody>
          <a:bodyPr anchor="ctr">
            <a:normAutofit/>
          </a:bodyPr>
          <a:lstStyle>
            <a:lvl1pPr>
              <a:lnSpc>
                <a:spcPct val="90000"/>
              </a:lnSpc>
              <a:defRPr sz="4400" b="1" i="0" spc="0" baseline="0">
                <a:solidFill>
                  <a:schemeClr val="bg1"/>
                </a:solidFill>
                <a:latin typeface="Arial"/>
                <a:cs typeface="Arial"/>
              </a:defRPr>
            </a:lvl1pPr>
          </a:lstStyle>
          <a:p>
            <a:r>
              <a:rPr lang="en-US" dirty="0" smtClean="0"/>
              <a:t>Unnecessarily extra long title of presentation</a:t>
            </a:r>
            <a:endParaRPr lang="en-US" dirty="0"/>
          </a:p>
        </p:txBody>
      </p:sp>
      <p:sp>
        <p:nvSpPr>
          <p:cNvPr id="11" name="Text Placeholder 19"/>
          <p:cNvSpPr>
            <a:spLocks noGrp="1"/>
          </p:cNvSpPr>
          <p:nvPr userDrawn="1">
            <p:ph type="body" sz="quarter" idx="10" hasCustomPrompt="1"/>
          </p:nvPr>
        </p:nvSpPr>
        <p:spPr>
          <a:xfrm>
            <a:off x="530694" y="6279762"/>
            <a:ext cx="7734222" cy="370205"/>
          </a:xfrm>
        </p:spPr>
        <p:txBody>
          <a:bodyPr anchor="ctr">
            <a:noAutofit/>
          </a:bodyPr>
          <a:lstStyle>
            <a:lvl1pPr marL="0" indent="0">
              <a:buNone/>
              <a:defRPr sz="1100" b="1" spc="80" baseline="0">
                <a:solidFill>
                  <a:srgbClr val="A6A6A6"/>
                </a:solidFill>
                <a:latin typeface="Arial"/>
                <a:cs typeface="Arial"/>
              </a:defRPr>
            </a:lvl1pPr>
          </a:lstStyle>
          <a:p>
            <a:pPr lvl="0"/>
            <a:r>
              <a:rPr lang="en-US" dirty="0" smtClean="0"/>
              <a:t>INDIANA UNIVERSITY–PURDUE UNIVERSITY INDIANAPOLIS</a:t>
            </a:r>
            <a:endParaRPr lang="en-US" dirty="0"/>
          </a:p>
        </p:txBody>
      </p:sp>
      <p:sp>
        <p:nvSpPr>
          <p:cNvPr id="9" name="Text Placeholder 19"/>
          <p:cNvSpPr>
            <a:spLocks noGrp="1"/>
          </p:cNvSpPr>
          <p:nvPr>
            <p:ph type="body" sz="quarter" idx="11" hasCustomPrompt="1"/>
          </p:nvPr>
        </p:nvSpPr>
        <p:spPr>
          <a:xfrm>
            <a:off x="530694" y="3301283"/>
            <a:ext cx="7914806" cy="336549"/>
          </a:xfrm>
        </p:spPr>
        <p:txBody>
          <a:bodyPr anchor="ctr">
            <a:noAutofit/>
          </a:bodyPr>
          <a:lstStyle>
            <a:lvl1pPr marL="0" indent="0">
              <a:buNone/>
              <a:defRPr sz="1800" b="0" spc="0" baseline="0">
                <a:solidFill>
                  <a:srgbClr val="A6A6A6"/>
                </a:solidFill>
                <a:latin typeface="Arial"/>
                <a:cs typeface="Arial"/>
              </a:defRPr>
            </a:lvl1pPr>
          </a:lstStyle>
          <a:p>
            <a:pPr lvl="0"/>
            <a:r>
              <a:rPr lang="en-US" dirty="0" smtClean="0"/>
              <a:t>SUBHEAD OR NAME OF SCHOOL, DEPARTMENT, OR UNIT</a:t>
            </a:r>
            <a:endParaRPr lang="en-US" dirty="0"/>
          </a:p>
        </p:txBody>
      </p:sp>
      <p:grpSp>
        <p:nvGrpSpPr>
          <p:cNvPr id="13" name="Group 12"/>
          <p:cNvGrpSpPr/>
          <p:nvPr userDrawn="1"/>
        </p:nvGrpSpPr>
        <p:grpSpPr>
          <a:xfrm>
            <a:off x="621014" y="-72571"/>
            <a:ext cx="950609" cy="2766507"/>
            <a:chOff x="633305" y="-72571"/>
            <a:chExt cx="950609" cy="2766507"/>
          </a:xfrm>
        </p:grpSpPr>
        <p:sp>
          <p:nvSpPr>
            <p:cNvPr id="6" name="Rectangle 5"/>
            <p:cNvSpPr/>
            <p:nvPr userDrawn="1"/>
          </p:nvSpPr>
          <p:spPr>
            <a:xfrm>
              <a:off x="633305" y="-72571"/>
              <a:ext cx="950609" cy="276650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trident.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8009" y="1730375"/>
              <a:ext cx="634481" cy="800730"/>
            </a:xfrm>
            <a:prstGeom prst="rect">
              <a:avLst/>
            </a:prstGeom>
          </p:spPr>
        </p:pic>
      </p:grpSp>
    </p:spTree>
    <p:extLst>
      <p:ext uri="{BB962C8B-B14F-4D97-AF65-F5344CB8AC3E}">
        <p14:creationId xmlns:p14="http://schemas.microsoft.com/office/powerpoint/2010/main" val="1256653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EE7243-8D4F-224C-B6B6-FB3CB80A5EB4}" type="datetimeFigureOut">
              <a:rPr lang="en-US" smtClean="0"/>
              <a:t>7/1/18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DDBB20-0EDF-2246-B77E-786968283B1F}" type="slidenum">
              <a:rPr lang="en-US" smtClean="0"/>
              <a:t>‹#›</a:t>
            </a:fld>
            <a:endParaRPr lang="en-US"/>
          </a:p>
        </p:txBody>
      </p:sp>
    </p:spTree>
    <p:extLst>
      <p:ext uri="{BB962C8B-B14F-4D97-AF65-F5344CB8AC3E}">
        <p14:creationId xmlns:p14="http://schemas.microsoft.com/office/powerpoint/2010/main" val="1336184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EE7243-8D4F-224C-B6B6-FB3CB80A5EB4}" type="datetimeFigureOut">
              <a:rPr lang="en-US" smtClean="0"/>
              <a:t>7/1/18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DDBB20-0EDF-2246-B77E-786968283B1F}" type="slidenum">
              <a:rPr lang="en-US" smtClean="0"/>
              <a:t>‹#›</a:t>
            </a:fld>
            <a:endParaRPr lang="en-US"/>
          </a:p>
        </p:txBody>
      </p:sp>
    </p:spTree>
    <p:extLst>
      <p:ext uri="{BB962C8B-B14F-4D97-AF65-F5344CB8AC3E}">
        <p14:creationId xmlns:p14="http://schemas.microsoft.com/office/powerpoint/2010/main" val="460132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3187345"/>
            <a:ext cx="184666" cy="369332"/>
          </a:xfrm>
          <a:prstGeom prst="rect">
            <a:avLst/>
          </a:prstGeom>
          <a:noFill/>
        </p:spPr>
        <p:txBody>
          <a:bodyPr wrap="none" rtlCol="0">
            <a:spAutoFit/>
          </a:bodyPr>
          <a:lstStyle/>
          <a:p>
            <a:endParaRPr lang="en-US" dirty="0"/>
          </a:p>
        </p:txBody>
      </p:sp>
      <p:sp>
        <p:nvSpPr>
          <p:cNvPr id="10" name="TextBox 9"/>
          <p:cNvSpPr txBox="1"/>
          <p:nvPr userDrawn="1"/>
        </p:nvSpPr>
        <p:spPr>
          <a:xfrm>
            <a:off x="1378689" y="3187345"/>
            <a:ext cx="184666" cy="369332"/>
          </a:xfrm>
          <a:prstGeom prst="rect">
            <a:avLst/>
          </a:prstGeom>
          <a:noFill/>
        </p:spPr>
        <p:txBody>
          <a:bodyPr wrap="none" rtlCol="0">
            <a:spAutoFit/>
          </a:bodyPr>
          <a:lstStyle/>
          <a:p>
            <a:endParaRPr lang="en-US" dirty="0"/>
          </a:p>
        </p:txBody>
      </p:sp>
      <p:sp>
        <p:nvSpPr>
          <p:cNvPr id="11" name="TextBox 10"/>
          <p:cNvSpPr txBox="1"/>
          <p:nvPr userDrawn="1"/>
        </p:nvSpPr>
        <p:spPr>
          <a:xfrm>
            <a:off x="1378689" y="3187345"/>
            <a:ext cx="184666" cy="369332"/>
          </a:xfrm>
          <a:prstGeom prst="rect">
            <a:avLst/>
          </a:prstGeom>
          <a:noFill/>
        </p:spPr>
        <p:txBody>
          <a:bodyPr wrap="none" rtlCol="0">
            <a:spAutoFit/>
          </a:bodyPr>
          <a:lstStyle/>
          <a:p>
            <a:endParaRPr lang="en-US" dirty="0"/>
          </a:p>
        </p:txBody>
      </p:sp>
      <p:sp>
        <p:nvSpPr>
          <p:cNvPr id="14" name="Title 13"/>
          <p:cNvSpPr>
            <a:spLocks noGrp="1"/>
          </p:cNvSpPr>
          <p:nvPr>
            <p:ph type="title" hasCustomPrompt="1"/>
          </p:nvPr>
        </p:nvSpPr>
        <p:spPr>
          <a:xfrm>
            <a:off x="506694" y="3416048"/>
            <a:ext cx="6802482" cy="494412"/>
          </a:xfrm>
        </p:spPr>
        <p:txBody>
          <a:bodyPr anchor="ctr">
            <a:noAutofit/>
          </a:bodyPr>
          <a:lstStyle>
            <a:lvl1pPr>
              <a:defRPr sz="4400" b="1" i="0" spc="0" baseline="0">
                <a:solidFill>
                  <a:srgbClr val="FFFFFF"/>
                </a:solidFill>
                <a:latin typeface="Arial"/>
                <a:cs typeface="Arial"/>
              </a:defRPr>
            </a:lvl1pPr>
          </a:lstStyle>
          <a:p>
            <a:r>
              <a:rPr lang="en-US" dirty="0" smtClean="0"/>
              <a:t>Section Heading</a:t>
            </a:r>
            <a:endParaRPr lang="en-US" dirty="0"/>
          </a:p>
        </p:txBody>
      </p:sp>
      <p:sp>
        <p:nvSpPr>
          <p:cNvPr id="20" name="Text Placeholder 19"/>
          <p:cNvSpPr>
            <a:spLocks noGrp="1"/>
          </p:cNvSpPr>
          <p:nvPr>
            <p:ph type="body" sz="quarter" idx="10" hasCustomPrompt="1"/>
          </p:nvPr>
        </p:nvSpPr>
        <p:spPr>
          <a:xfrm>
            <a:off x="526131" y="2945804"/>
            <a:ext cx="3700462" cy="336549"/>
          </a:xfrm>
        </p:spPr>
        <p:txBody>
          <a:bodyPr anchor="ctr">
            <a:noAutofit/>
          </a:bodyPr>
          <a:lstStyle>
            <a:lvl1pPr marL="0" indent="0">
              <a:buNone/>
              <a:defRPr sz="1600" b="1" i="0" spc="50" baseline="0">
                <a:solidFill>
                  <a:srgbClr val="A6A6A6"/>
                </a:solidFill>
                <a:latin typeface="Arial"/>
                <a:cs typeface="Arial"/>
              </a:defRPr>
            </a:lvl1pPr>
          </a:lstStyle>
          <a:p>
            <a:pPr lvl="0"/>
            <a:r>
              <a:rPr lang="en-US" dirty="0" smtClean="0"/>
              <a:t>SECTION NUMBER OR SUBTITLE</a:t>
            </a:r>
            <a:endParaRPr lang="en-US" dirty="0"/>
          </a:p>
        </p:txBody>
      </p:sp>
      <p:sp>
        <p:nvSpPr>
          <p:cNvPr id="4" name="Rectangle 3"/>
          <p:cNvSpPr/>
          <p:nvPr userDrawn="1"/>
        </p:nvSpPr>
        <p:spPr>
          <a:xfrm>
            <a:off x="0" y="2829379"/>
            <a:ext cx="148614" cy="119924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7854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30027" y="1012095"/>
            <a:ext cx="8004391" cy="638906"/>
          </a:xfrm>
        </p:spPr>
        <p:txBody>
          <a:bodyPr>
            <a:normAutofit/>
          </a:bodyPr>
          <a:lstStyle>
            <a:lvl1pPr>
              <a:defRPr sz="3200" b="1" i="0" cap="none" spc="0">
                <a:solidFill>
                  <a:srgbClr val="404041"/>
                </a:solidFill>
                <a:latin typeface="Arial"/>
                <a:cs typeface="Arial"/>
              </a:defRPr>
            </a:lvl1pPr>
          </a:lstStyle>
          <a:p>
            <a:r>
              <a:rPr lang="en-US" dirty="0" smtClean="0"/>
              <a:t>Click to edit master title style</a:t>
            </a:r>
            <a:endParaRPr lang="en-US" dirty="0"/>
          </a:p>
        </p:txBody>
      </p:sp>
      <p:sp>
        <p:nvSpPr>
          <p:cNvPr id="5" name="Rectangle 4"/>
          <p:cNvSpPr/>
          <p:nvPr userDrawn="1"/>
        </p:nvSpPr>
        <p:spPr>
          <a:xfrm>
            <a:off x="0" y="1073417"/>
            <a:ext cx="82664"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9"/>
          <p:cNvSpPr>
            <a:spLocks noGrp="1"/>
          </p:cNvSpPr>
          <p:nvPr>
            <p:ph type="body" sz="quarter" idx="10" hasCustomPrompt="1"/>
          </p:nvPr>
        </p:nvSpPr>
        <p:spPr>
          <a:xfrm>
            <a:off x="5190706" y="237250"/>
            <a:ext cx="3700462" cy="336549"/>
          </a:xfrm>
        </p:spPr>
        <p:txBody>
          <a:bodyPr>
            <a:noAutofit/>
          </a:bodyPr>
          <a:lstStyle>
            <a:lvl1pPr marL="0" indent="0" algn="r">
              <a:buNone/>
              <a:defRPr sz="1100" b="0" i="0" spc="0" baseline="0">
                <a:solidFill>
                  <a:srgbClr val="A6A6A6"/>
                </a:solidFill>
                <a:latin typeface="Arial"/>
                <a:cs typeface="Arial"/>
              </a:defRPr>
            </a:lvl1pPr>
          </a:lstStyle>
          <a:p>
            <a:pPr lvl="0"/>
            <a:r>
              <a:rPr lang="en-US" dirty="0" smtClean="0"/>
              <a:t>SECTION TITLE OR SUBTITLE</a:t>
            </a:r>
            <a:endParaRPr lang="en-US" dirty="0"/>
          </a:p>
        </p:txBody>
      </p:sp>
      <p:sp>
        <p:nvSpPr>
          <p:cNvPr id="4" name="TextBox 3"/>
          <p:cNvSpPr txBox="1"/>
          <p:nvPr userDrawn="1"/>
        </p:nvSpPr>
        <p:spPr>
          <a:xfrm>
            <a:off x="3556000" y="4721412"/>
            <a:ext cx="184666" cy="369332"/>
          </a:xfrm>
          <a:prstGeom prst="rect">
            <a:avLst/>
          </a:prstGeom>
          <a:noFill/>
        </p:spPr>
        <p:txBody>
          <a:bodyPr wrap="none" rtlCol="0">
            <a:spAutoFit/>
          </a:bodyPr>
          <a:lstStyle/>
          <a:p>
            <a:endParaRPr lang="en-US" dirty="0"/>
          </a:p>
        </p:txBody>
      </p:sp>
      <p:sp>
        <p:nvSpPr>
          <p:cNvPr id="7" name="Text Placeholder 2"/>
          <p:cNvSpPr>
            <a:spLocks noGrp="1"/>
          </p:cNvSpPr>
          <p:nvPr>
            <p:ph idx="1" hasCustomPrompt="1"/>
          </p:nvPr>
        </p:nvSpPr>
        <p:spPr>
          <a:xfrm>
            <a:off x="518824" y="1976198"/>
            <a:ext cx="8015594"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smtClean="0"/>
              <a:t>Click to edit master subtitle style</a:t>
            </a:r>
            <a:endParaRPr lang="en-US" dirty="0"/>
          </a:p>
        </p:txBody>
      </p:sp>
      <p:grpSp>
        <p:nvGrpSpPr>
          <p:cNvPr id="23" name="Group 22"/>
          <p:cNvGrpSpPr/>
          <p:nvPr userDrawn="1"/>
        </p:nvGrpSpPr>
        <p:grpSpPr>
          <a:xfrm>
            <a:off x="-30788" y="6336171"/>
            <a:ext cx="9228667" cy="528963"/>
            <a:chOff x="-30788" y="4661517"/>
            <a:chExt cx="9228667" cy="528963"/>
          </a:xfrm>
        </p:grpSpPr>
        <p:sp>
          <p:nvSpPr>
            <p:cNvPr id="24" name="Rectangle 2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7" name="TextBox 26"/>
            <p:cNvSpPr txBox="1"/>
            <p:nvPr userDrawn="1"/>
          </p:nvSpPr>
          <p:spPr>
            <a:xfrm>
              <a:off x="1030972" y="4823737"/>
              <a:ext cx="3613600" cy="230832"/>
            </a:xfrm>
            <a:prstGeom prst="rect">
              <a:avLst/>
            </a:prstGeom>
            <a:noFill/>
          </p:spPr>
          <p:txBody>
            <a:bodyPr wrap="square" rtlCol="0" anchor="ctr">
              <a:spAutoFit/>
            </a:bodyPr>
            <a:lstStyle/>
            <a:p>
              <a:r>
                <a:rPr lang="en-US" sz="900" dirty="0" smtClean="0">
                  <a:solidFill>
                    <a:srgbClr val="FFFFFF"/>
                  </a:solidFill>
                </a:rPr>
                <a:t>INDIANA UNIVERSITY–PURDUE UNIVERSITY</a:t>
              </a:r>
              <a:r>
                <a:rPr lang="en-US" sz="900" baseline="0" dirty="0" smtClean="0">
                  <a:solidFill>
                    <a:srgbClr val="FFFFFF"/>
                  </a:solidFill>
                </a:rPr>
                <a:t> INDIANAPOLIS</a:t>
              </a:r>
              <a:endParaRPr lang="en-US" sz="900" dirty="0">
                <a:solidFill>
                  <a:srgbClr val="FFFFFF"/>
                </a:solidFill>
              </a:endParaRPr>
            </a:p>
          </p:txBody>
        </p:sp>
      </p:grpSp>
    </p:spTree>
    <p:extLst>
      <p:ext uri="{BB962C8B-B14F-4D97-AF65-F5344CB8AC3E}">
        <p14:creationId xmlns:p14="http://schemas.microsoft.com/office/powerpoint/2010/main" val="3682060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4" y="619181"/>
            <a:ext cx="4560579" cy="1039091"/>
          </a:xfrm>
          <a:prstGeom prst="rect">
            <a:avLst/>
          </a:prstGeom>
        </p:spPr>
        <p:txBody>
          <a:bodyPr vert="horz" lIns="91440" tIns="45720" rIns="91440" bIns="45720" rtlCol="0" anchor="ctr">
            <a:noAutofit/>
          </a:bodyPr>
          <a:lstStyle>
            <a:lvl1pPr>
              <a:defRPr sz="3200" b="1" i="0" spc="0">
                <a:solidFill>
                  <a:srgbClr val="404041"/>
                </a:solidFill>
                <a:latin typeface="Arial"/>
                <a:cs typeface="Arial"/>
              </a:defRPr>
            </a:lvl1pPr>
          </a:lstStyle>
          <a:p>
            <a:r>
              <a:rPr lang="en-US" dirty="0" smtClean="0"/>
              <a:t>Click to edit master title style</a:t>
            </a:r>
            <a:endParaRPr lang="en-US" dirty="0"/>
          </a:p>
        </p:txBody>
      </p:sp>
      <p:sp>
        <p:nvSpPr>
          <p:cNvPr id="8" name="Text Placeholder 2"/>
          <p:cNvSpPr>
            <a:spLocks noGrp="1"/>
          </p:cNvSpPr>
          <p:nvPr>
            <p:ph idx="1"/>
          </p:nvPr>
        </p:nvSpPr>
        <p:spPr>
          <a:xfrm>
            <a:off x="525304" y="1922839"/>
            <a:ext cx="4560579" cy="4169990"/>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icture Placeholder 9"/>
          <p:cNvSpPr>
            <a:spLocks noGrp="1"/>
          </p:cNvSpPr>
          <p:nvPr>
            <p:ph type="pic" sz="quarter" idx="10"/>
          </p:nvPr>
        </p:nvSpPr>
        <p:spPr>
          <a:xfrm>
            <a:off x="5573059" y="0"/>
            <a:ext cx="3570941" cy="6858000"/>
          </a:xfrm>
        </p:spPr>
        <p:txBody>
          <a:bodyPr/>
          <a:lstStyle/>
          <a:p>
            <a:r>
              <a:rPr lang="en-US" smtClean="0"/>
              <a:t>Click icon to add picture</a:t>
            </a:r>
            <a:endParaRPr lang="en-US"/>
          </a:p>
        </p:txBody>
      </p:sp>
      <p:sp>
        <p:nvSpPr>
          <p:cNvPr id="17" name="Rectangle 16"/>
          <p:cNvSpPr/>
          <p:nvPr userDrawn="1"/>
        </p:nvSpPr>
        <p:spPr>
          <a:xfrm>
            <a:off x="0" y="649066"/>
            <a:ext cx="82664"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635303" y="6336171"/>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6401517"/>
            <a:ext cx="258207" cy="327725"/>
          </a:xfrm>
          <a:prstGeom prst="rect">
            <a:avLst/>
          </a:prstGeom>
        </p:spPr>
      </p:pic>
    </p:spTree>
    <p:extLst>
      <p:ext uri="{BB962C8B-B14F-4D97-AF65-F5344CB8AC3E}">
        <p14:creationId xmlns:p14="http://schemas.microsoft.com/office/powerpoint/2010/main" val="3220382210"/>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only: black">
    <p:bg>
      <p:bgPr>
        <a:solidFill>
          <a:schemeClr val="tx1">
            <a:lumMod val="85000"/>
            <a:lumOff val="15000"/>
          </a:schemeClr>
        </a:solidFill>
        <a:effectLst/>
      </p:bgPr>
    </p:bg>
    <p:spTree>
      <p:nvGrpSpPr>
        <p:cNvPr id="1" name=""/>
        <p:cNvGrpSpPr/>
        <p:nvPr/>
      </p:nvGrpSpPr>
      <p:grpSpPr>
        <a:xfrm>
          <a:off x="0" y="0"/>
          <a:ext cx="0" cy="0"/>
          <a:chOff x="0" y="0"/>
          <a:chExt cx="0" cy="0"/>
        </a:xfrm>
      </p:grpSpPr>
      <p:grpSp>
        <p:nvGrpSpPr>
          <p:cNvPr id="22" name="Group 21"/>
          <p:cNvGrpSpPr/>
          <p:nvPr userDrawn="1"/>
        </p:nvGrpSpPr>
        <p:grpSpPr>
          <a:xfrm>
            <a:off x="-30788" y="6336171"/>
            <a:ext cx="9228667" cy="528963"/>
            <a:chOff x="-30788" y="4661517"/>
            <a:chExt cx="9228667" cy="528963"/>
          </a:xfrm>
        </p:grpSpPr>
        <p:sp>
          <p:nvSpPr>
            <p:cNvPr id="24" name="Rectangle 2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7" name="TextBox 26"/>
            <p:cNvSpPr txBox="1"/>
            <p:nvPr userDrawn="1"/>
          </p:nvSpPr>
          <p:spPr>
            <a:xfrm>
              <a:off x="1030972" y="4823737"/>
              <a:ext cx="3613600" cy="230832"/>
            </a:xfrm>
            <a:prstGeom prst="rect">
              <a:avLst/>
            </a:prstGeom>
            <a:noFill/>
          </p:spPr>
          <p:txBody>
            <a:bodyPr wrap="square" rtlCol="0" anchor="ctr">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dirty="0" smtClean="0">
                  <a:solidFill>
                    <a:srgbClr val="FFFFFF"/>
                  </a:solidFill>
                </a:rPr>
                <a:t>INDIANA UNIVERSITY–PURDUE UNIVERSITY INDIANAPOLIS</a:t>
              </a:r>
            </a:p>
          </p:txBody>
        </p:sp>
      </p:grpSp>
      <p:sp>
        <p:nvSpPr>
          <p:cNvPr id="28" name="Title 1"/>
          <p:cNvSpPr>
            <a:spLocks noGrp="1"/>
          </p:cNvSpPr>
          <p:nvPr>
            <p:ph type="ctrTitle" hasCustomPrompt="1"/>
          </p:nvPr>
        </p:nvSpPr>
        <p:spPr>
          <a:xfrm>
            <a:off x="530027" y="1012095"/>
            <a:ext cx="8004391" cy="638906"/>
          </a:xfrm>
        </p:spPr>
        <p:txBody>
          <a:bodyPr>
            <a:normAutofit/>
          </a:bodyPr>
          <a:lstStyle>
            <a:lvl1pPr>
              <a:defRPr sz="3200" b="1" i="0" cap="none" spc="0">
                <a:solidFill>
                  <a:schemeClr val="bg1"/>
                </a:solidFill>
                <a:latin typeface="Arial"/>
                <a:cs typeface="Arial"/>
              </a:defRPr>
            </a:lvl1pPr>
          </a:lstStyle>
          <a:p>
            <a:r>
              <a:rPr lang="en-US" dirty="0" smtClean="0"/>
              <a:t>Click to edit master title style</a:t>
            </a:r>
            <a:endParaRPr lang="en-US" dirty="0"/>
          </a:p>
        </p:txBody>
      </p:sp>
      <p:sp>
        <p:nvSpPr>
          <p:cNvPr id="29" name="Rectangle 28"/>
          <p:cNvSpPr/>
          <p:nvPr userDrawn="1"/>
        </p:nvSpPr>
        <p:spPr>
          <a:xfrm>
            <a:off x="0" y="1073417"/>
            <a:ext cx="82664"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 Placeholder 2"/>
          <p:cNvSpPr>
            <a:spLocks noGrp="1"/>
          </p:cNvSpPr>
          <p:nvPr>
            <p:ph idx="1" hasCustomPrompt="1"/>
          </p:nvPr>
        </p:nvSpPr>
        <p:spPr>
          <a:xfrm>
            <a:off x="518824" y="1976198"/>
            <a:ext cx="8015594"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FFFFFF"/>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smtClean="0"/>
              <a:t>Click to edit master subtitle style</a:t>
            </a:r>
            <a:endParaRPr lang="en-US" dirty="0"/>
          </a:p>
        </p:txBody>
      </p:sp>
      <p:sp>
        <p:nvSpPr>
          <p:cNvPr id="32" name="Text Placeholder 19"/>
          <p:cNvSpPr>
            <a:spLocks noGrp="1"/>
          </p:cNvSpPr>
          <p:nvPr>
            <p:ph type="body" sz="quarter" idx="10" hasCustomPrompt="1"/>
          </p:nvPr>
        </p:nvSpPr>
        <p:spPr>
          <a:xfrm>
            <a:off x="5190706" y="237250"/>
            <a:ext cx="3700462" cy="336549"/>
          </a:xfrm>
        </p:spPr>
        <p:txBody>
          <a:bodyPr>
            <a:noAutofit/>
          </a:bodyPr>
          <a:lstStyle>
            <a:lvl1pPr marL="0" indent="0" algn="r">
              <a:buNone/>
              <a:defRPr sz="1100" b="0" i="0" spc="0" baseline="0">
                <a:solidFill>
                  <a:srgbClr val="A6A6A6"/>
                </a:solidFill>
                <a:latin typeface="Arial"/>
                <a:cs typeface="Arial"/>
              </a:defRPr>
            </a:lvl1pPr>
          </a:lstStyle>
          <a:p>
            <a:pPr lvl="0"/>
            <a:r>
              <a:rPr lang="en-US" dirty="0" smtClean="0"/>
              <a:t>SECTION TITLE OR SUBTITLE</a:t>
            </a:r>
            <a:endParaRPr lang="en-US" dirty="0"/>
          </a:p>
        </p:txBody>
      </p:sp>
    </p:spTree>
    <p:extLst>
      <p:ext uri="{BB962C8B-B14F-4D97-AF65-F5344CB8AC3E}">
        <p14:creationId xmlns:p14="http://schemas.microsoft.com/office/powerpoint/2010/main" val="1728351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photo: black">
    <p:bg>
      <p:bgPr>
        <a:solidFill>
          <a:srgbClr val="252626"/>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564910" y="0"/>
            <a:ext cx="3570941" cy="6858000"/>
          </a:xfrm>
        </p:spPr>
        <p:txBody>
          <a:bodyPr/>
          <a:lstStyle/>
          <a:p>
            <a:r>
              <a:rPr lang="en-US" smtClean="0"/>
              <a:t>Click icon to add picture</a:t>
            </a:r>
            <a:endParaRPr lang="en-US" dirty="0"/>
          </a:p>
        </p:txBody>
      </p:sp>
      <p:sp>
        <p:nvSpPr>
          <p:cNvPr id="13" name="Rectangle 12"/>
          <p:cNvSpPr/>
          <p:nvPr userDrawn="1"/>
        </p:nvSpPr>
        <p:spPr>
          <a:xfrm>
            <a:off x="-15847" y="649066"/>
            <a:ext cx="82664"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635303" y="6336171"/>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6401517"/>
            <a:ext cx="258207" cy="327725"/>
          </a:xfrm>
          <a:prstGeom prst="rect">
            <a:avLst/>
          </a:prstGeom>
        </p:spPr>
      </p:pic>
      <p:sp>
        <p:nvSpPr>
          <p:cNvPr id="19" name="Title Placeholder 1"/>
          <p:cNvSpPr>
            <a:spLocks noGrp="1"/>
          </p:cNvSpPr>
          <p:nvPr>
            <p:ph type="title" hasCustomPrompt="1"/>
          </p:nvPr>
        </p:nvSpPr>
        <p:spPr>
          <a:xfrm>
            <a:off x="525304" y="619181"/>
            <a:ext cx="4560579" cy="1039091"/>
          </a:xfrm>
          <a:prstGeom prst="rect">
            <a:avLst/>
          </a:prstGeom>
        </p:spPr>
        <p:txBody>
          <a:bodyPr vert="horz" lIns="91440" tIns="45720" rIns="91440" bIns="45720" rtlCol="0" anchor="ctr">
            <a:noAutofit/>
          </a:bodyPr>
          <a:lstStyle>
            <a:lvl1pPr>
              <a:defRPr sz="3200" b="1" i="0" spc="0">
                <a:solidFill>
                  <a:srgbClr val="FFFFFF"/>
                </a:solidFill>
                <a:latin typeface="Arial"/>
                <a:cs typeface="Arial"/>
              </a:defRPr>
            </a:lvl1pPr>
          </a:lstStyle>
          <a:p>
            <a:r>
              <a:rPr lang="en-US" dirty="0" smtClean="0"/>
              <a:t>Click to edit master title style</a:t>
            </a:r>
            <a:endParaRPr lang="en-US" dirty="0"/>
          </a:p>
        </p:txBody>
      </p:sp>
      <p:sp>
        <p:nvSpPr>
          <p:cNvPr id="20" name="Text Placeholder 2"/>
          <p:cNvSpPr>
            <a:spLocks noGrp="1"/>
          </p:cNvSpPr>
          <p:nvPr>
            <p:ph idx="1"/>
          </p:nvPr>
        </p:nvSpPr>
        <p:spPr>
          <a:xfrm>
            <a:off x="525304" y="1922839"/>
            <a:ext cx="4560579" cy="4169990"/>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FFFFFF"/>
                </a:solidFill>
                <a:latin typeface="Arial"/>
                <a:cs typeface="Arial"/>
              </a:defRPr>
            </a:lvl1pPr>
            <a:lvl2pPr marL="742950" indent="-285750">
              <a:lnSpc>
                <a:spcPct val="100000"/>
              </a:lnSpc>
              <a:buFont typeface="Arial"/>
              <a:buChar char="•"/>
              <a:defRPr sz="1800">
                <a:solidFill>
                  <a:srgbClr val="FFFFFF"/>
                </a:solidFill>
                <a:latin typeface="Arial"/>
                <a:cs typeface="Arial"/>
              </a:defRPr>
            </a:lvl2pPr>
            <a:lvl3pPr marL="1143000" indent="-228600">
              <a:lnSpc>
                <a:spcPct val="100000"/>
              </a:lnSpc>
              <a:buFont typeface="Arial"/>
              <a:buChar char="•"/>
              <a:defRPr sz="1800">
                <a:solidFill>
                  <a:srgbClr val="FFFFFF"/>
                </a:solidFill>
                <a:latin typeface="Arial"/>
                <a:cs typeface="Arial"/>
              </a:defRPr>
            </a:lvl3pPr>
            <a:lvl4pPr marL="1600200" indent="-228600">
              <a:lnSpc>
                <a:spcPct val="100000"/>
              </a:lnSpc>
              <a:buFont typeface="Arial"/>
              <a:buChar char="•"/>
              <a:defRPr sz="1800">
                <a:solidFill>
                  <a:srgbClr val="FFFFFF"/>
                </a:solidFill>
                <a:latin typeface="Arial"/>
                <a:cs typeface="Arial"/>
              </a:defRPr>
            </a:lvl4pPr>
            <a:lvl5pPr marL="2057400" indent="-228600">
              <a:lnSpc>
                <a:spcPct val="100000"/>
              </a:lnSpc>
              <a:buFont typeface="Arial"/>
              <a:buChar char="•"/>
              <a:defRPr sz="1800">
                <a:solidFill>
                  <a:srgbClr val="FFFFFF"/>
                </a:solidFill>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336065"/>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grpSp>
        <p:nvGrpSpPr>
          <p:cNvPr id="17" name="Group 16"/>
          <p:cNvGrpSpPr/>
          <p:nvPr userDrawn="1"/>
        </p:nvGrpSpPr>
        <p:grpSpPr>
          <a:xfrm>
            <a:off x="-30788" y="6336171"/>
            <a:ext cx="9228667" cy="528963"/>
            <a:chOff x="-30788" y="4661517"/>
            <a:chExt cx="9228667" cy="528963"/>
          </a:xfrm>
        </p:grpSpPr>
        <p:sp>
          <p:nvSpPr>
            <p:cNvPr id="18" name="Rectangle 17"/>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23737"/>
              <a:ext cx="3613600" cy="230832"/>
            </a:xfrm>
            <a:prstGeom prst="rect">
              <a:avLst/>
            </a:prstGeom>
            <a:noFill/>
          </p:spPr>
          <p:txBody>
            <a:bodyPr wrap="square" rtlCol="0" anchor="ctr">
              <a:spAutoFit/>
            </a:bodyPr>
            <a:lstStyle/>
            <a:p>
              <a:r>
                <a:rPr lang="en-US" sz="900" dirty="0" smtClean="0">
                  <a:solidFill>
                    <a:srgbClr val="FFFFFF"/>
                  </a:solidFill>
                </a:rPr>
                <a:t>INDIANA UNIVERSITY–PURDUE UNIVERSITY</a:t>
              </a:r>
              <a:r>
                <a:rPr lang="en-US" sz="900" baseline="0" dirty="0" smtClean="0">
                  <a:solidFill>
                    <a:srgbClr val="FFFFFF"/>
                  </a:solidFill>
                </a:rPr>
                <a:t> INDIANAPOLIS</a:t>
              </a:r>
              <a:endParaRPr lang="en-US" sz="900" dirty="0">
                <a:solidFill>
                  <a:srgbClr val="FFFFFF"/>
                </a:solidFill>
              </a:endParaRPr>
            </a:p>
          </p:txBody>
        </p:sp>
      </p:grpSp>
    </p:spTree>
    <p:extLst>
      <p:ext uri="{BB962C8B-B14F-4D97-AF65-F5344CB8AC3E}">
        <p14:creationId xmlns:p14="http://schemas.microsoft.com/office/powerpoint/2010/main" val="1315652006"/>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footer: black">
    <p:bg>
      <p:bgPr>
        <a:solidFill>
          <a:srgbClr val="252626"/>
        </a:solidFill>
        <a:effectLst/>
      </p:bgPr>
    </p:bg>
    <p:spTree>
      <p:nvGrpSpPr>
        <p:cNvPr id="1" name=""/>
        <p:cNvGrpSpPr/>
        <p:nvPr/>
      </p:nvGrpSpPr>
      <p:grpSpPr>
        <a:xfrm>
          <a:off x="0" y="0"/>
          <a:ext cx="0" cy="0"/>
          <a:chOff x="0" y="0"/>
          <a:chExt cx="0" cy="0"/>
        </a:xfrm>
      </p:grpSpPr>
      <p:grpSp>
        <p:nvGrpSpPr>
          <p:cNvPr id="13" name="Group 12"/>
          <p:cNvGrpSpPr/>
          <p:nvPr userDrawn="1"/>
        </p:nvGrpSpPr>
        <p:grpSpPr>
          <a:xfrm>
            <a:off x="-30788" y="6336171"/>
            <a:ext cx="9228667" cy="528963"/>
            <a:chOff x="-30788" y="4661517"/>
            <a:chExt cx="9228667" cy="528963"/>
          </a:xfrm>
        </p:grpSpPr>
        <p:sp>
          <p:nvSpPr>
            <p:cNvPr id="17" name="Rectangle 16"/>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0" name="TextBox 19"/>
            <p:cNvSpPr txBox="1"/>
            <p:nvPr userDrawn="1"/>
          </p:nvSpPr>
          <p:spPr>
            <a:xfrm>
              <a:off x="1030972" y="4823737"/>
              <a:ext cx="3613600" cy="230832"/>
            </a:xfrm>
            <a:prstGeom prst="rect">
              <a:avLst/>
            </a:prstGeom>
            <a:noFill/>
          </p:spPr>
          <p:txBody>
            <a:bodyPr wrap="square" rtlCol="0" anchor="ctr">
              <a:spAutoFit/>
            </a:bodyPr>
            <a:lstStyle/>
            <a:p>
              <a:r>
                <a:rPr lang="en-US" sz="900" dirty="0" smtClean="0">
                  <a:solidFill>
                    <a:srgbClr val="FFFFFF"/>
                  </a:solidFill>
                </a:rPr>
                <a:t>INDIANA UNIVERSITY–PURDUE UNIVERSITY</a:t>
              </a:r>
              <a:r>
                <a:rPr lang="en-US" sz="900" baseline="0" dirty="0" smtClean="0">
                  <a:solidFill>
                    <a:srgbClr val="FFFFFF"/>
                  </a:solidFill>
                </a:rPr>
                <a:t> INDIANAPOLIS</a:t>
              </a:r>
              <a:endParaRPr lang="en-US" sz="900" dirty="0">
                <a:solidFill>
                  <a:srgbClr val="FFFFFF"/>
                </a:solidFill>
              </a:endParaRPr>
            </a:p>
          </p:txBody>
        </p:sp>
      </p:grpSp>
    </p:spTree>
    <p:extLst>
      <p:ext uri="{BB962C8B-B14F-4D97-AF65-F5344CB8AC3E}">
        <p14:creationId xmlns:p14="http://schemas.microsoft.com/office/powerpoint/2010/main" val="727036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with IUPUI lockup">
    <p:bg>
      <p:bgPr>
        <a:solidFill>
          <a:srgbClr val="690304"/>
        </a:solidFill>
        <a:effectLst/>
      </p:bgPr>
    </p:bg>
    <p:spTree>
      <p:nvGrpSpPr>
        <p:cNvPr id="1" name=""/>
        <p:cNvGrpSpPr/>
        <p:nvPr/>
      </p:nvGrpSpPr>
      <p:grpSpPr>
        <a:xfrm>
          <a:off x="0" y="0"/>
          <a:ext cx="0" cy="0"/>
          <a:chOff x="0" y="0"/>
          <a:chExt cx="0" cy="0"/>
        </a:xfrm>
      </p:grpSpPr>
      <p:sp>
        <p:nvSpPr>
          <p:cNvPr id="8" name="Text Placeholder 2"/>
          <p:cNvSpPr>
            <a:spLocks noGrp="1"/>
          </p:cNvSpPr>
          <p:nvPr userDrawn="1">
            <p:ph idx="1"/>
          </p:nvPr>
        </p:nvSpPr>
        <p:spPr>
          <a:xfrm>
            <a:off x="536603" y="907197"/>
            <a:ext cx="7859185" cy="3628887"/>
          </a:xfrm>
          <a:prstGeom prst="rect">
            <a:avLst/>
          </a:prstGeom>
        </p:spPr>
        <p:txBody>
          <a:bodyPr vert="horz" lIns="91440" tIns="45720" rIns="91440" bIns="45720" rtlCol="0">
            <a:normAutofit/>
          </a:bodyPr>
          <a:lstStyle>
            <a:lvl1pPr marL="0" indent="0">
              <a:lnSpc>
                <a:spcPct val="100000"/>
              </a:lnSpc>
              <a:buNone/>
              <a:defRPr sz="1800">
                <a:solidFill>
                  <a:schemeClr val="bg1"/>
                </a:solidFill>
                <a:latin typeface="Arial"/>
                <a:cs typeface="Arial"/>
              </a:defRPr>
            </a:lvl1pPr>
            <a:lvl2pPr marL="457200" indent="0">
              <a:lnSpc>
                <a:spcPct val="100000"/>
              </a:lnSpc>
              <a:buNone/>
              <a:defRPr sz="1600">
                <a:solidFill>
                  <a:schemeClr val="bg1"/>
                </a:solidFill>
                <a:latin typeface="Arial"/>
                <a:cs typeface="Arial"/>
              </a:defRPr>
            </a:lvl2pPr>
            <a:lvl3pPr marL="914400" indent="0">
              <a:lnSpc>
                <a:spcPct val="100000"/>
              </a:lnSpc>
              <a:buNone/>
              <a:defRPr sz="1600">
                <a:solidFill>
                  <a:schemeClr val="bg1"/>
                </a:solidFill>
                <a:latin typeface="Arial"/>
                <a:cs typeface="Arial"/>
              </a:defRPr>
            </a:lvl3pPr>
            <a:lvl4pPr marL="1371600" indent="0">
              <a:lnSpc>
                <a:spcPct val="100000"/>
              </a:lnSpc>
              <a:buNone/>
              <a:defRPr sz="1600">
                <a:solidFill>
                  <a:schemeClr val="bg1"/>
                </a:solidFill>
                <a:latin typeface="Arial"/>
                <a:cs typeface="Arial"/>
              </a:defRPr>
            </a:lvl4pPr>
            <a:lvl5pPr>
              <a:lnSpc>
                <a:spcPct val="100000"/>
              </a:lnSpc>
              <a:defRPr sz="1600">
                <a:solidFill>
                  <a:schemeClr val="bg1"/>
                </a:solidFill>
                <a:latin typeface="Arial"/>
                <a:cs typeface="Arial"/>
              </a:defRPr>
            </a:lvl5pPr>
          </a:lstStyle>
          <a:p>
            <a:pPr lvl="0"/>
            <a:r>
              <a:rPr lang="en-US" smtClean="0"/>
              <a:t>Click to edit Master text styles</a:t>
            </a:r>
          </a:p>
        </p:txBody>
      </p:sp>
      <p:sp>
        <p:nvSpPr>
          <p:cNvPr id="10" name="Rectangle 9"/>
          <p:cNvSpPr/>
          <p:nvPr userDrawn="1"/>
        </p:nvSpPr>
        <p:spPr>
          <a:xfrm>
            <a:off x="-15847" y="907197"/>
            <a:ext cx="82664"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7" name="Group 26"/>
          <p:cNvGrpSpPr/>
          <p:nvPr userDrawn="1"/>
        </p:nvGrpSpPr>
        <p:grpSpPr>
          <a:xfrm>
            <a:off x="635303" y="5794349"/>
            <a:ext cx="2551242" cy="1077919"/>
            <a:chOff x="635303" y="4070963"/>
            <a:chExt cx="2551242" cy="1077919"/>
          </a:xfrm>
        </p:grpSpPr>
        <p:sp>
          <p:nvSpPr>
            <p:cNvPr id="28" name="Rectangle 27"/>
            <p:cNvSpPr/>
            <p:nvPr userDrawn="1"/>
          </p:nvSpPr>
          <p:spPr>
            <a:xfrm>
              <a:off x="635303" y="4070963"/>
              <a:ext cx="533859" cy="1077919"/>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9" name="Picture 28"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4227" y="4189193"/>
              <a:ext cx="356010" cy="451859"/>
            </a:xfrm>
            <a:prstGeom prst="rect">
              <a:avLst/>
            </a:prstGeom>
          </p:spPr>
        </p:pic>
        <p:pic>
          <p:nvPicPr>
            <p:cNvPr id="30" name="Picture 29" descr="iupui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76234" y="4176250"/>
              <a:ext cx="1810311" cy="687125"/>
            </a:xfrm>
            <a:prstGeom prst="rect">
              <a:avLst/>
            </a:prstGeom>
          </p:spPr>
        </p:pic>
      </p:grpSp>
    </p:spTree>
    <p:extLst>
      <p:ext uri="{BB962C8B-B14F-4D97-AF65-F5344CB8AC3E}">
        <p14:creationId xmlns:p14="http://schemas.microsoft.com/office/powerpoint/2010/main" val="11896610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1892" y="846139"/>
            <a:ext cx="6802482"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61892" y="2119918"/>
            <a:ext cx="6802482" cy="42870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9" r:id="rId1"/>
    <p:sldLayoutId id="2147493467" r:id="rId2"/>
    <p:sldLayoutId id="2147493472" r:id="rId3"/>
    <p:sldLayoutId id="2147493457" r:id="rId4"/>
    <p:sldLayoutId id="2147493456" r:id="rId5"/>
    <p:sldLayoutId id="2147493474" r:id="rId6"/>
    <p:sldLayoutId id="2147493475" r:id="rId7"/>
    <p:sldLayoutId id="2147493476" r:id="rId8"/>
    <p:sldLayoutId id="2147493477" r:id="rId9"/>
    <p:sldLayoutId id="2147493479" r:id="rId10"/>
    <p:sldLayoutId id="2147493480" r:id="rId11"/>
  </p:sldLayoutIdLst>
  <p:txStyles>
    <p:titleStyle>
      <a:lvl1pPr algn="l" defTabSz="457200" rtl="0" eaLnBrk="1" latinLnBrk="0" hangingPunct="1">
        <a:spcBef>
          <a:spcPct val="0"/>
        </a:spcBef>
        <a:buNone/>
        <a:defRPr sz="32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016000"/>
            <a:ext cx="8077200" cy="18669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b="1" i="0" kern="100" cap="none" spc="0">
                <a:solidFill>
                  <a:srgbClr val="404041"/>
                </a:solidFill>
                <a:latin typeface="Arial"/>
                <a:ea typeface="+mj-ea"/>
                <a:cs typeface="Arial"/>
              </a:defRPr>
            </a:lvl1pPr>
          </a:lstStyle>
          <a:p>
            <a:pPr algn="ctr"/>
            <a:r>
              <a:rPr lang="en-US" sz="4000" dirty="0" smtClean="0">
                <a:solidFill>
                  <a:schemeClr val="accent2"/>
                </a:solidFill>
              </a:rPr>
              <a:t>Assessing Student Learning in Co-Curricular Undergraduate Programs</a:t>
            </a:r>
            <a:endParaRPr lang="en-US" sz="4000" dirty="0">
              <a:solidFill>
                <a:schemeClr val="accent2"/>
              </a:solidFill>
            </a:endParaRPr>
          </a:p>
        </p:txBody>
      </p:sp>
      <p:sp>
        <p:nvSpPr>
          <p:cNvPr id="5" name="TextBox 4"/>
          <p:cNvSpPr txBox="1"/>
          <p:nvPr/>
        </p:nvSpPr>
        <p:spPr>
          <a:xfrm>
            <a:off x="977901" y="4076700"/>
            <a:ext cx="7302500" cy="1569660"/>
          </a:xfrm>
          <a:prstGeom prst="rect">
            <a:avLst/>
          </a:prstGeom>
          <a:noFill/>
        </p:spPr>
        <p:txBody>
          <a:bodyPr wrap="square" rtlCol="0">
            <a:spAutoFit/>
          </a:bodyPr>
          <a:lstStyle/>
          <a:p>
            <a:pPr algn="ctr"/>
            <a:r>
              <a:rPr lang="en-US" sz="2800" b="1" dirty="0" smtClean="0">
                <a:latin typeface="+mn-lt"/>
              </a:rPr>
              <a:t>Dominique M Galli, MS, PhD</a:t>
            </a:r>
          </a:p>
          <a:p>
            <a:pPr algn="ctr"/>
            <a:r>
              <a:rPr lang="en-US" sz="2800" dirty="0" smtClean="0">
                <a:latin typeface="+mn-lt"/>
              </a:rPr>
              <a:t>IUPUI – Center for Research and Learning</a:t>
            </a:r>
          </a:p>
          <a:p>
            <a:pPr algn="ctr"/>
            <a:endParaRPr lang="en-US" sz="1200" dirty="0">
              <a:latin typeface="+mn-lt"/>
            </a:endParaRPr>
          </a:p>
          <a:p>
            <a:pPr algn="ctr"/>
            <a:r>
              <a:rPr lang="en-US" sz="2800" i="1" dirty="0" smtClean="0">
                <a:latin typeface="+mn-lt"/>
              </a:rPr>
              <a:t>CUR Biennial 2018</a:t>
            </a:r>
            <a:endParaRPr lang="en-US" sz="2800" i="1" dirty="0">
              <a:latin typeface="+mn-lt"/>
            </a:endParaRPr>
          </a:p>
        </p:txBody>
      </p:sp>
    </p:spTree>
    <p:extLst>
      <p:ext uri="{BB962C8B-B14F-4D97-AF65-F5344CB8AC3E}">
        <p14:creationId xmlns:p14="http://schemas.microsoft.com/office/powerpoint/2010/main" val="15307373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a:spLocks noGrp="1"/>
          </p:cNvSpPr>
          <p:nvPr>
            <p:ph idx="1"/>
          </p:nvPr>
        </p:nvSpPr>
        <p:spPr>
          <a:xfrm>
            <a:off x="622300" y="1320800"/>
            <a:ext cx="8229600" cy="4191000"/>
          </a:xfrm>
        </p:spPr>
        <p:txBody>
          <a:bodyPr>
            <a:normAutofit/>
          </a:bodyPr>
          <a:lstStyle/>
          <a:p>
            <a:pPr marL="457200" indent="-457200">
              <a:buFont typeface="Arial"/>
              <a:buChar char="•"/>
            </a:pPr>
            <a:r>
              <a:rPr lang="en-US" sz="2600" dirty="0">
                <a:latin typeface="Calibri"/>
                <a:cs typeface="Calibri"/>
              </a:rPr>
              <a:t>88% of mentors agreed/strongly agreed that students improved their oral communication </a:t>
            </a:r>
            <a:r>
              <a:rPr lang="en-US" sz="2600" dirty="0" smtClean="0">
                <a:latin typeface="Calibri"/>
                <a:cs typeface="Calibri"/>
              </a:rPr>
              <a:t>skills</a:t>
            </a:r>
            <a:r>
              <a:rPr lang="en-US" sz="2600" dirty="0">
                <a:latin typeface="Calibri"/>
                <a:cs typeface="Calibri"/>
              </a:rPr>
              <a:t> </a:t>
            </a:r>
            <a:r>
              <a:rPr lang="en-US" sz="2600" dirty="0" smtClean="0">
                <a:latin typeface="Calibri"/>
                <a:cs typeface="Calibri"/>
              </a:rPr>
              <a:t>and their scientific </a:t>
            </a:r>
            <a:r>
              <a:rPr lang="en-US" sz="2600" dirty="0">
                <a:latin typeface="Calibri"/>
                <a:cs typeface="Calibri"/>
              </a:rPr>
              <a:t>writing </a:t>
            </a:r>
            <a:r>
              <a:rPr lang="en-US" sz="2600" dirty="0" smtClean="0">
                <a:latin typeface="Calibri"/>
                <a:cs typeface="Calibri"/>
              </a:rPr>
              <a:t>skills.</a:t>
            </a:r>
            <a:endParaRPr lang="en-US" sz="2600" dirty="0">
              <a:latin typeface="Calibri"/>
              <a:cs typeface="Calibri"/>
            </a:endParaRPr>
          </a:p>
          <a:p>
            <a:pPr marL="457200" indent="-457200">
              <a:buFont typeface="Arial"/>
              <a:buChar char="•"/>
            </a:pPr>
            <a:r>
              <a:rPr lang="en-US" sz="2800" dirty="0" smtClean="0">
                <a:latin typeface="Calibri"/>
                <a:cs typeface="Calibri"/>
              </a:rPr>
              <a:t>88</a:t>
            </a:r>
            <a:r>
              <a:rPr lang="en-US" sz="2800" dirty="0" smtClean="0">
                <a:latin typeface="Calibri"/>
                <a:cs typeface="Calibri"/>
              </a:rPr>
              <a:t>% of mentors agreed/strongly agreed that students improved their critical thinking </a:t>
            </a:r>
            <a:r>
              <a:rPr lang="en-US" sz="2800" dirty="0" smtClean="0">
                <a:latin typeface="Calibri"/>
                <a:cs typeface="Calibri"/>
              </a:rPr>
              <a:t>skills</a:t>
            </a:r>
            <a:endParaRPr lang="en-US" sz="1600" dirty="0" smtClean="0">
              <a:latin typeface="Calibri"/>
              <a:cs typeface="Calibri"/>
            </a:endParaRPr>
          </a:p>
          <a:p>
            <a:pPr marL="457200" indent="-457200">
              <a:buFont typeface="Arial"/>
              <a:buChar char="•"/>
            </a:pPr>
            <a:r>
              <a:rPr lang="en-US" sz="2800" dirty="0" smtClean="0">
                <a:latin typeface="Calibri"/>
                <a:cs typeface="Calibri"/>
              </a:rPr>
              <a:t>89% of mentors agreed/strongly agreed that students improved their application of knowledge</a:t>
            </a:r>
          </a:p>
          <a:p>
            <a:pPr marL="285750" indent="-285750">
              <a:buFont typeface="Arial"/>
              <a:buChar char="•"/>
            </a:pPr>
            <a:endParaRPr lang="en-US" sz="2800" dirty="0" smtClean="0">
              <a:latin typeface="Calibri"/>
              <a:cs typeface="Calibri"/>
            </a:endParaRPr>
          </a:p>
          <a:p>
            <a:pPr marL="457200" indent="-457200">
              <a:buFont typeface="Arial"/>
              <a:buChar char="•"/>
            </a:pPr>
            <a:endParaRPr lang="en-US" sz="2800" dirty="0" smtClean="0">
              <a:latin typeface="Calibri"/>
              <a:cs typeface="Calibri"/>
            </a:endParaRPr>
          </a:p>
          <a:p>
            <a:pPr marL="457200" indent="-457200">
              <a:buFont typeface="Arial"/>
              <a:buChar char="•"/>
            </a:pPr>
            <a:endParaRPr lang="en-US" sz="2800" dirty="0">
              <a:latin typeface="Calibri"/>
              <a:cs typeface="Calibri"/>
            </a:endParaRPr>
          </a:p>
        </p:txBody>
      </p:sp>
      <p:sp>
        <p:nvSpPr>
          <p:cNvPr id="4" name="Text Placeholder 2"/>
          <p:cNvSpPr>
            <a:spLocks noGrp="1"/>
          </p:cNvSpPr>
          <p:nvPr>
            <p:ph type="body" sz="quarter" idx="10"/>
          </p:nvPr>
        </p:nvSpPr>
        <p:spPr>
          <a:xfrm>
            <a:off x="5190706" y="237250"/>
            <a:ext cx="3700462" cy="336549"/>
          </a:xfrm>
        </p:spPr>
        <p:txBody>
          <a:bodyPr/>
          <a:lstStyle/>
          <a:p>
            <a:r>
              <a:rPr lang="en-US" sz="2000" dirty="0" smtClean="0">
                <a:solidFill>
                  <a:srgbClr val="C0504D"/>
                </a:solidFill>
              </a:rPr>
              <a:t>Quantitative Assessment</a:t>
            </a:r>
            <a:endParaRPr lang="en-US" sz="2000" dirty="0">
              <a:solidFill>
                <a:srgbClr val="C0504D"/>
              </a:solidFill>
            </a:endParaRPr>
          </a:p>
        </p:txBody>
      </p:sp>
    </p:spTree>
    <p:extLst>
      <p:ext uri="{BB962C8B-B14F-4D97-AF65-F5344CB8AC3E}">
        <p14:creationId xmlns:p14="http://schemas.microsoft.com/office/powerpoint/2010/main" val="31854299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518824" y="1219200"/>
            <a:ext cx="8015594" cy="4876800"/>
          </a:xfrm>
        </p:spPr>
        <p:txBody>
          <a:bodyPr>
            <a:normAutofit/>
          </a:bodyPr>
          <a:lstStyle/>
          <a:p>
            <a:pPr marL="285750" indent="-285750">
              <a:buFont typeface="Arial"/>
              <a:buChar char="•"/>
            </a:pPr>
            <a:r>
              <a:rPr lang="en-US" sz="2800" dirty="0" smtClean="0">
                <a:latin typeface="Calibri"/>
                <a:cs typeface="Calibri"/>
              </a:rPr>
              <a:t>90% of students indicated that they would like to continue being engaged in research although 60% will require a paid experience</a:t>
            </a:r>
            <a:r>
              <a:rPr lang="en-US" sz="2800" dirty="0" smtClean="0">
                <a:latin typeface="Calibri"/>
                <a:cs typeface="Calibri"/>
              </a:rPr>
              <a:t>.</a:t>
            </a:r>
          </a:p>
          <a:p>
            <a:pPr marL="0" indent="0">
              <a:buNone/>
            </a:pPr>
            <a:endParaRPr lang="en-US" sz="2800" dirty="0" smtClean="0">
              <a:latin typeface="Calibri"/>
              <a:cs typeface="Calibri"/>
            </a:endParaRPr>
          </a:p>
          <a:p>
            <a:pPr marL="285750" indent="-285750">
              <a:buFont typeface="Arial"/>
              <a:buChar char="•"/>
            </a:pPr>
            <a:r>
              <a:rPr lang="en-US" sz="2800" dirty="0" smtClean="0">
                <a:latin typeface="Calibri"/>
                <a:cs typeface="Calibri"/>
              </a:rPr>
              <a:t>96% of mentors were willing to continue mentoring undergraduate students</a:t>
            </a:r>
            <a:endParaRPr lang="en-US" sz="2800" dirty="0">
              <a:latin typeface="Calibri"/>
              <a:cs typeface="Calibri"/>
            </a:endParaRPr>
          </a:p>
        </p:txBody>
      </p:sp>
      <p:sp>
        <p:nvSpPr>
          <p:cNvPr id="7" name="Text Placeholder 2"/>
          <p:cNvSpPr>
            <a:spLocks noGrp="1"/>
          </p:cNvSpPr>
          <p:nvPr>
            <p:ph type="body" sz="quarter" idx="10"/>
          </p:nvPr>
        </p:nvSpPr>
        <p:spPr>
          <a:xfrm>
            <a:off x="5190706" y="237250"/>
            <a:ext cx="3700462" cy="336549"/>
          </a:xfrm>
        </p:spPr>
        <p:txBody>
          <a:bodyPr/>
          <a:lstStyle/>
          <a:p>
            <a:r>
              <a:rPr lang="en-US" sz="2000" dirty="0" smtClean="0">
                <a:solidFill>
                  <a:srgbClr val="C0504D"/>
                </a:solidFill>
              </a:rPr>
              <a:t>Quantitative Assessment</a:t>
            </a:r>
            <a:endParaRPr lang="en-US" sz="2000" dirty="0">
              <a:solidFill>
                <a:srgbClr val="C0504D"/>
              </a:solidFill>
            </a:endParaRPr>
          </a:p>
        </p:txBody>
      </p:sp>
    </p:spTree>
    <p:extLst>
      <p:ext uri="{BB962C8B-B14F-4D97-AF65-F5344CB8AC3E}">
        <p14:creationId xmlns:p14="http://schemas.microsoft.com/office/powerpoint/2010/main" val="398537902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18824" y="838200"/>
            <a:ext cx="8015594" cy="5257800"/>
          </a:xfrm>
        </p:spPr>
        <p:txBody>
          <a:bodyPr>
            <a:normAutofit/>
          </a:bodyPr>
          <a:lstStyle/>
          <a:p>
            <a:pPr marL="0" indent="0" algn="ctr">
              <a:buNone/>
            </a:pPr>
            <a:r>
              <a:rPr lang="en-US" sz="3200" b="1" dirty="0" smtClean="0">
                <a:solidFill>
                  <a:srgbClr val="C0504D"/>
                </a:solidFill>
                <a:latin typeface="Calibri"/>
                <a:cs typeface="Calibri"/>
              </a:rPr>
              <a:t>Support of Quantitative Data with Qualitative Data</a:t>
            </a:r>
          </a:p>
          <a:p>
            <a:pPr marL="0" lvl="0" indent="0">
              <a:buNone/>
            </a:pPr>
            <a:endParaRPr lang="en-US" sz="1400" dirty="0" smtClean="0">
              <a:latin typeface="Calibri"/>
              <a:cs typeface="Calibri"/>
            </a:endParaRPr>
          </a:p>
          <a:p>
            <a:pPr marL="0" lvl="0" indent="0">
              <a:buNone/>
            </a:pPr>
            <a:r>
              <a:rPr lang="en-US" sz="2800" dirty="0" smtClean="0">
                <a:latin typeface="Calibri"/>
                <a:cs typeface="Calibri"/>
              </a:rPr>
              <a:t>Look </a:t>
            </a:r>
            <a:r>
              <a:rPr lang="en-US" sz="2800" dirty="0">
                <a:latin typeface="Calibri"/>
                <a:cs typeface="Calibri"/>
              </a:rPr>
              <a:t>at the list of PULs and select three that you think your research experience focused on with respect to the skills that you were able to gain as a result of your participation. For each of these three PULs, explain how your research experience helped you to develop your skills in that area.</a:t>
            </a:r>
          </a:p>
          <a:p>
            <a:pPr marL="0" indent="0">
              <a:buNone/>
            </a:pPr>
            <a:endParaRPr lang="en-US" sz="2400" b="1" dirty="0">
              <a:solidFill>
                <a:srgbClr val="C0504D"/>
              </a:solidFill>
              <a:latin typeface="Calibri"/>
              <a:cs typeface="Calibri"/>
            </a:endParaRPr>
          </a:p>
        </p:txBody>
      </p:sp>
    </p:spTree>
    <p:extLst>
      <p:ext uri="{BB962C8B-B14F-4D97-AF65-F5344CB8AC3E}">
        <p14:creationId xmlns:p14="http://schemas.microsoft.com/office/powerpoint/2010/main" val="284837743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0027" y="618395"/>
            <a:ext cx="8004391" cy="638906"/>
          </a:xfrm>
        </p:spPr>
        <p:txBody>
          <a:bodyPr/>
          <a:lstStyle/>
          <a:p>
            <a:pPr algn="ctr"/>
            <a:r>
              <a:rPr lang="en-US" dirty="0" smtClean="0">
                <a:solidFill>
                  <a:srgbClr val="C0504D"/>
                </a:solidFill>
              </a:rPr>
              <a:t>Select Student Excerpts </a:t>
            </a:r>
            <a:endParaRPr lang="en-US" dirty="0">
              <a:solidFill>
                <a:srgbClr val="C0504D"/>
              </a:solidFill>
            </a:endParaRPr>
          </a:p>
        </p:txBody>
      </p:sp>
      <p:sp>
        <p:nvSpPr>
          <p:cNvPr id="4" name="Content Placeholder 3"/>
          <p:cNvSpPr>
            <a:spLocks noGrp="1"/>
          </p:cNvSpPr>
          <p:nvPr>
            <p:ph idx="1"/>
          </p:nvPr>
        </p:nvSpPr>
        <p:spPr>
          <a:xfrm>
            <a:off x="518824" y="1625600"/>
            <a:ext cx="8015594" cy="4470400"/>
          </a:xfrm>
        </p:spPr>
        <p:txBody>
          <a:bodyPr>
            <a:normAutofit fontScale="92500"/>
          </a:bodyPr>
          <a:lstStyle/>
          <a:p>
            <a:pPr marL="0" indent="0">
              <a:buNone/>
            </a:pPr>
            <a:r>
              <a:rPr lang="en-US" sz="2400" i="1" dirty="0">
                <a:latin typeface="Calibri"/>
                <a:cs typeface="Calibri"/>
              </a:rPr>
              <a:t>During my time in this [research] experience, I was able to learn how to not only explain what I was doing to other people working in the lab, but I also developed the ability to present my work to people who are not in the specific field that I was working in, as well as </a:t>
            </a:r>
            <a:r>
              <a:rPr lang="en-US" sz="2400" i="1" dirty="0" smtClean="0">
                <a:latin typeface="Calibri"/>
                <a:cs typeface="Calibri"/>
              </a:rPr>
              <a:t>others </a:t>
            </a:r>
            <a:r>
              <a:rPr lang="en-US" sz="2400" i="1" dirty="0">
                <a:latin typeface="Calibri"/>
                <a:cs typeface="Calibri"/>
              </a:rPr>
              <a:t>who were not even in the field of science or research. </a:t>
            </a:r>
            <a:endParaRPr lang="en-US" sz="2400" i="1" dirty="0">
              <a:latin typeface="Calibri"/>
              <a:cs typeface="Calibri"/>
            </a:endParaRPr>
          </a:p>
          <a:p>
            <a:pPr marL="0" indent="0">
              <a:buNone/>
            </a:pPr>
            <a:r>
              <a:rPr lang="en-US" sz="2400" i="1" dirty="0">
                <a:latin typeface="Calibri"/>
                <a:cs typeface="Calibri"/>
              </a:rPr>
              <a:t>I cannot stress enough how valuable it was to have the opportunity to share my research with individuals completely outside the science world at Posters On The Hill. The ability to translate my personal area of expertise to a lay audience is absolutely crucial to my ability to work on a team with others and effectively communicate with future patients.</a:t>
            </a:r>
          </a:p>
          <a:p>
            <a:pPr marL="0" indent="0">
              <a:buNone/>
            </a:pPr>
            <a:endParaRPr lang="en-US" sz="2400" i="1" dirty="0">
              <a:latin typeface="Calibri"/>
              <a:cs typeface="Calibri"/>
            </a:endParaRPr>
          </a:p>
          <a:p>
            <a:pPr marL="0" indent="0">
              <a:buNone/>
            </a:pPr>
            <a:endParaRPr lang="en-US" sz="2400" i="1" dirty="0">
              <a:latin typeface="Calibri"/>
              <a:cs typeface="Calibri"/>
            </a:endParaRPr>
          </a:p>
        </p:txBody>
      </p:sp>
    </p:spTree>
    <p:extLst>
      <p:ext uri="{BB962C8B-B14F-4D97-AF65-F5344CB8AC3E}">
        <p14:creationId xmlns:p14="http://schemas.microsoft.com/office/powerpoint/2010/main" val="35332966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2500" y="1016000"/>
            <a:ext cx="7061200" cy="5232400"/>
          </a:xfrm>
          <a:prstGeom prst="rect">
            <a:avLst/>
          </a:prstGeom>
          <a:noFill/>
        </p:spPr>
        <p:txBody>
          <a:bodyPr wrap="square" rtlCol="0">
            <a:spAutoFit/>
          </a:bodyPr>
          <a:lstStyle/>
          <a:p>
            <a:endParaRPr lang="en-US" dirty="0"/>
          </a:p>
        </p:txBody>
      </p:sp>
      <p:sp>
        <p:nvSpPr>
          <p:cNvPr id="6" name="Rectangle 5"/>
          <p:cNvSpPr/>
          <p:nvPr/>
        </p:nvSpPr>
        <p:spPr>
          <a:xfrm>
            <a:off x="635000" y="685801"/>
            <a:ext cx="8089900" cy="5632310"/>
          </a:xfrm>
          <a:prstGeom prst="rect">
            <a:avLst/>
          </a:prstGeom>
        </p:spPr>
        <p:txBody>
          <a:bodyPr wrap="square">
            <a:spAutoFit/>
          </a:bodyPr>
          <a:lstStyle/>
          <a:p>
            <a:r>
              <a:rPr lang="en-US" sz="2400" i="1" dirty="0">
                <a:latin typeface="Calibri"/>
                <a:cs typeface="Calibri"/>
              </a:rPr>
              <a:t>In the experimental design process, I used my knowledge from relevant publications to determine the steps and materials needed to perform certain experiments. For example, when designing experiments, we considered the cost, probability, and resources needed. This required that we foreshadow possible challenges to determine solutions to improve experimental efficiency. </a:t>
            </a:r>
            <a:endParaRPr lang="en-US" sz="2400" i="1" dirty="0" smtClean="0">
              <a:latin typeface="Calibri"/>
              <a:cs typeface="Calibri"/>
            </a:endParaRPr>
          </a:p>
          <a:p>
            <a:endParaRPr lang="en-US" sz="2400" i="1" dirty="0">
              <a:latin typeface="Calibri"/>
              <a:cs typeface="Calibri"/>
            </a:endParaRPr>
          </a:p>
          <a:p>
            <a:r>
              <a:rPr lang="en-US" sz="2400" i="1" dirty="0">
                <a:latin typeface="Calibri"/>
                <a:cs typeface="Calibri"/>
              </a:rPr>
              <a:t>The most important thing that I improved on over the course of the year is critical thinking. Several of the experiments that we perform are adapted from other labs, but the experiments need to be tailored to test something that is specific to your own lab and it is up to the researcher to figure out the best way to tweak these procedures to produce the most accurate results. </a:t>
            </a:r>
          </a:p>
          <a:p>
            <a:endParaRPr lang="en-US" sz="2400" i="1" dirty="0">
              <a:latin typeface="Calibri"/>
              <a:cs typeface="Calibri"/>
            </a:endParaRPr>
          </a:p>
        </p:txBody>
      </p:sp>
    </p:spTree>
    <p:extLst>
      <p:ext uri="{BB962C8B-B14F-4D97-AF65-F5344CB8AC3E}">
        <p14:creationId xmlns:p14="http://schemas.microsoft.com/office/powerpoint/2010/main" val="151573856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18823" y="304805"/>
            <a:ext cx="8388109" cy="5740400"/>
          </a:xfrm>
        </p:spPr>
        <p:txBody>
          <a:bodyPr>
            <a:noAutofit/>
          </a:bodyPr>
          <a:lstStyle/>
          <a:p>
            <a:pPr marL="0" indent="0">
              <a:buNone/>
            </a:pPr>
            <a:r>
              <a:rPr lang="en-US" sz="2400" i="1" dirty="0">
                <a:latin typeface="Calibri"/>
                <a:cs typeface="Calibri"/>
              </a:rPr>
              <a:t>In the lab, it is essential to follow good moral and ethical values to ensure that the results are honest and accurate for all experiments. My mentor taught me to be able to hold myself accountable to possible mistakes that may occur in the protocol and relying on ethical judgments to determine whether the mistake can be overcome without manipulating the experiment</a:t>
            </a:r>
            <a:r>
              <a:rPr lang="en-US" sz="2400" i="1" dirty="0" smtClean="0">
                <a:latin typeface="Calibri"/>
                <a:cs typeface="Calibri"/>
              </a:rPr>
              <a:t>.</a:t>
            </a:r>
          </a:p>
          <a:p>
            <a:pPr marL="0" indent="0">
              <a:buNone/>
            </a:pPr>
            <a:r>
              <a:rPr lang="en-US" sz="2400" i="1" dirty="0">
                <a:latin typeface="Calibri"/>
                <a:cs typeface="Calibri"/>
              </a:rPr>
              <a:t>We also had to be very careful to not jump to conclusions when presented with compelling data. Several times we have collected data that are exactly what we wish them to be, but upon further inspection have discovered that the data is not completely accurate, or is incomplete and requires further explanation. In this competitive world it is very tempting to produce results fast and establish your reputation as a researcher. But if people misrepresent data, it only restricts the overall goal of research of making progress</a:t>
            </a:r>
            <a:r>
              <a:rPr lang="en-US" sz="2400" i="1" dirty="0" smtClean="0">
                <a:latin typeface="Calibri"/>
                <a:cs typeface="Calibri"/>
              </a:rPr>
              <a:t>.</a:t>
            </a:r>
            <a:endParaRPr lang="en-US" sz="2400" i="1" dirty="0">
              <a:latin typeface="Calibri"/>
              <a:cs typeface="Calibri"/>
            </a:endParaRPr>
          </a:p>
          <a:p>
            <a:pPr marL="0" indent="0">
              <a:buNone/>
            </a:pPr>
            <a:endParaRPr lang="en-US" sz="2400" i="1" dirty="0">
              <a:latin typeface="Calibri"/>
              <a:cs typeface="Calibri"/>
            </a:endParaRPr>
          </a:p>
        </p:txBody>
      </p:sp>
    </p:spTree>
    <p:extLst>
      <p:ext uri="{BB962C8B-B14F-4D97-AF65-F5344CB8AC3E}">
        <p14:creationId xmlns:p14="http://schemas.microsoft.com/office/powerpoint/2010/main" val="109420065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762000"/>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b="1" i="0" kern="100" cap="none" spc="0">
                <a:solidFill>
                  <a:srgbClr val="404041"/>
                </a:solidFill>
                <a:latin typeface="Arial"/>
                <a:ea typeface="+mj-ea"/>
                <a:cs typeface="Arial"/>
              </a:defRPr>
            </a:lvl1pPr>
          </a:lstStyle>
          <a:p>
            <a:pPr algn="ctr"/>
            <a:r>
              <a:rPr lang="en-US" sz="3600" dirty="0" smtClean="0">
                <a:solidFill>
                  <a:srgbClr val="C0504D"/>
                </a:solidFill>
              </a:rPr>
              <a:t>Summary</a:t>
            </a:r>
            <a:endParaRPr lang="en-US" sz="3600" dirty="0">
              <a:solidFill>
                <a:srgbClr val="C0504D"/>
              </a:solidFill>
            </a:endParaRPr>
          </a:p>
        </p:txBody>
      </p:sp>
      <p:sp>
        <p:nvSpPr>
          <p:cNvPr id="6" name="Content Placeholder 2"/>
          <p:cNvSpPr>
            <a:spLocks noGrp="1"/>
          </p:cNvSpPr>
          <p:nvPr>
            <p:ph idx="1"/>
          </p:nvPr>
        </p:nvSpPr>
        <p:spPr>
          <a:xfrm>
            <a:off x="457200" y="2006600"/>
            <a:ext cx="8458200" cy="3200400"/>
          </a:xfrm>
        </p:spPr>
        <p:txBody>
          <a:bodyPr/>
          <a:lstStyle/>
          <a:p>
            <a:pPr marL="457200" indent="-457200">
              <a:buFont typeface="Arial"/>
              <a:buChar char="•"/>
            </a:pPr>
            <a:r>
              <a:rPr lang="en-US" sz="2800" dirty="0" smtClean="0">
                <a:latin typeface="Calibri"/>
                <a:cs typeface="Calibri"/>
              </a:rPr>
              <a:t>Qualitative and quantitative data confirm student learning through research especially in the areas of communication, critical thinking and application of </a:t>
            </a:r>
            <a:r>
              <a:rPr lang="en-US" sz="2800" dirty="0" smtClean="0">
                <a:latin typeface="Calibri"/>
                <a:cs typeface="Calibri"/>
              </a:rPr>
              <a:t>knowledge.</a:t>
            </a:r>
            <a:endParaRPr lang="en-US" sz="2800" dirty="0" smtClean="0">
              <a:latin typeface="Calibri"/>
              <a:cs typeface="Calibri"/>
            </a:endParaRPr>
          </a:p>
          <a:p>
            <a:pPr marL="457200" indent="-457200">
              <a:buFont typeface="Arial"/>
              <a:buChar char="•"/>
            </a:pPr>
            <a:r>
              <a:rPr lang="en-US" sz="2800" dirty="0" smtClean="0">
                <a:latin typeface="Calibri"/>
                <a:cs typeface="Calibri"/>
              </a:rPr>
              <a:t>Self</a:t>
            </a:r>
            <a:r>
              <a:rPr lang="en-US" sz="2800" dirty="0" smtClean="0">
                <a:latin typeface="Calibri"/>
                <a:cs typeface="Calibri"/>
              </a:rPr>
              <a:t>-</a:t>
            </a:r>
            <a:r>
              <a:rPr lang="en-US" sz="2800" dirty="0" smtClean="0">
                <a:latin typeface="Calibri"/>
                <a:cs typeface="Calibri"/>
              </a:rPr>
              <a:t>assessments by</a:t>
            </a:r>
            <a:r>
              <a:rPr lang="en-US" sz="2800" dirty="0" smtClean="0">
                <a:latin typeface="Calibri"/>
                <a:cs typeface="Calibri"/>
              </a:rPr>
              <a:t> students align with mentor </a:t>
            </a:r>
            <a:r>
              <a:rPr lang="en-US" sz="2800" dirty="0" smtClean="0">
                <a:latin typeface="Calibri"/>
                <a:cs typeface="Calibri"/>
              </a:rPr>
              <a:t>assessments of student </a:t>
            </a:r>
            <a:r>
              <a:rPr lang="en-US" sz="2800" dirty="0" smtClean="0">
                <a:latin typeface="Calibri"/>
                <a:cs typeface="Calibri"/>
              </a:rPr>
              <a:t>learning.</a:t>
            </a:r>
            <a:endParaRPr lang="en-US" sz="1200" dirty="0" smtClean="0">
              <a:latin typeface="Calibri"/>
              <a:cs typeface="Calibri"/>
            </a:endParaRPr>
          </a:p>
        </p:txBody>
      </p:sp>
    </p:spTree>
    <p:extLst>
      <p:ext uri="{BB962C8B-B14F-4D97-AF65-F5344CB8AC3E}">
        <p14:creationId xmlns:p14="http://schemas.microsoft.com/office/powerpoint/2010/main" val="20444784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406400"/>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b="1" i="0" kern="100" cap="none" spc="0">
                <a:solidFill>
                  <a:srgbClr val="404041"/>
                </a:solidFill>
                <a:latin typeface="Arial"/>
                <a:ea typeface="+mj-ea"/>
                <a:cs typeface="Arial"/>
              </a:defRPr>
            </a:lvl1pPr>
          </a:lstStyle>
          <a:p>
            <a:pPr algn="ctr"/>
            <a:r>
              <a:rPr lang="en-US" dirty="0" smtClean="0">
                <a:solidFill>
                  <a:srgbClr val="C0504D"/>
                </a:solidFill>
              </a:rPr>
              <a:t>Center for Research and Learning</a:t>
            </a:r>
            <a:endParaRPr lang="en-US" dirty="0">
              <a:solidFill>
                <a:srgbClr val="C0504D"/>
              </a:solidFill>
            </a:endParaRPr>
          </a:p>
        </p:txBody>
      </p:sp>
      <p:sp>
        <p:nvSpPr>
          <p:cNvPr id="6" name="Content Placeholder 2"/>
          <p:cNvSpPr>
            <a:spLocks noGrp="1"/>
          </p:cNvSpPr>
          <p:nvPr>
            <p:ph idx="1"/>
          </p:nvPr>
        </p:nvSpPr>
        <p:spPr>
          <a:xfrm>
            <a:off x="419100" y="1701800"/>
            <a:ext cx="8458200" cy="3962400"/>
          </a:xfrm>
        </p:spPr>
        <p:txBody>
          <a:bodyPr>
            <a:normAutofit fontScale="85000" lnSpcReduction="20000"/>
          </a:bodyPr>
          <a:lstStyle/>
          <a:p>
            <a:pPr marL="457200" indent="-457200">
              <a:buFont typeface="Arial"/>
              <a:buChar char="•"/>
            </a:pPr>
            <a:r>
              <a:rPr lang="en-US" sz="2800" dirty="0" smtClean="0"/>
              <a:t>Campus-wide unit </a:t>
            </a:r>
            <a:r>
              <a:rPr lang="en-US" sz="2800" dirty="0" smtClean="0"/>
              <a:t>that </a:t>
            </a:r>
            <a:r>
              <a:rPr lang="en-US" sz="2800" dirty="0" smtClean="0"/>
              <a:t>directs UG research since </a:t>
            </a:r>
            <a:r>
              <a:rPr lang="en-US" sz="2800" dirty="0" smtClean="0"/>
              <a:t>2004</a:t>
            </a:r>
            <a:endParaRPr lang="en-US" sz="2800" dirty="0" smtClean="0"/>
          </a:p>
          <a:p>
            <a:pPr marL="457200" indent="-457200">
              <a:buFont typeface="Arial"/>
              <a:buChar char="•"/>
            </a:pPr>
            <a:r>
              <a:rPr lang="en-US" sz="2800" dirty="0" smtClean="0"/>
              <a:t>Multiple programs funded by campus, </a:t>
            </a:r>
            <a:r>
              <a:rPr lang="en-US" sz="2800" dirty="0" smtClean="0"/>
              <a:t>federal agencies</a:t>
            </a:r>
            <a:r>
              <a:rPr lang="en-US" sz="2800" dirty="0"/>
              <a:t>, </a:t>
            </a:r>
            <a:r>
              <a:rPr lang="en-US" sz="2800" dirty="0" smtClean="0"/>
              <a:t>philanthropic support</a:t>
            </a:r>
            <a:endParaRPr lang="en-US" sz="2800" dirty="0" smtClean="0"/>
          </a:p>
          <a:p>
            <a:pPr marL="457200" indent="-457200">
              <a:buFont typeface="Arial"/>
              <a:buChar char="•"/>
            </a:pPr>
            <a:r>
              <a:rPr lang="en-US" sz="2800" dirty="0" smtClean="0"/>
              <a:t>Academic year and summer programs</a:t>
            </a:r>
          </a:p>
          <a:p>
            <a:pPr marL="457200" indent="-457200">
              <a:buFont typeface="Arial"/>
              <a:buChar char="•"/>
            </a:pPr>
            <a:r>
              <a:rPr lang="en-US" sz="2800" dirty="0" smtClean="0"/>
              <a:t>Open </a:t>
            </a:r>
            <a:r>
              <a:rPr lang="en-US" sz="2800" dirty="0" smtClean="0"/>
              <a:t>to students in all disciplines</a:t>
            </a:r>
          </a:p>
          <a:p>
            <a:pPr marL="457200" indent="-457200">
              <a:buFont typeface="Arial"/>
              <a:buChar char="•"/>
            </a:pPr>
            <a:r>
              <a:rPr lang="en-US" sz="2800" dirty="0" smtClean="0"/>
              <a:t>One-on-one and interdisciplinary team-based faculty-mentored research</a:t>
            </a:r>
          </a:p>
          <a:p>
            <a:pPr marL="457200" indent="-457200">
              <a:buFont typeface="Arial"/>
              <a:buChar char="•"/>
            </a:pPr>
            <a:r>
              <a:rPr lang="en-US" sz="2800" dirty="0" smtClean="0"/>
              <a:t>Provides student stipends and project supply funds</a:t>
            </a:r>
          </a:p>
          <a:p>
            <a:pPr marL="0" indent="0">
              <a:buNone/>
            </a:pPr>
            <a:endParaRPr lang="en-US" sz="2800" dirty="0" smtClean="0"/>
          </a:p>
        </p:txBody>
      </p:sp>
    </p:spTree>
    <p:extLst>
      <p:ext uri="{BB962C8B-B14F-4D97-AF65-F5344CB8AC3E}">
        <p14:creationId xmlns:p14="http://schemas.microsoft.com/office/powerpoint/2010/main" val="32237574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257300" y="859135"/>
            <a:ext cx="6858000" cy="4640997"/>
            <a:chOff x="1066800" y="1900535"/>
            <a:chExt cx="6858000" cy="4640997"/>
          </a:xfrm>
        </p:grpSpPr>
        <p:sp>
          <p:nvSpPr>
            <p:cNvPr id="6" name="Isosceles Triangle 5"/>
            <p:cNvSpPr/>
            <p:nvPr/>
          </p:nvSpPr>
          <p:spPr>
            <a:xfrm>
              <a:off x="2667000" y="2362200"/>
              <a:ext cx="3657600" cy="3276599"/>
            </a:xfrm>
            <a:prstGeom prst="triangle">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 name="TextBox 6"/>
            <p:cNvSpPr txBox="1"/>
            <p:nvPr/>
          </p:nvSpPr>
          <p:spPr>
            <a:xfrm>
              <a:off x="2667000" y="1900535"/>
              <a:ext cx="3733800" cy="461665"/>
            </a:xfrm>
            <a:prstGeom prst="rect">
              <a:avLst/>
            </a:prstGeom>
            <a:noFill/>
          </p:spPr>
          <p:txBody>
            <a:bodyPr wrap="square" rtlCol="0">
              <a:spAutoFit/>
            </a:bodyPr>
            <a:lstStyle/>
            <a:p>
              <a:pPr algn="ctr"/>
              <a:r>
                <a:rPr lang="en-US" sz="2400" b="1" dirty="0" smtClean="0"/>
                <a:t>Learning Outcomes</a:t>
              </a:r>
              <a:endParaRPr lang="en-US" sz="2400" b="1" dirty="0"/>
            </a:p>
          </p:txBody>
        </p:sp>
        <p:sp>
          <p:nvSpPr>
            <p:cNvPr id="8" name="TextBox 7"/>
            <p:cNvSpPr txBox="1"/>
            <p:nvPr/>
          </p:nvSpPr>
          <p:spPr>
            <a:xfrm>
              <a:off x="1066800" y="5710535"/>
              <a:ext cx="2057400" cy="830997"/>
            </a:xfrm>
            <a:prstGeom prst="rect">
              <a:avLst/>
            </a:prstGeom>
            <a:noFill/>
          </p:spPr>
          <p:txBody>
            <a:bodyPr wrap="square" rtlCol="0">
              <a:spAutoFit/>
            </a:bodyPr>
            <a:lstStyle/>
            <a:p>
              <a:pPr algn="ctr"/>
              <a:r>
                <a:rPr lang="en-US" sz="2400" b="1" dirty="0" smtClean="0"/>
                <a:t>High Impact</a:t>
              </a:r>
            </a:p>
            <a:p>
              <a:pPr algn="ctr"/>
              <a:r>
                <a:rPr lang="en-US" sz="2400" b="1" dirty="0" smtClean="0"/>
                <a:t>Activities</a:t>
              </a:r>
              <a:endParaRPr lang="en-US" sz="2400" b="1" dirty="0"/>
            </a:p>
          </p:txBody>
        </p:sp>
        <p:sp>
          <p:nvSpPr>
            <p:cNvPr id="9" name="TextBox 8"/>
            <p:cNvSpPr txBox="1"/>
            <p:nvPr/>
          </p:nvSpPr>
          <p:spPr>
            <a:xfrm>
              <a:off x="5867400" y="5710535"/>
              <a:ext cx="2057400" cy="461665"/>
            </a:xfrm>
            <a:prstGeom prst="rect">
              <a:avLst/>
            </a:prstGeom>
            <a:noFill/>
          </p:spPr>
          <p:txBody>
            <a:bodyPr wrap="square" rtlCol="0">
              <a:spAutoFit/>
            </a:bodyPr>
            <a:lstStyle/>
            <a:p>
              <a:pPr algn="ctr"/>
              <a:r>
                <a:rPr lang="en-US" sz="2400" b="1" dirty="0" smtClean="0"/>
                <a:t>Assessment</a:t>
              </a:r>
              <a:endParaRPr lang="en-US" sz="2400" b="1" dirty="0"/>
            </a:p>
          </p:txBody>
        </p:sp>
        <p:cxnSp>
          <p:nvCxnSpPr>
            <p:cNvPr id="10" name="Straight Arrow Connector 9"/>
            <p:cNvCxnSpPr/>
            <p:nvPr/>
          </p:nvCxnSpPr>
          <p:spPr>
            <a:xfrm>
              <a:off x="5334000" y="2819400"/>
              <a:ext cx="1219200" cy="2133600"/>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2362200" y="2819400"/>
              <a:ext cx="1295400" cy="2133600"/>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endCxn id="9" idx="1"/>
            </p:cNvCxnSpPr>
            <p:nvPr/>
          </p:nvCxnSpPr>
          <p:spPr>
            <a:xfrm>
              <a:off x="3124200" y="5941368"/>
              <a:ext cx="2743200" cy="0"/>
            </a:xfrm>
            <a:prstGeom prst="straightConnector1">
              <a:avLst/>
            </a:prstGeom>
            <a:ln w="38100" cmpd="sng">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29987345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24100" y="381000"/>
            <a:ext cx="4519988" cy="646331"/>
          </a:xfrm>
          <a:prstGeom prst="rect">
            <a:avLst/>
          </a:prstGeom>
          <a:noFill/>
        </p:spPr>
        <p:txBody>
          <a:bodyPr wrap="none" rtlCol="0">
            <a:spAutoFit/>
          </a:bodyPr>
          <a:lstStyle/>
          <a:p>
            <a:r>
              <a:rPr lang="en-US" sz="3600" b="1" dirty="0" smtClean="0">
                <a:solidFill>
                  <a:srgbClr val="C0504D"/>
                </a:solidFill>
              </a:rPr>
              <a:t>Learning Outcomes</a:t>
            </a:r>
            <a:endParaRPr lang="en-US" sz="3600" b="1" dirty="0">
              <a:solidFill>
                <a:srgbClr val="C0504D"/>
              </a:solidFill>
            </a:endParaRPr>
          </a:p>
        </p:txBody>
      </p:sp>
      <p:sp>
        <p:nvSpPr>
          <p:cNvPr id="6" name="Content Placeholder 2"/>
          <p:cNvSpPr>
            <a:spLocks noGrp="1"/>
          </p:cNvSpPr>
          <p:nvPr>
            <p:ph idx="1"/>
          </p:nvPr>
        </p:nvSpPr>
        <p:spPr>
          <a:xfrm>
            <a:off x="687143" y="1460500"/>
            <a:ext cx="8229600" cy="3962400"/>
          </a:xfrm>
        </p:spPr>
        <p:txBody>
          <a:bodyPr>
            <a:normAutofit fontScale="92500" lnSpcReduction="10000"/>
          </a:bodyPr>
          <a:lstStyle/>
          <a:p>
            <a:pPr marL="0" indent="0">
              <a:lnSpc>
                <a:spcPct val="120000"/>
              </a:lnSpc>
              <a:buNone/>
            </a:pPr>
            <a:r>
              <a:rPr lang="en-US" sz="2800" dirty="0" smtClean="0">
                <a:latin typeface="Calibri"/>
                <a:cs typeface="Calibri"/>
              </a:rPr>
              <a:t>PUL </a:t>
            </a:r>
            <a:r>
              <a:rPr lang="en-US" sz="2800" dirty="0">
                <a:latin typeface="Calibri"/>
                <a:cs typeface="Calibri"/>
              </a:rPr>
              <a:t>1: Core Communication and Quantitative </a:t>
            </a:r>
            <a:r>
              <a:rPr lang="en-US" sz="2800" dirty="0" smtClean="0">
                <a:latin typeface="Calibri"/>
                <a:cs typeface="Calibri"/>
              </a:rPr>
              <a:t>Skills</a:t>
            </a:r>
            <a:endParaRPr lang="en-US" sz="2800" dirty="0">
              <a:latin typeface="Calibri"/>
              <a:cs typeface="Calibri"/>
            </a:endParaRPr>
          </a:p>
          <a:p>
            <a:pPr marL="0" indent="0">
              <a:lnSpc>
                <a:spcPct val="120000"/>
              </a:lnSpc>
              <a:buNone/>
            </a:pPr>
            <a:r>
              <a:rPr lang="en-US" sz="2800" dirty="0" smtClean="0">
                <a:latin typeface="Calibri"/>
                <a:cs typeface="Calibri"/>
              </a:rPr>
              <a:t>PUL </a:t>
            </a:r>
            <a:r>
              <a:rPr lang="en-US" sz="2800" dirty="0">
                <a:latin typeface="Calibri"/>
                <a:cs typeface="Calibri"/>
              </a:rPr>
              <a:t>2: Critical </a:t>
            </a:r>
            <a:r>
              <a:rPr lang="en-US" sz="2800" dirty="0" smtClean="0">
                <a:latin typeface="Calibri"/>
                <a:cs typeface="Calibri"/>
              </a:rPr>
              <a:t>Thinking</a:t>
            </a:r>
            <a:endParaRPr lang="en-US" sz="2800" dirty="0">
              <a:latin typeface="Calibri"/>
              <a:cs typeface="Calibri"/>
            </a:endParaRPr>
          </a:p>
          <a:p>
            <a:pPr marL="0" indent="0">
              <a:lnSpc>
                <a:spcPct val="120000"/>
              </a:lnSpc>
              <a:buNone/>
            </a:pPr>
            <a:r>
              <a:rPr lang="en-US" sz="2800" dirty="0" smtClean="0">
                <a:latin typeface="Calibri"/>
                <a:cs typeface="Calibri"/>
              </a:rPr>
              <a:t>PUL </a:t>
            </a:r>
            <a:r>
              <a:rPr lang="en-US" sz="2800" dirty="0">
                <a:latin typeface="Calibri"/>
                <a:cs typeface="Calibri"/>
              </a:rPr>
              <a:t>3: Integration and Application of </a:t>
            </a:r>
            <a:r>
              <a:rPr lang="en-US" sz="2800" dirty="0" smtClean="0">
                <a:latin typeface="Calibri"/>
                <a:cs typeface="Calibri"/>
              </a:rPr>
              <a:t>Knowledge</a:t>
            </a:r>
            <a:endParaRPr lang="en-US" sz="2800" dirty="0">
              <a:latin typeface="Calibri"/>
              <a:cs typeface="Calibri"/>
            </a:endParaRPr>
          </a:p>
          <a:p>
            <a:pPr marL="0" indent="0">
              <a:lnSpc>
                <a:spcPct val="120000"/>
              </a:lnSpc>
              <a:buNone/>
            </a:pPr>
            <a:r>
              <a:rPr lang="en-US" sz="2800" dirty="0" smtClean="0">
                <a:latin typeface="Calibri"/>
                <a:cs typeface="Calibri"/>
              </a:rPr>
              <a:t>PUL </a:t>
            </a:r>
            <a:r>
              <a:rPr lang="en-US" sz="2800" dirty="0">
                <a:latin typeface="Calibri"/>
                <a:cs typeface="Calibri"/>
              </a:rPr>
              <a:t>4: Intellectual Depth, Breadth, and Adaptiveness </a:t>
            </a:r>
          </a:p>
          <a:p>
            <a:pPr marL="0" indent="0">
              <a:lnSpc>
                <a:spcPct val="120000"/>
              </a:lnSpc>
              <a:buNone/>
            </a:pPr>
            <a:r>
              <a:rPr lang="en-US" sz="2800" dirty="0" smtClean="0">
                <a:latin typeface="Calibri"/>
                <a:cs typeface="Calibri"/>
              </a:rPr>
              <a:t>PUL </a:t>
            </a:r>
            <a:r>
              <a:rPr lang="en-US" sz="2800" dirty="0">
                <a:latin typeface="Calibri"/>
                <a:cs typeface="Calibri"/>
              </a:rPr>
              <a:t>5: Understanding Society and </a:t>
            </a:r>
            <a:r>
              <a:rPr lang="en-US" sz="2800" dirty="0" smtClean="0">
                <a:latin typeface="Calibri"/>
                <a:cs typeface="Calibri"/>
              </a:rPr>
              <a:t>Culture</a:t>
            </a:r>
            <a:endParaRPr lang="en-US" sz="2800" dirty="0">
              <a:latin typeface="Calibri"/>
              <a:cs typeface="Calibri"/>
            </a:endParaRPr>
          </a:p>
          <a:p>
            <a:pPr marL="0" indent="0">
              <a:lnSpc>
                <a:spcPct val="120000"/>
              </a:lnSpc>
              <a:buNone/>
            </a:pPr>
            <a:r>
              <a:rPr lang="en-US" sz="2800" dirty="0" smtClean="0">
                <a:latin typeface="Calibri"/>
                <a:cs typeface="Calibri"/>
              </a:rPr>
              <a:t>PUL </a:t>
            </a:r>
            <a:r>
              <a:rPr lang="en-US" sz="2800" dirty="0">
                <a:latin typeface="Calibri"/>
                <a:cs typeface="Calibri"/>
              </a:rPr>
              <a:t>6: Values and Ethics</a:t>
            </a:r>
          </a:p>
        </p:txBody>
      </p:sp>
      <p:sp>
        <p:nvSpPr>
          <p:cNvPr id="7" name="TextBox 6"/>
          <p:cNvSpPr txBox="1"/>
          <p:nvPr/>
        </p:nvSpPr>
        <p:spPr>
          <a:xfrm>
            <a:off x="440267" y="5655738"/>
            <a:ext cx="4712160" cy="369332"/>
          </a:xfrm>
          <a:prstGeom prst="rect">
            <a:avLst/>
          </a:prstGeom>
          <a:noFill/>
        </p:spPr>
        <p:txBody>
          <a:bodyPr wrap="none" rtlCol="0">
            <a:spAutoFit/>
          </a:bodyPr>
          <a:lstStyle/>
          <a:p>
            <a:r>
              <a:rPr lang="en-US" dirty="0" smtClean="0"/>
              <a:t>PUL = Principles of Undergraduate Learning</a:t>
            </a:r>
            <a:endParaRPr lang="en-US" dirty="0"/>
          </a:p>
        </p:txBody>
      </p:sp>
    </p:spTree>
    <p:extLst>
      <p:ext uri="{BB962C8B-B14F-4D97-AF65-F5344CB8AC3E}">
        <p14:creationId xmlns:p14="http://schemas.microsoft.com/office/powerpoint/2010/main" val="68183065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45560"/>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b="1" i="0" kern="100" cap="none" spc="0">
                <a:solidFill>
                  <a:srgbClr val="404041"/>
                </a:solidFill>
                <a:latin typeface="Arial"/>
                <a:ea typeface="+mj-ea"/>
                <a:cs typeface="Arial"/>
              </a:defRPr>
            </a:lvl1pPr>
          </a:lstStyle>
          <a:p>
            <a:pPr algn="ctr"/>
            <a:r>
              <a:rPr lang="en-US" sz="3600" dirty="0" smtClean="0">
                <a:solidFill>
                  <a:srgbClr val="C0504D"/>
                </a:solidFill>
                <a:latin typeface="Calibri"/>
                <a:cs typeface="Calibri"/>
              </a:rPr>
              <a:t>Assessment of Learning-Qualitative</a:t>
            </a:r>
            <a:endParaRPr lang="en-US" sz="3600" dirty="0">
              <a:solidFill>
                <a:srgbClr val="C0504D"/>
              </a:solidFill>
              <a:latin typeface="Calibri"/>
              <a:cs typeface="Calibri"/>
            </a:endParaRPr>
          </a:p>
        </p:txBody>
      </p:sp>
      <p:sp>
        <p:nvSpPr>
          <p:cNvPr id="6" name="Content Placeholder 2"/>
          <p:cNvSpPr>
            <a:spLocks noGrp="1"/>
          </p:cNvSpPr>
          <p:nvPr>
            <p:ph idx="1"/>
          </p:nvPr>
        </p:nvSpPr>
        <p:spPr>
          <a:xfrm>
            <a:off x="457200" y="1320828"/>
            <a:ext cx="8229600" cy="4758240"/>
          </a:xfrm>
        </p:spPr>
        <p:txBody>
          <a:bodyPr>
            <a:noAutofit/>
          </a:bodyPr>
          <a:lstStyle/>
          <a:p>
            <a:pPr marL="457200" indent="-457200">
              <a:buFont typeface="Arial"/>
              <a:buChar char="•"/>
            </a:pPr>
            <a:r>
              <a:rPr lang="en-US" sz="2800" b="1" dirty="0" smtClean="0">
                <a:latin typeface="Calibri"/>
                <a:cs typeface="Calibri"/>
              </a:rPr>
              <a:t>Progress and final research </a:t>
            </a:r>
            <a:r>
              <a:rPr lang="en-US" sz="2800" b="1" dirty="0" smtClean="0">
                <a:latin typeface="Calibri"/>
                <a:cs typeface="Calibri"/>
              </a:rPr>
              <a:t>reports, abstracts, poster presentation</a:t>
            </a:r>
            <a:endParaRPr lang="en-US" sz="2800" b="1" dirty="0" smtClean="0">
              <a:latin typeface="Calibri"/>
              <a:cs typeface="Calibri"/>
            </a:endParaRPr>
          </a:p>
          <a:p>
            <a:pPr marL="0" indent="0">
              <a:spcAft>
                <a:spcPts val="600"/>
              </a:spcAft>
              <a:buNone/>
            </a:pPr>
            <a:r>
              <a:rPr lang="en-US" sz="2800" dirty="0">
                <a:latin typeface="Calibri"/>
                <a:cs typeface="Calibri"/>
              </a:rPr>
              <a:t>	</a:t>
            </a:r>
            <a:r>
              <a:rPr lang="en-US" sz="2800" dirty="0" smtClean="0">
                <a:latin typeface="Calibri"/>
                <a:cs typeface="Calibri"/>
              </a:rPr>
              <a:t>PULs: communication, application of knowledge, </a:t>
            </a:r>
          </a:p>
          <a:p>
            <a:pPr marL="0" indent="0">
              <a:spcAft>
                <a:spcPts val="600"/>
              </a:spcAft>
              <a:buNone/>
            </a:pPr>
            <a:r>
              <a:rPr lang="en-US" sz="2800" dirty="0">
                <a:latin typeface="Calibri"/>
                <a:cs typeface="Calibri"/>
              </a:rPr>
              <a:t>	</a:t>
            </a:r>
            <a:r>
              <a:rPr lang="en-US" sz="2800" dirty="0" smtClean="0">
                <a:latin typeface="Calibri"/>
                <a:cs typeface="Calibri"/>
              </a:rPr>
              <a:t>critical thinking, intellectual depth</a:t>
            </a:r>
          </a:p>
          <a:p>
            <a:pPr marL="0" indent="0">
              <a:spcAft>
                <a:spcPts val="600"/>
              </a:spcAft>
              <a:buNone/>
            </a:pPr>
            <a:endParaRPr lang="en-US" sz="1000" dirty="0">
              <a:latin typeface="Calibri"/>
              <a:cs typeface="Calibri"/>
            </a:endParaRPr>
          </a:p>
          <a:p>
            <a:pPr marL="457200" indent="-457200">
              <a:buFont typeface="Arial"/>
              <a:buChar char="•"/>
            </a:pPr>
            <a:r>
              <a:rPr lang="en-US" sz="2800" b="1" dirty="0" smtClean="0">
                <a:latin typeface="Calibri"/>
                <a:cs typeface="Calibri"/>
              </a:rPr>
              <a:t>Personal reflection</a:t>
            </a:r>
          </a:p>
          <a:p>
            <a:pPr marL="0" indent="0">
              <a:spcAft>
                <a:spcPts val="600"/>
              </a:spcAft>
              <a:buNone/>
            </a:pPr>
            <a:r>
              <a:rPr lang="en-US" sz="2800" dirty="0">
                <a:latin typeface="Calibri"/>
                <a:cs typeface="Calibri"/>
              </a:rPr>
              <a:t>	</a:t>
            </a:r>
            <a:r>
              <a:rPr lang="en-US" sz="2800" dirty="0" smtClean="0">
                <a:latin typeface="Calibri"/>
                <a:cs typeface="Calibri"/>
              </a:rPr>
              <a:t>PULs: communication, critical thinking</a:t>
            </a:r>
          </a:p>
          <a:p>
            <a:pPr marL="0" indent="0">
              <a:spcAft>
                <a:spcPts val="600"/>
              </a:spcAft>
              <a:buNone/>
            </a:pPr>
            <a:endParaRPr lang="en-US" sz="1000" dirty="0" smtClean="0">
              <a:latin typeface="Calibri"/>
              <a:cs typeface="Calibri"/>
            </a:endParaRPr>
          </a:p>
          <a:p>
            <a:pPr marL="457200" indent="-457200">
              <a:spcAft>
                <a:spcPts val="600"/>
              </a:spcAft>
              <a:buFont typeface="Arial"/>
              <a:buChar char="•"/>
            </a:pPr>
            <a:r>
              <a:rPr lang="en-US" sz="2800" b="1" dirty="0" smtClean="0">
                <a:latin typeface="Calibri"/>
                <a:cs typeface="Calibri"/>
              </a:rPr>
              <a:t>Responsible Conduct of Research online module</a:t>
            </a:r>
          </a:p>
          <a:p>
            <a:pPr marL="0" indent="0">
              <a:spcAft>
                <a:spcPts val="600"/>
              </a:spcAft>
              <a:buNone/>
            </a:pPr>
            <a:r>
              <a:rPr lang="en-US" sz="2800" dirty="0">
                <a:latin typeface="Calibri"/>
                <a:cs typeface="Calibri"/>
              </a:rPr>
              <a:t>	</a:t>
            </a:r>
            <a:r>
              <a:rPr lang="en-US" sz="2800" dirty="0" smtClean="0">
                <a:latin typeface="Calibri"/>
                <a:cs typeface="Calibri"/>
              </a:rPr>
              <a:t>PUL: ethics and value</a:t>
            </a:r>
            <a:endParaRPr lang="en-US" sz="2800" dirty="0">
              <a:latin typeface="Calibri"/>
              <a:cs typeface="Calibri"/>
            </a:endParaRPr>
          </a:p>
        </p:txBody>
      </p:sp>
    </p:spTree>
    <p:extLst>
      <p:ext uri="{BB962C8B-B14F-4D97-AF65-F5344CB8AC3E}">
        <p14:creationId xmlns:p14="http://schemas.microsoft.com/office/powerpoint/2010/main" val="424608412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04800" y="186290"/>
            <a:ext cx="855759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b="1" i="0" kern="100" cap="none" spc="0">
                <a:solidFill>
                  <a:srgbClr val="404041"/>
                </a:solidFill>
                <a:latin typeface="Arial"/>
                <a:ea typeface="+mj-ea"/>
                <a:cs typeface="Arial"/>
              </a:defRPr>
            </a:lvl1pPr>
          </a:lstStyle>
          <a:p>
            <a:pPr algn="ctr"/>
            <a:r>
              <a:rPr lang="en-US" sz="3600" dirty="0" smtClean="0">
                <a:solidFill>
                  <a:srgbClr val="C0504D"/>
                </a:solidFill>
              </a:rPr>
              <a:t>Assessment of Learning-Quantitative</a:t>
            </a:r>
            <a:endParaRPr lang="en-US" sz="3600" dirty="0">
              <a:solidFill>
                <a:srgbClr val="C0504D"/>
              </a:solidFill>
            </a:endParaRPr>
          </a:p>
        </p:txBody>
      </p:sp>
      <p:sp>
        <p:nvSpPr>
          <p:cNvPr id="6" name="Content Placeholder 2"/>
          <p:cNvSpPr>
            <a:spLocks noGrp="1"/>
          </p:cNvSpPr>
          <p:nvPr>
            <p:ph idx="1"/>
          </p:nvPr>
        </p:nvSpPr>
        <p:spPr>
          <a:xfrm>
            <a:off x="524929" y="1642555"/>
            <a:ext cx="8557590" cy="3733800"/>
          </a:xfrm>
        </p:spPr>
        <p:txBody>
          <a:bodyPr>
            <a:normAutofit/>
          </a:bodyPr>
          <a:lstStyle/>
          <a:p>
            <a:pPr marL="0" indent="0">
              <a:lnSpc>
                <a:spcPct val="114000"/>
              </a:lnSpc>
              <a:buNone/>
            </a:pPr>
            <a:r>
              <a:rPr lang="en-US" sz="2800" dirty="0" smtClean="0">
                <a:latin typeface="Calibri"/>
                <a:cs typeface="Calibri"/>
              </a:rPr>
              <a:t>Survey of students (self-assessment) </a:t>
            </a:r>
            <a:r>
              <a:rPr lang="en-US" sz="2800" dirty="0" smtClean="0">
                <a:latin typeface="Calibri"/>
                <a:cs typeface="Calibri"/>
              </a:rPr>
              <a:t>and </a:t>
            </a:r>
            <a:r>
              <a:rPr lang="en-US" sz="2800" dirty="0" smtClean="0">
                <a:latin typeface="Calibri"/>
                <a:cs typeface="Calibri"/>
              </a:rPr>
              <a:t>mentors (assessment of student)</a:t>
            </a:r>
            <a:endParaRPr lang="en-US" sz="2800" dirty="0" smtClean="0">
              <a:latin typeface="Calibri"/>
              <a:cs typeface="Calibri"/>
            </a:endParaRPr>
          </a:p>
          <a:p>
            <a:pPr marL="0" indent="0">
              <a:buNone/>
            </a:pPr>
            <a:endParaRPr lang="en-US" sz="1200" dirty="0" smtClean="0">
              <a:latin typeface="Calibri"/>
              <a:cs typeface="Calibri"/>
            </a:endParaRPr>
          </a:p>
          <a:p>
            <a:pPr marL="457200" indent="-457200">
              <a:buFont typeface="Arial"/>
              <a:buChar char="•"/>
            </a:pPr>
            <a:r>
              <a:rPr lang="en-US" sz="2800" dirty="0" smtClean="0">
                <a:latin typeface="Calibri"/>
                <a:cs typeface="Calibri"/>
              </a:rPr>
              <a:t>Rating </a:t>
            </a:r>
            <a:r>
              <a:rPr lang="en-US" sz="2800" dirty="0" smtClean="0">
                <a:latin typeface="Calibri"/>
                <a:cs typeface="Calibri"/>
              </a:rPr>
              <a:t>of learning experience</a:t>
            </a:r>
          </a:p>
          <a:p>
            <a:pPr marL="457200" indent="-457200">
              <a:buFont typeface="Arial"/>
              <a:buChar char="•"/>
            </a:pPr>
            <a:r>
              <a:rPr lang="en-US" sz="2800" dirty="0" smtClean="0">
                <a:latin typeface="Calibri"/>
                <a:cs typeface="Calibri"/>
              </a:rPr>
              <a:t>Rating of mentor-mentee </a:t>
            </a:r>
            <a:r>
              <a:rPr lang="en-US" sz="2800" dirty="0" smtClean="0">
                <a:latin typeface="Calibri"/>
                <a:cs typeface="Calibri"/>
              </a:rPr>
              <a:t>relationship</a:t>
            </a:r>
            <a:endParaRPr lang="en-US" sz="2800" dirty="0" smtClean="0">
              <a:latin typeface="Calibri"/>
              <a:cs typeface="Calibri"/>
            </a:endParaRPr>
          </a:p>
        </p:txBody>
      </p:sp>
    </p:spTree>
    <p:extLst>
      <p:ext uri="{BB962C8B-B14F-4D97-AF65-F5344CB8AC3E}">
        <p14:creationId xmlns:p14="http://schemas.microsoft.com/office/powerpoint/2010/main" val="15920042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sz="2000" dirty="0" smtClean="0">
                <a:solidFill>
                  <a:srgbClr val="C0504D"/>
                </a:solidFill>
              </a:rPr>
              <a:t>Quantitative Assessment</a:t>
            </a:r>
            <a:endParaRPr lang="en-US" sz="2000" dirty="0">
              <a:solidFill>
                <a:srgbClr val="C0504D"/>
              </a:solidFill>
            </a:endParaRPr>
          </a:p>
        </p:txBody>
      </p:sp>
      <p:sp>
        <p:nvSpPr>
          <p:cNvPr id="5" name="Title 1"/>
          <p:cNvSpPr txBox="1">
            <a:spLocks/>
          </p:cNvSpPr>
          <p:nvPr/>
        </p:nvSpPr>
        <p:spPr>
          <a:xfrm>
            <a:off x="457200" y="651949"/>
            <a:ext cx="8229600"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b="1" i="0" kern="100" cap="none" spc="0">
                <a:solidFill>
                  <a:srgbClr val="404041"/>
                </a:solidFill>
                <a:latin typeface="Arial"/>
                <a:ea typeface="+mj-ea"/>
                <a:cs typeface="Arial"/>
              </a:defRPr>
            </a:lvl1pPr>
          </a:lstStyle>
          <a:p>
            <a:r>
              <a:rPr lang="en-US" dirty="0" smtClean="0">
                <a:solidFill>
                  <a:srgbClr val="C0504D"/>
                </a:solidFill>
              </a:rPr>
              <a:t>Survey Demographics</a:t>
            </a:r>
            <a:endParaRPr lang="en-US" dirty="0">
              <a:solidFill>
                <a:srgbClr val="C0504D"/>
              </a:solidFill>
            </a:endParaRPr>
          </a:p>
        </p:txBody>
      </p:sp>
      <p:sp>
        <p:nvSpPr>
          <p:cNvPr id="6" name="Content Placeholder 2"/>
          <p:cNvSpPr txBox="1">
            <a:spLocks/>
          </p:cNvSpPr>
          <p:nvPr/>
        </p:nvSpPr>
        <p:spPr bwMode="auto">
          <a:xfrm>
            <a:off x="338666" y="2040482"/>
            <a:ext cx="855759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2"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2"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2"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latin typeface="Calibri"/>
                <a:cs typeface="Calibri"/>
              </a:rPr>
              <a:t># of participants: 376 (students), 129 (mentors)</a:t>
            </a:r>
          </a:p>
          <a:p>
            <a:r>
              <a:rPr lang="en-US" sz="2800" dirty="0" smtClean="0">
                <a:latin typeface="Calibri"/>
                <a:cs typeface="Calibri"/>
              </a:rPr>
              <a:t>Student gender: M 49% : F 51%</a:t>
            </a:r>
          </a:p>
          <a:p>
            <a:r>
              <a:rPr lang="en-US" sz="2800" dirty="0" smtClean="0">
                <a:latin typeface="Calibri"/>
                <a:cs typeface="Calibri"/>
              </a:rPr>
              <a:t>Class status: freshmen (12%), sophomore (22%), junior (29%), senior (37%)</a:t>
            </a:r>
          </a:p>
          <a:p>
            <a:r>
              <a:rPr lang="en-US" sz="2800" dirty="0" smtClean="0">
                <a:latin typeface="Calibri"/>
                <a:cs typeface="Calibri"/>
              </a:rPr>
              <a:t>Discipline: STEM/Health Sciences 86%</a:t>
            </a:r>
          </a:p>
          <a:p>
            <a:r>
              <a:rPr lang="en-US" sz="2800" dirty="0" smtClean="0">
                <a:latin typeface="Calibri"/>
                <a:cs typeface="Calibri"/>
              </a:rPr>
              <a:t>First research experience: 52%</a:t>
            </a:r>
            <a:endParaRPr lang="en-US" sz="2800" dirty="0">
              <a:latin typeface="Calibri"/>
              <a:cs typeface="Calibri"/>
            </a:endParaRPr>
          </a:p>
        </p:txBody>
      </p:sp>
    </p:spTree>
    <p:extLst>
      <p:ext uri="{BB962C8B-B14F-4D97-AF65-F5344CB8AC3E}">
        <p14:creationId xmlns:p14="http://schemas.microsoft.com/office/powerpoint/2010/main" val="266539803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372562"/>
            <a:ext cx="5207000" cy="523220"/>
          </a:xfrm>
          <a:prstGeom prst="rect">
            <a:avLst/>
          </a:prstGeom>
          <a:noFill/>
        </p:spPr>
        <p:txBody>
          <a:bodyPr wrap="square" rtlCol="0">
            <a:spAutoFit/>
          </a:bodyPr>
          <a:lstStyle/>
          <a:p>
            <a:r>
              <a:rPr lang="en-US" sz="2800" b="1" dirty="0" smtClean="0">
                <a:solidFill>
                  <a:srgbClr val="C0504D"/>
                </a:solidFill>
                <a:latin typeface="Calibri"/>
                <a:cs typeface="Calibri"/>
              </a:rPr>
              <a:t>Agreed or Strongly agreed in %</a:t>
            </a:r>
            <a:endParaRPr lang="en-US" sz="2800" b="1" dirty="0">
              <a:solidFill>
                <a:srgbClr val="C0504D"/>
              </a:solidFill>
              <a:latin typeface="Calibri"/>
              <a:cs typeface="Calibri"/>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906036114"/>
              </p:ext>
            </p:extLst>
          </p:nvPr>
        </p:nvGraphicFramePr>
        <p:xfrm>
          <a:off x="101600" y="1337725"/>
          <a:ext cx="11328400" cy="4483100"/>
        </p:xfrm>
        <a:graphic>
          <a:graphicData uri="http://schemas.openxmlformats.org/presentationml/2006/ole">
            <mc:AlternateContent xmlns:mc="http://schemas.openxmlformats.org/markup-compatibility/2006">
              <mc:Choice xmlns:v="urn:schemas-microsoft-com:vml" Requires="v">
                <p:oleObj spid="_x0000_s1036" name="Document" r:id="rId3" imgW="6642100" imgH="2628900" progId="Word.Document.12">
                  <p:embed/>
                </p:oleObj>
              </mc:Choice>
              <mc:Fallback>
                <p:oleObj name="Document" r:id="rId3" imgW="6642100" imgH="2628900" progId="Word.Document.12">
                  <p:embed/>
                  <p:pic>
                    <p:nvPicPr>
                      <p:cNvPr id="0" name=""/>
                      <p:cNvPicPr/>
                      <p:nvPr/>
                    </p:nvPicPr>
                    <p:blipFill>
                      <a:blip r:embed="rId4"/>
                      <a:stretch>
                        <a:fillRect/>
                      </a:stretch>
                    </p:blipFill>
                    <p:spPr>
                      <a:xfrm>
                        <a:off x="101600" y="1337725"/>
                        <a:ext cx="11328400" cy="4483100"/>
                      </a:xfrm>
                      <a:prstGeom prst="rect">
                        <a:avLst/>
                      </a:prstGeom>
                    </p:spPr>
                  </p:pic>
                </p:oleObj>
              </mc:Fallback>
            </mc:AlternateContent>
          </a:graphicData>
        </a:graphic>
      </p:graphicFrame>
    </p:spTree>
    <p:extLst>
      <p:ext uri="{BB962C8B-B14F-4D97-AF65-F5344CB8AC3E}">
        <p14:creationId xmlns:p14="http://schemas.microsoft.com/office/powerpoint/2010/main" val="420971855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6933" y="1185346"/>
            <a:ext cx="9144001" cy="5105400"/>
            <a:chOff x="0" y="1828800"/>
            <a:chExt cx="9144001" cy="5105400"/>
          </a:xfrm>
        </p:grpSpPr>
        <p:grpSp>
          <p:nvGrpSpPr>
            <p:cNvPr id="3" name="Group 2"/>
            <p:cNvGrpSpPr/>
            <p:nvPr/>
          </p:nvGrpSpPr>
          <p:grpSpPr>
            <a:xfrm>
              <a:off x="2904140" y="1828800"/>
              <a:ext cx="5658365" cy="4100794"/>
              <a:chOff x="2328370" y="2525931"/>
              <a:chExt cx="5658365" cy="4100794"/>
            </a:xfrm>
          </p:grpSpPr>
          <p:pic>
            <p:nvPicPr>
              <p:cNvPr id="5" name="Object 2"/>
              <p:cNvPicPr>
                <a:picLocks noChangeAspect="1"/>
              </p:cNvPicPr>
              <p:nvPr/>
            </p:nvPicPr>
            <p:blipFill rotWithShape="1">
              <a:blip r:embed="rId2" cstate="print"/>
              <a:srcRect l="26681" t="5681" r="25757" b="20439"/>
              <a:stretch/>
            </p:blipFill>
            <p:spPr>
              <a:xfrm>
                <a:off x="3200400" y="2525931"/>
                <a:ext cx="4292601" cy="4100794"/>
              </a:xfrm>
              <a:prstGeom prst="rect">
                <a:avLst/>
              </a:prstGeom>
            </p:spPr>
          </p:pic>
          <p:sp>
            <p:nvSpPr>
              <p:cNvPr id="6" name="TextBox 5"/>
              <p:cNvSpPr txBox="1"/>
              <p:nvPr/>
            </p:nvSpPr>
            <p:spPr>
              <a:xfrm>
                <a:off x="7391400" y="3352800"/>
                <a:ext cx="595335" cy="338554"/>
              </a:xfrm>
              <a:prstGeom prst="rect">
                <a:avLst/>
              </a:prstGeom>
              <a:noFill/>
            </p:spPr>
            <p:txBody>
              <a:bodyPr wrap="none" rtlCol="0">
                <a:spAutoFit/>
              </a:bodyPr>
              <a:lstStyle/>
              <a:p>
                <a:r>
                  <a:rPr lang="en-US" sz="1600" dirty="0" smtClean="0"/>
                  <a:t>69%</a:t>
                </a:r>
                <a:endParaRPr lang="en-US" sz="1600" dirty="0"/>
              </a:p>
            </p:txBody>
          </p:sp>
          <p:sp>
            <p:nvSpPr>
              <p:cNvPr id="7" name="TextBox 6"/>
              <p:cNvSpPr txBox="1"/>
              <p:nvPr/>
            </p:nvSpPr>
            <p:spPr>
              <a:xfrm>
                <a:off x="7391400" y="5452646"/>
                <a:ext cx="595335" cy="338554"/>
              </a:xfrm>
              <a:prstGeom prst="rect">
                <a:avLst/>
              </a:prstGeom>
              <a:noFill/>
            </p:spPr>
            <p:txBody>
              <a:bodyPr wrap="none" rtlCol="0">
                <a:spAutoFit/>
              </a:bodyPr>
              <a:lstStyle/>
              <a:p>
                <a:r>
                  <a:rPr lang="en-US" sz="1600" dirty="0" smtClean="0"/>
                  <a:t>73%</a:t>
                </a:r>
                <a:endParaRPr lang="en-US" sz="1600" dirty="0"/>
              </a:p>
            </p:txBody>
          </p:sp>
          <p:sp>
            <p:nvSpPr>
              <p:cNvPr id="8" name="TextBox 7"/>
              <p:cNvSpPr txBox="1"/>
              <p:nvPr/>
            </p:nvSpPr>
            <p:spPr>
              <a:xfrm>
                <a:off x="2396030" y="5300246"/>
                <a:ext cx="595335" cy="338554"/>
              </a:xfrm>
              <a:prstGeom prst="rect">
                <a:avLst/>
              </a:prstGeom>
              <a:noFill/>
            </p:spPr>
            <p:txBody>
              <a:bodyPr wrap="none" rtlCol="0">
                <a:spAutoFit/>
              </a:bodyPr>
              <a:lstStyle/>
              <a:p>
                <a:r>
                  <a:rPr lang="en-US" sz="1600" dirty="0" smtClean="0"/>
                  <a:t>65%</a:t>
                </a:r>
                <a:endParaRPr lang="en-US" sz="1600" dirty="0"/>
              </a:p>
            </p:txBody>
          </p:sp>
          <p:sp>
            <p:nvSpPr>
              <p:cNvPr id="9" name="TextBox 8"/>
              <p:cNvSpPr txBox="1"/>
              <p:nvPr/>
            </p:nvSpPr>
            <p:spPr>
              <a:xfrm>
                <a:off x="2362200" y="3852446"/>
                <a:ext cx="595335" cy="338554"/>
              </a:xfrm>
              <a:prstGeom prst="rect">
                <a:avLst/>
              </a:prstGeom>
              <a:noFill/>
            </p:spPr>
            <p:txBody>
              <a:bodyPr wrap="none" rtlCol="0">
                <a:spAutoFit/>
              </a:bodyPr>
              <a:lstStyle/>
              <a:p>
                <a:r>
                  <a:rPr lang="en-US" sz="1600" dirty="0" smtClean="0"/>
                  <a:t>50%</a:t>
                </a:r>
                <a:endParaRPr lang="en-US" sz="1600" dirty="0"/>
              </a:p>
            </p:txBody>
          </p:sp>
          <p:sp>
            <p:nvSpPr>
              <p:cNvPr id="10" name="TextBox 9"/>
              <p:cNvSpPr txBox="1"/>
              <p:nvPr/>
            </p:nvSpPr>
            <p:spPr>
              <a:xfrm>
                <a:off x="2328370" y="3090446"/>
                <a:ext cx="595335" cy="338554"/>
              </a:xfrm>
              <a:prstGeom prst="rect">
                <a:avLst/>
              </a:prstGeom>
              <a:noFill/>
            </p:spPr>
            <p:txBody>
              <a:bodyPr wrap="none" rtlCol="0">
                <a:spAutoFit/>
              </a:bodyPr>
              <a:lstStyle/>
              <a:p>
                <a:r>
                  <a:rPr lang="en-US" sz="1600" dirty="0" smtClean="0"/>
                  <a:t>22%</a:t>
                </a:r>
                <a:endParaRPr lang="en-US" sz="1600" dirty="0"/>
              </a:p>
            </p:txBody>
          </p:sp>
          <p:sp>
            <p:nvSpPr>
              <p:cNvPr id="11" name="TextBox 10"/>
              <p:cNvSpPr txBox="1"/>
              <p:nvPr/>
            </p:nvSpPr>
            <p:spPr>
              <a:xfrm>
                <a:off x="2753009" y="2754531"/>
                <a:ext cx="595335" cy="338554"/>
              </a:xfrm>
              <a:prstGeom prst="rect">
                <a:avLst/>
              </a:prstGeom>
              <a:noFill/>
            </p:spPr>
            <p:txBody>
              <a:bodyPr wrap="none" rtlCol="0">
                <a:spAutoFit/>
              </a:bodyPr>
              <a:lstStyle/>
              <a:p>
                <a:r>
                  <a:rPr lang="en-US" sz="1600" dirty="0" smtClean="0"/>
                  <a:t>16%</a:t>
                </a:r>
                <a:endParaRPr lang="en-US" sz="1600" dirty="0"/>
              </a:p>
            </p:txBody>
          </p:sp>
        </p:grpSp>
        <p:pic>
          <p:nvPicPr>
            <p:cNvPr id="4" name="Object 2"/>
            <p:cNvPicPr>
              <a:picLocks noChangeAspect="1"/>
            </p:cNvPicPr>
            <p:nvPr/>
          </p:nvPicPr>
          <p:blipFill rotWithShape="1">
            <a:blip r:embed="rId2" cstate="print"/>
            <a:srcRect l="11688" t="83527" r="13281" b="-1"/>
            <a:stretch/>
          </p:blipFill>
          <p:spPr>
            <a:xfrm>
              <a:off x="0" y="5678913"/>
              <a:ext cx="9144001" cy="1255287"/>
            </a:xfrm>
            <a:prstGeom prst="rect">
              <a:avLst/>
            </a:prstGeom>
          </p:spPr>
        </p:pic>
      </p:grpSp>
      <p:sp>
        <p:nvSpPr>
          <p:cNvPr id="12" name="TextBox 11"/>
          <p:cNvSpPr txBox="1"/>
          <p:nvPr/>
        </p:nvSpPr>
        <p:spPr>
          <a:xfrm>
            <a:off x="317389" y="372562"/>
            <a:ext cx="5389144" cy="523220"/>
          </a:xfrm>
          <a:prstGeom prst="rect">
            <a:avLst/>
          </a:prstGeom>
          <a:noFill/>
        </p:spPr>
        <p:txBody>
          <a:bodyPr wrap="square" rtlCol="0">
            <a:spAutoFit/>
          </a:bodyPr>
          <a:lstStyle/>
          <a:p>
            <a:pPr algn="ctr"/>
            <a:r>
              <a:rPr lang="en-US" sz="2800" b="1" dirty="0" smtClean="0"/>
              <a:t>PULs identified </a:t>
            </a:r>
            <a:r>
              <a:rPr lang="en-US" sz="2800" b="1" dirty="0" smtClean="0"/>
              <a:t>by students</a:t>
            </a:r>
            <a:endParaRPr lang="en-US" sz="2800" b="1" dirty="0"/>
          </a:p>
        </p:txBody>
      </p:sp>
    </p:spTree>
    <p:extLst>
      <p:ext uri="{BB962C8B-B14F-4D97-AF65-F5344CB8AC3E}">
        <p14:creationId xmlns:p14="http://schemas.microsoft.com/office/powerpoint/2010/main" val="322415462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IUPUIndianapolis-standard-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purl.org/dc/elements/1.1/"/>
    <ds:schemaRef ds:uri="http://www.w3.org/XML/1998/namespace"/>
    <ds:schemaRef ds:uri="http://schemas.microsoft.com/office/2006/metadata/properties"/>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schemas.microsoft.com/sharepoint/v3/fields"/>
    <ds:schemaRef ds:uri="http://purl.org/dc/dcmitype/"/>
  </ds:schemaRefs>
</ds:datastoreItem>
</file>

<file path=customXml/itemProps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IUPUIndianapolis-standard-template</Template>
  <TotalTime>2780</TotalTime>
  <Words>894</Words>
  <Application>Microsoft Macintosh PowerPoint</Application>
  <PresentationFormat>On-screen Show (4:3)</PresentationFormat>
  <Paragraphs>77</Paragraphs>
  <Slides>16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IUPUIndianapolis-standard-template</vt:lpstr>
      <vt:lpstr>Microsoft Word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Select Student Excerpts </vt:lpstr>
      <vt:lpstr>PowerPoint Presentation</vt:lpstr>
      <vt:lpstr>PowerPoint Presentation</vt:lpstr>
      <vt:lpstr>PowerPoint Presentation</vt:lpstr>
    </vt:vector>
  </TitlesOfParts>
  <Company>iupui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Unnecessarily extra long title of presentation</dc:title>
  <dc:creator>Carson, Heather Ann</dc:creator>
  <cp:lastModifiedBy>Dominique Galli</cp:lastModifiedBy>
  <cp:revision>83</cp:revision>
  <cp:lastPrinted>2018-07-03T00:08:39Z</cp:lastPrinted>
  <dcterms:created xsi:type="dcterms:W3CDTF">2017-02-16T14:40:41Z</dcterms:created>
  <dcterms:modified xsi:type="dcterms:W3CDTF">2018-07-03T00:08:55Z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