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custDataLst>
    <p:tags r:id="rId4"/>
  </p:custDataLst>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we, Sara" initials="LS" lastIdx="4" clrIdx="0">
    <p:extLst>
      <p:ext uri="{19B8F6BF-5375-455C-9EA6-DF929625EA0E}">
        <p15:presenceInfo xmlns:p15="http://schemas.microsoft.com/office/powerpoint/2012/main" userId="Lowe, Sara" providerId="None"/>
      </p:ext>
    </p:extLst>
  </p:cmAuthor>
  <p:cmAuthor id="2" name="Reviewer" initials="R" lastIdx="1" clrIdx="1">
    <p:extLst>
      <p:ext uri="{19B8F6BF-5375-455C-9EA6-DF929625EA0E}">
        <p15:presenceInfo xmlns:p15="http://schemas.microsoft.com/office/powerpoint/2012/main" userId="Review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697D"/>
    <a:srgbClr val="4B306A"/>
    <a:srgbClr val="E1D8B7"/>
    <a:srgbClr val="7D110C"/>
    <a:srgbClr val="8278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9" d="100"/>
          <a:sy n="19" d="100"/>
        </p:scale>
        <p:origin x="1690" y="8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49CA31-3390-4DB4-A688-F661CCD16C4A}"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6B5CE9EF-4E4F-4B99-9D1D-C8D92882F0DD}">
      <dgm:prSet custT="1"/>
      <dgm:spPr>
        <a:ln>
          <a:noFill/>
        </a:ln>
      </dgm:spPr>
      <dgm:t>
        <a:bodyPr/>
        <a:lstStyle/>
        <a:p>
          <a:pPr algn="ctr" rtl="0"/>
          <a:r>
            <a:rPr lang="en-US" sz="7200" dirty="0" smtClean="0">
              <a:latin typeface="Arial Narrow" panose="020B0606020202030204" pitchFamily="34" charset="0"/>
            </a:rPr>
            <a:t>Current Status &amp; Challenges</a:t>
          </a:r>
          <a:endParaRPr lang="en-US" sz="7200" dirty="0">
            <a:latin typeface="Arial Narrow" panose="020B0606020202030204" pitchFamily="34" charset="0"/>
          </a:endParaRPr>
        </a:p>
      </dgm:t>
    </dgm:pt>
    <dgm:pt modelId="{396B615A-9C4F-4E23-8B34-E03A43EDE9D0}" type="parTrans" cxnId="{27DDD828-D575-455C-A0EC-99065F587D96}">
      <dgm:prSet/>
      <dgm:spPr/>
      <dgm:t>
        <a:bodyPr/>
        <a:lstStyle/>
        <a:p>
          <a:endParaRPr lang="en-US"/>
        </a:p>
      </dgm:t>
    </dgm:pt>
    <dgm:pt modelId="{7A1A518C-F15D-4E7C-9F0A-BDE0A3435D24}" type="sibTrans" cxnId="{27DDD828-D575-455C-A0EC-99065F587D96}">
      <dgm:prSet/>
      <dgm:spPr/>
      <dgm:t>
        <a:bodyPr/>
        <a:lstStyle/>
        <a:p>
          <a:endParaRPr lang="en-US"/>
        </a:p>
      </dgm:t>
    </dgm:pt>
    <dgm:pt modelId="{5582BE58-B068-4565-BA82-FB3478B148D0}">
      <dgm:prSet/>
      <dgm:spPr>
        <a:ln>
          <a:noFill/>
        </a:ln>
      </dgm:spPr>
      <dgm:t>
        <a:bodyPr/>
        <a:lstStyle/>
        <a:p>
          <a:pPr algn="l" rtl="0"/>
          <a:r>
            <a:rPr lang="en-US" sz="5100" dirty="0" smtClean="0">
              <a:latin typeface="Arial Narrow" panose="020B0606020202030204" pitchFamily="34" charset="0"/>
            </a:rPr>
            <a:t>Two students hired for pilot year</a:t>
          </a:r>
          <a:endParaRPr lang="en-US" sz="5100" dirty="0">
            <a:latin typeface="Arial Narrow" panose="020B0606020202030204" pitchFamily="34" charset="0"/>
          </a:endParaRPr>
        </a:p>
      </dgm:t>
    </dgm:pt>
    <dgm:pt modelId="{4C33124D-CA8D-4963-9EB4-CD7E1D582E6B}" type="parTrans" cxnId="{313C123A-87B4-4C06-AB4B-6F6E8C022648}">
      <dgm:prSet/>
      <dgm:spPr/>
      <dgm:t>
        <a:bodyPr/>
        <a:lstStyle/>
        <a:p>
          <a:endParaRPr lang="en-US"/>
        </a:p>
      </dgm:t>
    </dgm:pt>
    <dgm:pt modelId="{1A3F6468-CB79-4F6D-A175-505ACCEADD7A}" type="sibTrans" cxnId="{313C123A-87B4-4C06-AB4B-6F6E8C022648}">
      <dgm:prSet/>
      <dgm:spPr/>
      <dgm:t>
        <a:bodyPr/>
        <a:lstStyle/>
        <a:p>
          <a:endParaRPr lang="en-US"/>
        </a:p>
      </dgm:t>
    </dgm:pt>
    <dgm:pt modelId="{D9BC2A8A-593E-409F-B834-3DFDFA1616F0}">
      <dgm:prSet/>
      <dgm:spPr>
        <a:ln>
          <a:noFill/>
        </a:ln>
      </dgm:spPr>
      <dgm:t>
        <a:bodyPr/>
        <a:lstStyle/>
        <a:p>
          <a:pPr algn="l" rtl="0"/>
          <a:r>
            <a:rPr lang="en-US" sz="5100" dirty="0" smtClean="0">
              <a:latin typeface="Arial Narrow" panose="020B0606020202030204" pitchFamily="34" charset="0"/>
            </a:rPr>
            <a:t>Coordinating schedules – undergraduate students and librarians</a:t>
          </a:r>
          <a:endParaRPr lang="en-US" sz="5100" dirty="0">
            <a:latin typeface="Arial Narrow" panose="020B0606020202030204" pitchFamily="34" charset="0"/>
          </a:endParaRPr>
        </a:p>
      </dgm:t>
    </dgm:pt>
    <dgm:pt modelId="{5F712C2F-2D8F-49ED-A336-93657B7A78A0}" type="parTrans" cxnId="{7458B7D5-DA78-4BF7-84A4-8800CE43B632}">
      <dgm:prSet/>
      <dgm:spPr/>
      <dgm:t>
        <a:bodyPr/>
        <a:lstStyle/>
        <a:p>
          <a:endParaRPr lang="en-US"/>
        </a:p>
      </dgm:t>
    </dgm:pt>
    <dgm:pt modelId="{CD867320-467D-452E-A3F6-B27511679F85}" type="sibTrans" cxnId="{7458B7D5-DA78-4BF7-84A4-8800CE43B632}">
      <dgm:prSet/>
      <dgm:spPr/>
      <dgm:t>
        <a:bodyPr/>
        <a:lstStyle/>
        <a:p>
          <a:endParaRPr lang="en-US"/>
        </a:p>
      </dgm:t>
    </dgm:pt>
    <dgm:pt modelId="{21254E26-A7FB-4059-B936-F3D043F05B1D}">
      <dgm:prSet/>
      <dgm:spPr>
        <a:ln>
          <a:noFill/>
        </a:ln>
      </dgm:spPr>
      <dgm:t>
        <a:bodyPr/>
        <a:lstStyle/>
        <a:p>
          <a:pPr algn="l" rtl="0"/>
          <a:r>
            <a:rPr lang="en-US" sz="5100" dirty="0" smtClean="0">
              <a:latin typeface="Arial Narrow" panose="020B0606020202030204" pitchFamily="34" charset="0"/>
            </a:rPr>
            <a:t>Instruction opportunities for students</a:t>
          </a:r>
          <a:endParaRPr lang="en-US" sz="5100" dirty="0">
            <a:latin typeface="Arial Narrow" panose="020B0606020202030204" pitchFamily="34" charset="0"/>
          </a:endParaRPr>
        </a:p>
      </dgm:t>
    </dgm:pt>
    <dgm:pt modelId="{D28CF7F5-CE5C-498C-BE80-D0F262AC4CEB}" type="parTrans" cxnId="{AD0D3E1E-1677-4F8A-95FA-FBF7715FC251}">
      <dgm:prSet/>
      <dgm:spPr/>
      <dgm:t>
        <a:bodyPr/>
        <a:lstStyle/>
        <a:p>
          <a:endParaRPr lang="en-US"/>
        </a:p>
      </dgm:t>
    </dgm:pt>
    <dgm:pt modelId="{E5FA0FC9-FD7F-432B-AF43-AD0157F2BE95}" type="sibTrans" cxnId="{AD0D3E1E-1677-4F8A-95FA-FBF7715FC251}">
      <dgm:prSet/>
      <dgm:spPr/>
      <dgm:t>
        <a:bodyPr/>
        <a:lstStyle/>
        <a:p>
          <a:endParaRPr lang="en-US"/>
        </a:p>
      </dgm:t>
    </dgm:pt>
    <dgm:pt modelId="{E09D55E3-0466-478D-B326-3CB7848624A1}">
      <dgm:prSet/>
      <dgm:spPr>
        <a:ln>
          <a:noFill/>
        </a:ln>
      </dgm:spPr>
      <dgm:t>
        <a:bodyPr/>
        <a:lstStyle/>
        <a:p>
          <a:pPr algn="l" rtl="0"/>
          <a:r>
            <a:rPr lang="en-US" sz="5100" dirty="0" smtClean="0">
              <a:latin typeface="Arial Narrow" panose="020B0606020202030204" pitchFamily="34" charset="0"/>
            </a:rPr>
            <a:t>Personalized curriculum based on student major</a:t>
          </a:r>
          <a:endParaRPr lang="en-US" sz="5100" dirty="0">
            <a:latin typeface="Arial Narrow" panose="020B0606020202030204" pitchFamily="34" charset="0"/>
          </a:endParaRPr>
        </a:p>
      </dgm:t>
    </dgm:pt>
    <dgm:pt modelId="{FADB2521-1384-4BC6-A362-DAC6A0D95576}" type="parTrans" cxnId="{D31BBE17-E785-4E5E-BC54-3F51CEE0234A}">
      <dgm:prSet/>
      <dgm:spPr/>
      <dgm:t>
        <a:bodyPr/>
        <a:lstStyle/>
        <a:p>
          <a:endParaRPr lang="en-US"/>
        </a:p>
      </dgm:t>
    </dgm:pt>
    <dgm:pt modelId="{F28C9912-F9ED-47DA-8692-E754A3D97090}" type="sibTrans" cxnId="{D31BBE17-E785-4E5E-BC54-3F51CEE0234A}">
      <dgm:prSet/>
      <dgm:spPr/>
      <dgm:t>
        <a:bodyPr/>
        <a:lstStyle/>
        <a:p>
          <a:endParaRPr lang="en-US"/>
        </a:p>
      </dgm:t>
    </dgm:pt>
    <dgm:pt modelId="{47E0F81C-3D94-4CA3-8637-187B6BF28C6E}">
      <dgm:prSet/>
      <dgm:spPr>
        <a:ln>
          <a:noFill/>
        </a:ln>
      </dgm:spPr>
      <dgm:t>
        <a:bodyPr/>
        <a:lstStyle/>
        <a:p>
          <a:pPr algn="l" rtl="0"/>
          <a:r>
            <a:rPr lang="en-US" sz="5100" dirty="0" smtClean="0">
              <a:latin typeface="Arial Narrow" panose="020B0606020202030204" pitchFamily="34" charset="0"/>
            </a:rPr>
            <a:t>Assessing student learning of IL concepts as well as effectiveness in the classroom</a:t>
          </a:r>
          <a:endParaRPr lang="en-US" sz="5100" dirty="0">
            <a:latin typeface="Arial Narrow" panose="020B0606020202030204" pitchFamily="34" charset="0"/>
          </a:endParaRPr>
        </a:p>
      </dgm:t>
    </dgm:pt>
    <dgm:pt modelId="{69059AFF-9940-4995-89CA-94435426A154}" type="parTrans" cxnId="{271A7250-3D30-4B68-980D-9843004AB9CD}">
      <dgm:prSet/>
      <dgm:spPr/>
      <dgm:t>
        <a:bodyPr/>
        <a:lstStyle/>
        <a:p>
          <a:endParaRPr lang="en-US"/>
        </a:p>
      </dgm:t>
    </dgm:pt>
    <dgm:pt modelId="{721E054E-02A4-4643-B260-037E449E32BB}" type="sibTrans" cxnId="{271A7250-3D30-4B68-980D-9843004AB9CD}">
      <dgm:prSet/>
      <dgm:spPr/>
      <dgm:t>
        <a:bodyPr/>
        <a:lstStyle/>
        <a:p>
          <a:endParaRPr lang="en-US"/>
        </a:p>
      </dgm:t>
    </dgm:pt>
    <dgm:pt modelId="{972717F8-31FD-4A59-BE40-9467A3EC2E7C}">
      <dgm:prSet/>
      <dgm:spPr>
        <a:ln>
          <a:noFill/>
        </a:ln>
      </dgm:spPr>
      <dgm:t>
        <a:bodyPr/>
        <a:lstStyle/>
        <a:p>
          <a:pPr algn="l" rtl="0"/>
          <a:r>
            <a:rPr lang="en-US" sz="5100" dirty="0" smtClean="0">
              <a:latin typeface="Arial Narrow" panose="020B0606020202030204" pitchFamily="34" charset="0"/>
            </a:rPr>
            <a:t>Collaboration between teaching librarians and library circulation</a:t>
          </a:r>
          <a:endParaRPr lang="en-US" sz="5100" dirty="0">
            <a:latin typeface="Arial Narrow" panose="020B0606020202030204" pitchFamily="34" charset="0"/>
          </a:endParaRPr>
        </a:p>
      </dgm:t>
    </dgm:pt>
    <dgm:pt modelId="{2D38260D-AF04-4F0E-B38D-0E20192D5C01}" type="parTrans" cxnId="{747B5531-F3E2-44E8-AA3D-759DEF9350BB}">
      <dgm:prSet/>
      <dgm:spPr/>
      <dgm:t>
        <a:bodyPr/>
        <a:lstStyle/>
        <a:p>
          <a:endParaRPr lang="en-US"/>
        </a:p>
      </dgm:t>
    </dgm:pt>
    <dgm:pt modelId="{F4FDC831-AD04-4617-9A76-ABCB4C69D270}" type="sibTrans" cxnId="{747B5531-F3E2-44E8-AA3D-759DEF9350BB}">
      <dgm:prSet/>
      <dgm:spPr/>
      <dgm:t>
        <a:bodyPr/>
        <a:lstStyle/>
        <a:p>
          <a:endParaRPr lang="en-US"/>
        </a:p>
      </dgm:t>
    </dgm:pt>
    <dgm:pt modelId="{758119FF-5D16-455E-A210-ED605C4C8F17}" type="pres">
      <dgm:prSet presAssocID="{A649CA31-3390-4DB4-A688-F661CCD16C4A}" presName="cycle" presStyleCnt="0">
        <dgm:presLayoutVars>
          <dgm:dir/>
          <dgm:resizeHandles val="exact"/>
        </dgm:presLayoutVars>
      </dgm:prSet>
      <dgm:spPr/>
      <dgm:t>
        <a:bodyPr/>
        <a:lstStyle/>
        <a:p>
          <a:endParaRPr lang="en-US"/>
        </a:p>
      </dgm:t>
    </dgm:pt>
    <dgm:pt modelId="{A65332BB-F942-4C59-9D2B-39DBE8ADD237}" type="pres">
      <dgm:prSet presAssocID="{6B5CE9EF-4E4F-4B99-9D1D-C8D92882F0DD}" presName="node" presStyleLbl="node1" presStyleIdx="0" presStyleCnt="1" custAng="21060000" custScaleX="99824" custScaleY="95111" custRadScaleRad="95702" custRadScaleInc="512">
        <dgm:presLayoutVars>
          <dgm:bulletEnabled val="1"/>
        </dgm:presLayoutVars>
      </dgm:prSet>
      <dgm:spPr/>
      <dgm:t>
        <a:bodyPr/>
        <a:lstStyle/>
        <a:p>
          <a:endParaRPr lang="en-US"/>
        </a:p>
      </dgm:t>
    </dgm:pt>
  </dgm:ptLst>
  <dgm:cxnLst>
    <dgm:cxn modelId="{AD69E789-D895-41AC-A521-B0E109F7034B}" type="presOf" srcId="{972717F8-31FD-4A59-BE40-9467A3EC2E7C}" destId="{A65332BB-F942-4C59-9D2B-39DBE8ADD237}" srcOrd="0" destOrd="2" presId="urn:microsoft.com/office/officeart/2005/8/layout/cycle2"/>
    <dgm:cxn modelId="{747B5531-F3E2-44E8-AA3D-759DEF9350BB}" srcId="{6B5CE9EF-4E4F-4B99-9D1D-C8D92882F0DD}" destId="{972717F8-31FD-4A59-BE40-9467A3EC2E7C}" srcOrd="1" destOrd="0" parTransId="{2D38260D-AF04-4F0E-B38D-0E20192D5C01}" sibTransId="{F4FDC831-AD04-4617-9A76-ABCB4C69D270}"/>
    <dgm:cxn modelId="{7458B7D5-DA78-4BF7-84A4-8800CE43B632}" srcId="{6B5CE9EF-4E4F-4B99-9D1D-C8D92882F0DD}" destId="{D9BC2A8A-593E-409F-B834-3DFDFA1616F0}" srcOrd="2" destOrd="0" parTransId="{5F712C2F-2D8F-49ED-A336-93657B7A78A0}" sibTransId="{CD867320-467D-452E-A3F6-B27511679F85}"/>
    <dgm:cxn modelId="{01C33BA5-43F4-4611-9887-4B48C1D921F6}" type="presOf" srcId="{D9BC2A8A-593E-409F-B834-3DFDFA1616F0}" destId="{A65332BB-F942-4C59-9D2B-39DBE8ADD237}" srcOrd="0" destOrd="3" presId="urn:microsoft.com/office/officeart/2005/8/layout/cycle2"/>
    <dgm:cxn modelId="{AA994B2A-7722-4773-83F8-19308FF602E3}" type="presOf" srcId="{47E0F81C-3D94-4CA3-8637-187B6BF28C6E}" destId="{A65332BB-F942-4C59-9D2B-39DBE8ADD237}" srcOrd="0" destOrd="6" presId="urn:microsoft.com/office/officeart/2005/8/layout/cycle2"/>
    <dgm:cxn modelId="{27DDD828-D575-455C-A0EC-99065F587D96}" srcId="{A649CA31-3390-4DB4-A688-F661CCD16C4A}" destId="{6B5CE9EF-4E4F-4B99-9D1D-C8D92882F0DD}" srcOrd="0" destOrd="0" parTransId="{396B615A-9C4F-4E23-8B34-E03A43EDE9D0}" sibTransId="{7A1A518C-F15D-4E7C-9F0A-BDE0A3435D24}"/>
    <dgm:cxn modelId="{47EE8E80-CFA3-4D2C-893F-A140AFD8F958}" type="presOf" srcId="{E09D55E3-0466-478D-B326-3CB7848624A1}" destId="{A65332BB-F942-4C59-9D2B-39DBE8ADD237}" srcOrd="0" destOrd="5" presId="urn:microsoft.com/office/officeart/2005/8/layout/cycle2"/>
    <dgm:cxn modelId="{5EF813A0-5C99-41B2-AD91-4EE3468CC8A4}" type="presOf" srcId="{21254E26-A7FB-4059-B936-F3D043F05B1D}" destId="{A65332BB-F942-4C59-9D2B-39DBE8ADD237}" srcOrd="0" destOrd="4" presId="urn:microsoft.com/office/officeart/2005/8/layout/cycle2"/>
    <dgm:cxn modelId="{C09D6D9D-377E-46DF-8C95-64934460FC98}" type="presOf" srcId="{6B5CE9EF-4E4F-4B99-9D1D-C8D92882F0DD}" destId="{A65332BB-F942-4C59-9D2B-39DBE8ADD237}" srcOrd="0" destOrd="0" presId="urn:microsoft.com/office/officeart/2005/8/layout/cycle2"/>
    <dgm:cxn modelId="{271A7250-3D30-4B68-980D-9843004AB9CD}" srcId="{6B5CE9EF-4E4F-4B99-9D1D-C8D92882F0DD}" destId="{47E0F81C-3D94-4CA3-8637-187B6BF28C6E}" srcOrd="5" destOrd="0" parTransId="{69059AFF-9940-4995-89CA-94435426A154}" sibTransId="{721E054E-02A4-4643-B260-037E449E32BB}"/>
    <dgm:cxn modelId="{CCFD25D3-68BA-4D0E-B524-9A1DC77286E6}" type="presOf" srcId="{5582BE58-B068-4565-BA82-FB3478B148D0}" destId="{A65332BB-F942-4C59-9D2B-39DBE8ADD237}" srcOrd="0" destOrd="1" presId="urn:microsoft.com/office/officeart/2005/8/layout/cycle2"/>
    <dgm:cxn modelId="{AD0D3E1E-1677-4F8A-95FA-FBF7715FC251}" srcId="{6B5CE9EF-4E4F-4B99-9D1D-C8D92882F0DD}" destId="{21254E26-A7FB-4059-B936-F3D043F05B1D}" srcOrd="3" destOrd="0" parTransId="{D28CF7F5-CE5C-498C-BE80-D0F262AC4CEB}" sibTransId="{E5FA0FC9-FD7F-432B-AF43-AD0157F2BE95}"/>
    <dgm:cxn modelId="{3DD676CE-1057-40D2-BA10-855E702C6D01}" type="presOf" srcId="{A649CA31-3390-4DB4-A688-F661CCD16C4A}" destId="{758119FF-5D16-455E-A210-ED605C4C8F17}" srcOrd="0" destOrd="0" presId="urn:microsoft.com/office/officeart/2005/8/layout/cycle2"/>
    <dgm:cxn modelId="{D31BBE17-E785-4E5E-BC54-3F51CEE0234A}" srcId="{6B5CE9EF-4E4F-4B99-9D1D-C8D92882F0DD}" destId="{E09D55E3-0466-478D-B326-3CB7848624A1}" srcOrd="4" destOrd="0" parTransId="{FADB2521-1384-4BC6-A362-DAC6A0D95576}" sibTransId="{F28C9912-F9ED-47DA-8692-E754A3D97090}"/>
    <dgm:cxn modelId="{313C123A-87B4-4C06-AB4B-6F6E8C022648}" srcId="{6B5CE9EF-4E4F-4B99-9D1D-C8D92882F0DD}" destId="{5582BE58-B068-4565-BA82-FB3478B148D0}" srcOrd="0" destOrd="0" parTransId="{4C33124D-CA8D-4963-9EB4-CD7E1D582E6B}" sibTransId="{1A3F6468-CB79-4F6D-A175-505ACCEADD7A}"/>
    <dgm:cxn modelId="{98909245-EA8E-4E13-B4D6-F6273F897DB1}" type="presParOf" srcId="{758119FF-5D16-455E-A210-ED605C4C8F17}" destId="{A65332BB-F942-4C59-9D2B-39DBE8ADD237}"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5332BB-F942-4C59-9D2B-39DBE8ADD237}">
      <dsp:nvSpPr>
        <dsp:cNvPr id="0" name=""/>
        <dsp:cNvSpPr/>
      </dsp:nvSpPr>
      <dsp:spPr>
        <a:xfrm rot="21060000">
          <a:off x="3002140" y="-678088"/>
          <a:ext cx="15157890" cy="14442239"/>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3200400" rtl="0">
            <a:lnSpc>
              <a:spcPct val="90000"/>
            </a:lnSpc>
            <a:spcBef>
              <a:spcPct val="0"/>
            </a:spcBef>
            <a:spcAft>
              <a:spcPct val="35000"/>
            </a:spcAft>
          </a:pPr>
          <a:r>
            <a:rPr lang="en-US" sz="7200" kern="1200" dirty="0" smtClean="0">
              <a:latin typeface="Arial Narrow" panose="020B0606020202030204" pitchFamily="34" charset="0"/>
            </a:rPr>
            <a:t>Current Status &amp; Challenges</a:t>
          </a:r>
          <a:endParaRPr lang="en-US" sz="7200" kern="1200" dirty="0">
            <a:latin typeface="Arial Narrow" panose="020B0606020202030204" pitchFamily="34" charset="0"/>
          </a:endParaRPr>
        </a:p>
        <a:p>
          <a:pPr marL="285750" lvl="1" indent="-285750" algn="l" defTabSz="2266950" rtl="0">
            <a:lnSpc>
              <a:spcPct val="90000"/>
            </a:lnSpc>
            <a:spcBef>
              <a:spcPct val="0"/>
            </a:spcBef>
            <a:spcAft>
              <a:spcPct val="15000"/>
            </a:spcAft>
            <a:buChar char="••"/>
          </a:pPr>
          <a:r>
            <a:rPr lang="en-US" sz="5100" kern="1200" dirty="0" smtClean="0">
              <a:latin typeface="Arial Narrow" panose="020B0606020202030204" pitchFamily="34" charset="0"/>
            </a:rPr>
            <a:t>Two students hired for pilot year</a:t>
          </a:r>
          <a:endParaRPr lang="en-US" sz="5100" kern="1200" dirty="0">
            <a:latin typeface="Arial Narrow" panose="020B0606020202030204" pitchFamily="34" charset="0"/>
          </a:endParaRPr>
        </a:p>
        <a:p>
          <a:pPr marL="285750" lvl="1" indent="-285750" algn="l" defTabSz="2266950" rtl="0">
            <a:lnSpc>
              <a:spcPct val="90000"/>
            </a:lnSpc>
            <a:spcBef>
              <a:spcPct val="0"/>
            </a:spcBef>
            <a:spcAft>
              <a:spcPct val="15000"/>
            </a:spcAft>
            <a:buChar char="••"/>
          </a:pPr>
          <a:r>
            <a:rPr lang="en-US" sz="5100" kern="1200" dirty="0" smtClean="0">
              <a:latin typeface="Arial Narrow" panose="020B0606020202030204" pitchFamily="34" charset="0"/>
            </a:rPr>
            <a:t>Collaboration between teaching librarians and library circulation</a:t>
          </a:r>
          <a:endParaRPr lang="en-US" sz="5100" kern="1200" dirty="0">
            <a:latin typeface="Arial Narrow" panose="020B0606020202030204" pitchFamily="34" charset="0"/>
          </a:endParaRPr>
        </a:p>
        <a:p>
          <a:pPr marL="285750" lvl="1" indent="-285750" algn="l" defTabSz="2266950" rtl="0">
            <a:lnSpc>
              <a:spcPct val="90000"/>
            </a:lnSpc>
            <a:spcBef>
              <a:spcPct val="0"/>
            </a:spcBef>
            <a:spcAft>
              <a:spcPct val="15000"/>
            </a:spcAft>
            <a:buChar char="••"/>
          </a:pPr>
          <a:r>
            <a:rPr lang="en-US" sz="5100" kern="1200" dirty="0" smtClean="0">
              <a:latin typeface="Arial Narrow" panose="020B0606020202030204" pitchFamily="34" charset="0"/>
            </a:rPr>
            <a:t>Coordinating schedules – undergraduate students and librarians</a:t>
          </a:r>
          <a:endParaRPr lang="en-US" sz="5100" kern="1200" dirty="0">
            <a:latin typeface="Arial Narrow" panose="020B0606020202030204" pitchFamily="34" charset="0"/>
          </a:endParaRPr>
        </a:p>
        <a:p>
          <a:pPr marL="285750" lvl="1" indent="-285750" algn="l" defTabSz="2266950" rtl="0">
            <a:lnSpc>
              <a:spcPct val="90000"/>
            </a:lnSpc>
            <a:spcBef>
              <a:spcPct val="0"/>
            </a:spcBef>
            <a:spcAft>
              <a:spcPct val="15000"/>
            </a:spcAft>
            <a:buChar char="••"/>
          </a:pPr>
          <a:r>
            <a:rPr lang="en-US" sz="5100" kern="1200" dirty="0" smtClean="0">
              <a:latin typeface="Arial Narrow" panose="020B0606020202030204" pitchFamily="34" charset="0"/>
            </a:rPr>
            <a:t>Instruction opportunities for students</a:t>
          </a:r>
          <a:endParaRPr lang="en-US" sz="5100" kern="1200" dirty="0">
            <a:latin typeface="Arial Narrow" panose="020B0606020202030204" pitchFamily="34" charset="0"/>
          </a:endParaRPr>
        </a:p>
        <a:p>
          <a:pPr marL="285750" lvl="1" indent="-285750" algn="l" defTabSz="2266950" rtl="0">
            <a:lnSpc>
              <a:spcPct val="90000"/>
            </a:lnSpc>
            <a:spcBef>
              <a:spcPct val="0"/>
            </a:spcBef>
            <a:spcAft>
              <a:spcPct val="15000"/>
            </a:spcAft>
            <a:buChar char="••"/>
          </a:pPr>
          <a:r>
            <a:rPr lang="en-US" sz="5100" kern="1200" dirty="0" smtClean="0">
              <a:latin typeface="Arial Narrow" panose="020B0606020202030204" pitchFamily="34" charset="0"/>
            </a:rPr>
            <a:t>Personalized curriculum based on student major</a:t>
          </a:r>
          <a:endParaRPr lang="en-US" sz="5100" kern="1200" dirty="0">
            <a:latin typeface="Arial Narrow" panose="020B0606020202030204" pitchFamily="34" charset="0"/>
          </a:endParaRPr>
        </a:p>
        <a:p>
          <a:pPr marL="285750" lvl="1" indent="-285750" algn="l" defTabSz="2266950" rtl="0">
            <a:lnSpc>
              <a:spcPct val="90000"/>
            </a:lnSpc>
            <a:spcBef>
              <a:spcPct val="0"/>
            </a:spcBef>
            <a:spcAft>
              <a:spcPct val="15000"/>
            </a:spcAft>
            <a:buChar char="••"/>
          </a:pPr>
          <a:r>
            <a:rPr lang="en-US" sz="5100" kern="1200" dirty="0" smtClean="0">
              <a:latin typeface="Arial Narrow" panose="020B0606020202030204" pitchFamily="34" charset="0"/>
            </a:rPr>
            <a:t>Assessing student learning of IL concepts as well as effectiveness in the classroom</a:t>
          </a:r>
          <a:endParaRPr lang="en-US" sz="5100" kern="1200" dirty="0">
            <a:latin typeface="Arial Narrow" panose="020B0606020202030204" pitchFamily="34" charset="0"/>
          </a:endParaRPr>
        </a:p>
      </dsp:txBody>
      <dsp:txXfrm>
        <a:off x="5221962" y="1436929"/>
        <a:ext cx="10718246" cy="1021220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82DE4E2-DC22-4E33-B0B3-57C8167F7D1E}" type="datetimeFigureOut">
              <a:rPr lang="en-US" smtClean="0"/>
              <a:t>9/20/2018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4488D6C-4664-458C-9561-1E6E90B34FF5}" type="slidenum">
              <a:rPr lang="en-US" smtClean="0"/>
              <a:t>‹#›</a:t>
            </a:fld>
            <a:endParaRPr lang="en-US" dirty="0"/>
          </a:p>
        </p:txBody>
      </p:sp>
    </p:spTree>
    <p:extLst>
      <p:ext uri="{BB962C8B-B14F-4D97-AF65-F5344CB8AC3E}">
        <p14:creationId xmlns:p14="http://schemas.microsoft.com/office/powerpoint/2010/main" val="322623415"/>
      </p:ext>
    </p:extLst>
  </p:cSld>
  <p:clrMap bg1="lt1" tx1="dk1" bg2="lt2" tx2="dk2" accent1="accent1" accent2="accent2" accent3="accent3" accent4="accent4" accent5="accent5" accent6="accent6" hlink="hlink" folHlink="folHlink"/>
  <p:notesStyle>
    <a:lvl1pPr marL="0" algn="l" defTabSz="4389120" rtl="0" eaLnBrk="1" latinLnBrk="0" hangingPunct="1">
      <a:defRPr sz="5800" kern="1200">
        <a:solidFill>
          <a:schemeClr val="tx1"/>
        </a:solidFill>
        <a:latin typeface="+mn-lt"/>
        <a:ea typeface="+mn-ea"/>
        <a:cs typeface="+mn-cs"/>
      </a:defRPr>
    </a:lvl1pPr>
    <a:lvl2pPr marL="2194560" algn="l" defTabSz="4389120" rtl="0" eaLnBrk="1" latinLnBrk="0" hangingPunct="1">
      <a:defRPr sz="5800" kern="1200">
        <a:solidFill>
          <a:schemeClr val="tx1"/>
        </a:solidFill>
        <a:latin typeface="+mn-lt"/>
        <a:ea typeface="+mn-ea"/>
        <a:cs typeface="+mn-cs"/>
      </a:defRPr>
    </a:lvl2pPr>
    <a:lvl3pPr marL="4389120" algn="l" defTabSz="4389120" rtl="0" eaLnBrk="1" latinLnBrk="0" hangingPunct="1">
      <a:defRPr sz="5800" kern="1200">
        <a:solidFill>
          <a:schemeClr val="tx1"/>
        </a:solidFill>
        <a:latin typeface="+mn-lt"/>
        <a:ea typeface="+mn-ea"/>
        <a:cs typeface="+mn-cs"/>
      </a:defRPr>
    </a:lvl3pPr>
    <a:lvl4pPr marL="6583680" algn="l" defTabSz="4389120" rtl="0" eaLnBrk="1" latinLnBrk="0" hangingPunct="1">
      <a:defRPr sz="5800" kern="1200">
        <a:solidFill>
          <a:schemeClr val="tx1"/>
        </a:solidFill>
        <a:latin typeface="+mn-lt"/>
        <a:ea typeface="+mn-ea"/>
        <a:cs typeface="+mn-cs"/>
      </a:defRPr>
    </a:lvl4pPr>
    <a:lvl5pPr marL="8778240" algn="l" defTabSz="4389120" rtl="0" eaLnBrk="1" latinLnBrk="0" hangingPunct="1">
      <a:defRPr sz="5800" kern="1200">
        <a:solidFill>
          <a:schemeClr val="tx1"/>
        </a:solidFill>
        <a:latin typeface="+mn-lt"/>
        <a:ea typeface="+mn-ea"/>
        <a:cs typeface="+mn-cs"/>
      </a:defRPr>
    </a:lvl5pPr>
    <a:lvl6pPr marL="10972800" algn="l" defTabSz="4389120" rtl="0" eaLnBrk="1" latinLnBrk="0" hangingPunct="1">
      <a:defRPr sz="5800" kern="1200">
        <a:solidFill>
          <a:schemeClr val="tx1"/>
        </a:solidFill>
        <a:latin typeface="+mn-lt"/>
        <a:ea typeface="+mn-ea"/>
        <a:cs typeface="+mn-cs"/>
      </a:defRPr>
    </a:lvl6pPr>
    <a:lvl7pPr marL="13167360" algn="l" defTabSz="4389120" rtl="0" eaLnBrk="1" latinLnBrk="0" hangingPunct="1">
      <a:defRPr sz="5800" kern="1200">
        <a:solidFill>
          <a:schemeClr val="tx1"/>
        </a:solidFill>
        <a:latin typeface="+mn-lt"/>
        <a:ea typeface="+mn-ea"/>
        <a:cs typeface="+mn-cs"/>
      </a:defRPr>
    </a:lvl7pPr>
    <a:lvl8pPr marL="15361920" algn="l" defTabSz="4389120" rtl="0" eaLnBrk="1" latinLnBrk="0" hangingPunct="1">
      <a:defRPr sz="5800" kern="1200">
        <a:solidFill>
          <a:schemeClr val="tx1"/>
        </a:solidFill>
        <a:latin typeface="+mn-lt"/>
        <a:ea typeface="+mn-ea"/>
        <a:cs typeface="+mn-cs"/>
      </a:defRPr>
    </a:lvl8pPr>
    <a:lvl9pPr marL="17556480" algn="l" defTabSz="438912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1286172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3922863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3806531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2928363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3550268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1464525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3738870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540078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1680371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562430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3DBA6-7C05-449D-B00D-A35E87A9FA2C}" type="datetimeFigureOut">
              <a:rPr lang="en-US" smtClean="0"/>
              <a:t>9/20/2018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2314E1-01C4-410F-99B6-696BC69D0922}" type="slidenum">
              <a:rPr lang="en-US" smtClean="0"/>
              <a:t>‹#›</a:t>
            </a:fld>
            <a:endParaRPr lang="en-US" dirty="0"/>
          </a:p>
        </p:txBody>
      </p:sp>
    </p:spTree>
    <p:extLst>
      <p:ext uri="{BB962C8B-B14F-4D97-AF65-F5344CB8AC3E}">
        <p14:creationId xmlns:p14="http://schemas.microsoft.com/office/powerpoint/2010/main" val="2830364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BCC3DBA6-7C05-449D-B00D-A35E87A9FA2C}" type="datetimeFigureOut">
              <a:rPr lang="en-US" smtClean="0"/>
              <a:t>9/20/2018</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BC2314E1-01C4-410F-99B6-696BC69D0922}" type="slidenum">
              <a:rPr lang="en-US" smtClean="0"/>
              <a:t>‹#›</a:t>
            </a:fld>
            <a:endParaRPr lang="en-US" dirty="0"/>
          </a:p>
        </p:txBody>
      </p:sp>
    </p:spTree>
    <p:extLst>
      <p:ext uri="{BB962C8B-B14F-4D97-AF65-F5344CB8AC3E}">
        <p14:creationId xmlns:p14="http://schemas.microsoft.com/office/powerpoint/2010/main" val="4139739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anose="020B0604020202020204"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anose="020B0604020202020204"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gif"/><Relationship Id="rId7" Type="http://schemas.openxmlformats.org/officeDocument/2006/relationships/diagramQuickStyle" Target="../diagrams/quickStyle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jpe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4697D"/>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 y="0"/>
            <a:ext cx="43891200" cy="32918400"/>
          </a:xfrm>
          <a:prstGeom prst="rect">
            <a:avLst/>
          </a:prstGeom>
        </p:spPr>
      </p:pic>
      <p:grpSp>
        <p:nvGrpSpPr>
          <p:cNvPr id="82" name="Group 81"/>
          <p:cNvGrpSpPr/>
          <p:nvPr/>
        </p:nvGrpSpPr>
        <p:grpSpPr>
          <a:xfrm>
            <a:off x="774205" y="6657272"/>
            <a:ext cx="41515238" cy="10389271"/>
            <a:chOff x="774205" y="6657272"/>
            <a:chExt cx="41515238" cy="10389271"/>
          </a:xfrm>
        </p:grpSpPr>
        <p:sp>
          <p:nvSpPr>
            <p:cNvPr id="16" name="TextBox 15"/>
            <p:cNvSpPr txBox="1"/>
            <p:nvPr/>
          </p:nvSpPr>
          <p:spPr>
            <a:xfrm rot="21060000">
              <a:off x="774205" y="12891559"/>
              <a:ext cx="10132568" cy="415498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8800" i="1" dirty="0">
                  <a:latin typeface="Arial Narrow" panose="020B0606020202030204" pitchFamily="34" charset="0"/>
                </a:rPr>
                <a:t>Intervention:</a:t>
              </a:r>
            </a:p>
            <a:p>
              <a:pPr algn="ctr"/>
              <a:r>
                <a:rPr lang="en-US" sz="8800" dirty="0" smtClean="0">
                  <a:latin typeface="Arial Narrow" panose="020B0606020202030204" pitchFamily="34" charset="0"/>
                </a:rPr>
                <a:t>Credit-Bearing </a:t>
              </a:r>
              <a:r>
                <a:rPr lang="en-US" sz="8800" dirty="0">
                  <a:latin typeface="Arial Narrow" panose="020B0606020202030204" pitchFamily="34" charset="0"/>
                </a:rPr>
                <a:t>C</a:t>
              </a:r>
              <a:r>
                <a:rPr lang="en-US" sz="8800" dirty="0" smtClean="0">
                  <a:latin typeface="Arial Narrow" panose="020B0606020202030204" pitchFamily="34" charset="0"/>
                </a:rPr>
                <a:t>ourse or Internship?</a:t>
              </a:r>
            </a:p>
          </p:txBody>
        </p:sp>
        <p:grpSp>
          <p:nvGrpSpPr>
            <p:cNvPr id="43" name="Group 42"/>
            <p:cNvGrpSpPr/>
            <p:nvPr/>
          </p:nvGrpSpPr>
          <p:grpSpPr>
            <a:xfrm rot="21060000">
              <a:off x="11059382" y="9327419"/>
              <a:ext cx="25309052" cy="5407676"/>
              <a:chOff x="281467" y="12226284"/>
              <a:chExt cx="25309052" cy="5273354"/>
            </a:xfrm>
          </p:grpSpPr>
          <p:sp>
            <p:nvSpPr>
              <p:cNvPr id="44" name="Right Arrow 43"/>
              <p:cNvSpPr/>
              <p:nvPr/>
            </p:nvSpPr>
            <p:spPr>
              <a:xfrm>
                <a:off x="2168868" y="12226284"/>
                <a:ext cx="21534250" cy="5273354"/>
              </a:xfrm>
              <a:prstGeom prst="rightArrow">
                <a:avLst/>
              </a:prstGeom>
            </p:spPr>
            <p:style>
              <a:lnRef idx="1">
                <a:schemeClr val="accent1"/>
              </a:lnRef>
              <a:fillRef idx="2">
                <a:schemeClr val="accent1"/>
              </a:fillRef>
              <a:effectRef idx="1">
                <a:schemeClr val="accent1"/>
              </a:effectRef>
              <a:fontRef idx="minor">
                <a:schemeClr val="dk1"/>
              </a:fontRef>
            </p:style>
          </p:sp>
          <p:sp>
            <p:nvSpPr>
              <p:cNvPr id="45" name="Freeform 44"/>
              <p:cNvSpPr/>
              <p:nvPr/>
            </p:nvSpPr>
            <p:spPr>
              <a:xfrm>
                <a:off x="281467" y="13808290"/>
                <a:ext cx="6098566" cy="2109342"/>
              </a:xfrm>
              <a:custGeom>
                <a:avLst/>
                <a:gdLst>
                  <a:gd name="connsiteX0" fmla="*/ 0 w 6098566"/>
                  <a:gd name="connsiteY0" fmla="*/ 351564 h 2109342"/>
                  <a:gd name="connsiteX1" fmla="*/ 351564 w 6098566"/>
                  <a:gd name="connsiteY1" fmla="*/ 0 h 2109342"/>
                  <a:gd name="connsiteX2" fmla="*/ 5747002 w 6098566"/>
                  <a:gd name="connsiteY2" fmla="*/ 0 h 2109342"/>
                  <a:gd name="connsiteX3" fmla="*/ 6098566 w 6098566"/>
                  <a:gd name="connsiteY3" fmla="*/ 351564 h 2109342"/>
                  <a:gd name="connsiteX4" fmla="*/ 6098566 w 6098566"/>
                  <a:gd name="connsiteY4" fmla="*/ 1757778 h 2109342"/>
                  <a:gd name="connsiteX5" fmla="*/ 5747002 w 6098566"/>
                  <a:gd name="connsiteY5" fmla="*/ 2109342 h 2109342"/>
                  <a:gd name="connsiteX6" fmla="*/ 351564 w 6098566"/>
                  <a:gd name="connsiteY6" fmla="*/ 2109342 h 2109342"/>
                  <a:gd name="connsiteX7" fmla="*/ 0 w 6098566"/>
                  <a:gd name="connsiteY7" fmla="*/ 1757778 h 2109342"/>
                  <a:gd name="connsiteX8" fmla="*/ 0 w 6098566"/>
                  <a:gd name="connsiteY8" fmla="*/ 351564 h 210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8566" h="2109342">
                    <a:moveTo>
                      <a:pt x="0" y="351564"/>
                    </a:moveTo>
                    <a:cubicBezTo>
                      <a:pt x="0" y="157401"/>
                      <a:pt x="157401" y="0"/>
                      <a:pt x="351564" y="0"/>
                    </a:cubicBezTo>
                    <a:lnTo>
                      <a:pt x="5747002" y="0"/>
                    </a:lnTo>
                    <a:cubicBezTo>
                      <a:pt x="5941165" y="0"/>
                      <a:pt x="6098566" y="157401"/>
                      <a:pt x="6098566" y="351564"/>
                    </a:cubicBezTo>
                    <a:lnTo>
                      <a:pt x="6098566" y="1757778"/>
                    </a:lnTo>
                    <a:cubicBezTo>
                      <a:pt x="6098566" y="1951941"/>
                      <a:pt x="5941165" y="2109342"/>
                      <a:pt x="5747002" y="2109342"/>
                    </a:cubicBezTo>
                    <a:lnTo>
                      <a:pt x="351564" y="2109342"/>
                    </a:lnTo>
                    <a:cubicBezTo>
                      <a:pt x="157401" y="2109342"/>
                      <a:pt x="0" y="1951941"/>
                      <a:pt x="0" y="1757778"/>
                    </a:cubicBezTo>
                    <a:lnTo>
                      <a:pt x="0" y="351564"/>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28700" tIns="228700" rIns="228700" bIns="228700" numCol="1" spcCol="1270" anchor="ctr" anchorCtr="0">
                <a:noAutofit/>
              </a:bodyPr>
              <a:lstStyle/>
              <a:p>
                <a:pPr lvl="0" algn="ctr" defTabSz="1466850" rtl="0">
                  <a:lnSpc>
                    <a:spcPct val="90000"/>
                  </a:lnSpc>
                  <a:spcBef>
                    <a:spcPct val="0"/>
                  </a:spcBef>
                  <a:spcAft>
                    <a:spcPct val="35000"/>
                  </a:spcAft>
                </a:pPr>
                <a:r>
                  <a:rPr lang="en-US" sz="3600" kern="1200" dirty="0" smtClean="0">
                    <a:latin typeface="Arial Narrow" panose="020B0606020202030204" pitchFamily="34" charset="0"/>
                  </a:rPr>
                  <a:t>Literature Search</a:t>
                </a:r>
                <a:endParaRPr lang="en-US" sz="3600" kern="1200" dirty="0">
                  <a:latin typeface="Arial Narrow" panose="020B0606020202030204" pitchFamily="34" charset="0"/>
                </a:endParaRPr>
              </a:p>
            </p:txBody>
          </p:sp>
          <p:sp>
            <p:nvSpPr>
              <p:cNvPr id="46" name="Freeform 45"/>
              <p:cNvSpPr/>
              <p:nvPr/>
            </p:nvSpPr>
            <p:spPr>
              <a:xfrm>
                <a:off x="6684962" y="13808290"/>
                <a:ext cx="6098566" cy="2109342"/>
              </a:xfrm>
              <a:custGeom>
                <a:avLst/>
                <a:gdLst>
                  <a:gd name="connsiteX0" fmla="*/ 0 w 6098566"/>
                  <a:gd name="connsiteY0" fmla="*/ 351564 h 2109342"/>
                  <a:gd name="connsiteX1" fmla="*/ 351564 w 6098566"/>
                  <a:gd name="connsiteY1" fmla="*/ 0 h 2109342"/>
                  <a:gd name="connsiteX2" fmla="*/ 5747002 w 6098566"/>
                  <a:gd name="connsiteY2" fmla="*/ 0 h 2109342"/>
                  <a:gd name="connsiteX3" fmla="*/ 6098566 w 6098566"/>
                  <a:gd name="connsiteY3" fmla="*/ 351564 h 2109342"/>
                  <a:gd name="connsiteX4" fmla="*/ 6098566 w 6098566"/>
                  <a:gd name="connsiteY4" fmla="*/ 1757778 h 2109342"/>
                  <a:gd name="connsiteX5" fmla="*/ 5747002 w 6098566"/>
                  <a:gd name="connsiteY5" fmla="*/ 2109342 h 2109342"/>
                  <a:gd name="connsiteX6" fmla="*/ 351564 w 6098566"/>
                  <a:gd name="connsiteY6" fmla="*/ 2109342 h 2109342"/>
                  <a:gd name="connsiteX7" fmla="*/ 0 w 6098566"/>
                  <a:gd name="connsiteY7" fmla="*/ 1757778 h 2109342"/>
                  <a:gd name="connsiteX8" fmla="*/ 0 w 6098566"/>
                  <a:gd name="connsiteY8" fmla="*/ 351564 h 210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8566" h="2109342">
                    <a:moveTo>
                      <a:pt x="0" y="351564"/>
                    </a:moveTo>
                    <a:cubicBezTo>
                      <a:pt x="0" y="157401"/>
                      <a:pt x="157401" y="0"/>
                      <a:pt x="351564" y="0"/>
                    </a:cubicBezTo>
                    <a:lnTo>
                      <a:pt x="5747002" y="0"/>
                    </a:lnTo>
                    <a:cubicBezTo>
                      <a:pt x="5941165" y="0"/>
                      <a:pt x="6098566" y="157401"/>
                      <a:pt x="6098566" y="351564"/>
                    </a:cubicBezTo>
                    <a:lnTo>
                      <a:pt x="6098566" y="1757778"/>
                    </a:lnTo>
                    <a:cubicBezTo>
                      <a:pt x="6098566" y="1951941"/>
                      <a:pt x="5941165" y="2109342"/>
                      <a:pt x="5747002" y="2109342"/>
                    </a:cubicBezTo>
                    <a:lnTo>
                      <a:pt x="351564" y="2109342"/>
                    </a:lnTo>
                    <a:cubicBezTo>
                      <a:pt x="157401" y="2109342"/>
                      <a:pt x="0" y="1951941"/>
                      <a:pt x="0" y="1757778"/>
                    </a:cubicBezTo>
                    <a:lnTo>
                      <a:pt x="0" y="351564"/>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28700" tIns="228700" rIns="228700" bIns="228700" numCol="1" spcCol="1270" anchor="ctr" anchorCtr="0">
                <a:noAutofit/>
              </a:bodyPr>
              <a:lstStyle/>
              <a:p>
                <a:pPr lvl="0" algn="ctr" defTabSz="1466850" rtl="0">
                  <a:lnSpc>
                    <a:spcPct val="90000"/>
                  </a:lnSpc>
                  <a:spcBef>
                    <a:spcPct val="0"/>
                  </a:spcBef>
                  <a:spcAft>
                    <a:spcPct val="35000"/>
                  </a:spcAft>
                </a:pPr>
                <a:r>
                  <a:rPr lang="en-US" sz="3600" kern="1200" dirty="0" smtClean="0">
                    <a:latin typeface="Arial Narrow" panose="020B0606020202030204" pitchFamily="34" charset="0"/>
                  </a:rPr>
                  <a:t>Experiences of Similar Programs – Doing this in class is overwhelming</a:t>
                </a:r>
                <a:endParaRPr lang="en-US" sz="3600" kern="1200" dirty="0">
                  <a:latin typeface="Arial Narrow" panose="020B0606020202030204" pitchFamily="34" charset="0"/>
                </a:endParaRPr>
              </a:p>
            </p:txBody>
          </p:sp>
          <p:sp>
            <p:nvSpPr>
              <p:cNvPr id="47" name="Freeform 46"/>
              <p:cNvSpPr/>
              <p:nvPr/>
            </p:nvSpPr>
            <p:spPr>
              <a:xfrm>
                <a:off x="13088458" y="13808290"/>
                <a:ext cx="6098566" cy="2109342"/>
              </a:xfrm>
              <a:custGeom>
                <a:avLst/>
                <a:gdLst>
                  <a:gd name="connsiteX0" fmla="*/ 0 w 6098566"/>
                  <a:gd name="connsiteY0" fmla="*/ 351564 h 2109342"/>
                  <a:gd name="connsiteX1" fmla="*/ 351564 w 6098566"/>
                  <a:gd name="connsiteY1" fmla="*/ 0 h 2109342"/>
                  <a:gd name="connsiteX2" fmla="*/ 5747002 w 6098566"/>
                  <a:gd name="connsiteY2" fmla="*/ 0 h 2109342"/>
                  <a:gd name="connsiteX3" fmla="*/ 6098566 w 6098566"/>
                  <a:gd name="connsiteY3" fmla="*/ 351564 h 2109342"/>
                  <a:gd name="connsiteX4" fmla="*/ 6098566 w 6098566"/>
                  <a:gd name="connsiteY4" fmla="*/ 1757778 h 2109342"/>
                  <a:gd name="connsiteX5" fmla="*/ 5747002 w 6098566"/>
                  <a:gd name="connsiteY5" fmla="*/ 2109342 h 2109342"/>
                  <a:gd name="connsiteX6" fmla="*/ 351564 w 6098566"/>
                  <a:gd name="connsiteY6" fmla="*/ 2109342 h 2109342"/>
                  <a:gd name="connsiteX7" fmla="*/ 0 w 6098566"/>
                  <a:gd name="connsiteY7" fmla="*/ 1757778 h 2109342"/>
                  <a:gd name="connsiteX8" fmla="*/ 0 w 6098566"/>
                  <a:gd name="connsiteY8" fmla="*/ 351564 h 210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8566" h="2109342">
                    <a:moveTo>
                      <a:pt x="0" y="351564"/>
                    </a:moveTo>
                    <a:cubicBezTo>
                      <a:pt x="0" y="157401"/>
                      <a:pt x="157401" y="0"/>
                      <a:pt x="351564" y="0"/>
                    </a:cubicBezTo>
                    <a:lnTo>
                      <a:pt x="5747002" y="0"/>
                    </a:lnTo>
                    <a:cubicBezTo>
                      <a:pt x="5941165" y="0"/>
                      <a:pt x="6098566" y="157401"/>
                      <a:pt x="6098566" y="351564"/>
                    </a:cubicBezTo>
                    <a:lnTo>
                      <a:pt x="6098566" y="1757778"/>
                    </a:lnTo>
                    <a:cubicBezTo>
                      <a:pt x="6098566" y="1951941"/>
                      <a:pt x="5941165" y="2109342"/>
                      <a:pt x="5747002" y="2109342"/>
                    </a:cubicBezTo>
                    <a:lnTo>
                      <a:pt x="351564" y="2109342"/>
                    </a:lnTo>
                    <a:cubicBezTo>
                      <a:pt x="157401" y="2109342"/>
                      <a:pt x="0" y="1951941"/>
                      <a:pt x="0" y="1757778"/>
                    </a:cubicBezTo>
                    <a:lnTo>
                      <a:pt x="0" y="351564"/>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28700" tIns="228700" rIns="228700" bIns="228700" numCol="1" spcCol="1270" anchor="ctr" anchorCtr="0">
                <a:noAutofit/>
              </a:bodyPr>
              <a:lstStyle/>
              <a:p>
                <a:pPr lvl="0" algn="ctr" defTabSz="1466850" rtl="0">
                  <a:lnSpc>
                    <a:spcPct val="90000"/>
                  </a:lnSpc>
                  <a:spcBef>
                    <a:spcPct val="0"/>
                  </a:spcBef>
                  <a:spcAft>
                    <a:spcPct val="35000"/>
                  </a:spcAft>
                </a:pPr>
                <a:r>
                  <a:rPr lang="en-US" sz="3600" kern="1200" dirty="0" smtClean="0">
                    <a:latin typeface="Arial Narrow" panose="020B0606020202030204" pitchFamily="34" charset="0"/>
                  </a:rPr>
                  <a:t>Student Focus Groups &amp; Interviews – Opinions split but favored internships</a:t>
                </a:r>
                <a:endParaRPr lang="en-US" sz="3600" kern="1200" dirty="0">
                  <a:latin typeface="Arial Narrow" panose="020B0606020202030204" pitchFamily="34" charset="0"/>
                </a:endParaRPr>
              </a:p>
            </p:txBody>
          </p:sp>
          <p:sp>
            <p:nvSpPr>
              <p:cNvPr id="48" name="Freeform 47"/>
              <p:cNvSpPr/>
              <p:nvPr/>
            </p:nvSpPr>
            <p:spPr>
              <a:xfrm>
                <a:off x="19491953" y="13808290"/>
                <a:ext cx="6098566" cy="2109342"/>
              </a:xfrm>
              <a:custGeom>
                <a:avLst/>
                <a:gdLst>
                  <a:gd name="connsiteX0" fmla="*/ 0 w 6098566"/>
                  <a:gd name="connsiteY0" fmla="*/ 351564 h 2109342"/>
                  <a:gd name="connsiteX1" fmla="*/ 351564 w 6098566"/>
                  <a:gd name="connsiteY1" fmla="*/ 0 h 2109342"/>
                  <a:gd name="connsiteX2" fmla="*/ 5747002 w 6098566"/>
                  <a:gd name="connsiteY2" fmla="*/ 0 h 2109342"/>
                  <a:gd name="connsiteX3" fmla="*/ 6098566 w 6098566"/>
                  <a:gd name="connsiteY3" fmla="*/ 351564 h 2109342"/>
                  <a:gd name="connsiteX4" fmla="*/ 6098566 w 6098566"/>
                  <a:gd name="connsiteY4" fmla="*/ 1757778 h 2109342"/>
                  <a:gd name="connsiteX5" fmla="*/ 5747002 w 6098566"/>
                  <a:gd name="connsiteY5" fmla="*/ 2109342 h 2109342"/>
                  <a:gd name="connsiteX6" fmla="*/ 351564 w 6098566"/>
                  <a:gd name="connsiteY6" fmla="*/ 2109342 h 2109342"/>
                  <a:gd name="connsiteX7" fmla="*/ 0 w 6098566"/>
                  <a:gd name="connsiteY7" fmla="*/ 1757778 h 2109342"/>
                  <a:gd name="connsiteX8" fmla="*/ 0 w 6098566"/>
                  <a:gd name="connsiteY8" fmla="*/ 351564 h 210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8566" h="2109342">
                    <a:moveTo>
                      <a:pt x="0" y="351564"/>
                    </a:moveTo>
                    <a:cubicBezTo>
                      <a:pt x="0" y="157401"/>
                      <a:pt x="157401" y="0"/>
                      <a:pt x="351564" y="0"/>
                    </a:cubicBezTo>
                    <a:lnTo>
                      <a:pt x="5747002" y="0"/>
                    </a:lnTo>
                    <a:cubicBezTo>
                      <a:pt x="5941165" y="0"/>
                      <a:pt x="6098566" y="157401"/>
                      <a:pt x="6098566" y="351564"/>
                    </a:cubicBezTo>
                    <a:lnTo>
                      <a:pt x="6098566" y="1757778"/>
                    </a:lnTo>
                    <a:cubicBezTo>
                      <a:pt x="6098566" y="1951941"/>
                      <a:pt x="5941165" y="2109342"/>
                      <a:pt x="5747002" y="2109342"/>
                    </a:cubicBezTo>
                    <a:lnTo>
                      <a:pt x="351564" y="2109342"/>
                    </a:lnTo>
                    <a:cubicBezTo>
                      <a:pt x="157401" y="2109342"/>
                      <a:pt x="0" y="1951941"/>
                      <a:pt x="0" y="1757778"/>
                    </a:cubicBezTo>
                    <a:lnTo>
                      <a:pt x="0" y="351564"/>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28700" tIns="228700" rIns="228700" bIns="228700" numCol="1" spcCol="1270" anchor="ctr" anchorCtr="0">
                <a:noAutofit/>
              </a:bodyPr>
              <a:lstStyle/>
              <a:p>
                <a:pPr lvl="0" algn="ctr" defTabSz="1466850" rtl="0">
                  <a:lnSpc>
                    <a:spcPct val="90000"/>
                  </a:lnSpc>
                  <a:spcBef>
                    <a:spcPct val="0"/>
                  </a:spcBef>
                  <a:spcAft>
                    <a:spcPct val="35000"/>
                  </a:spcAft>
                </a:pPr>
                <a:r>
                  <a:rPr lang="en-US" sz="3600" kern="1200" dirty="0" smtClean="0">
                    <a:latin typeface="Arial Narrow" panose="020B0606020202030204" pitchFamily="34" charset="0"/>
                  </a:rPr>
                  <a:t>Administrative Logistics – Cost &amp; Logistic Challenges; Possible partnerships within the library</a:t>
                </a:r>
                <a:endParaRPr lang="en-US" sz="3600" kern="1200" dirty="0">
                  <a:latin typeface="Arial Narrow" panose="020B0606020202030204" pitchFamily="34" charset="0"/>
                </a:endParaRPr>
              </a:p>
            </p:txBody>
          </p:sp>
        </p:grpSp>
        <p:sp>
          <p:nvSpPr>
            <p:cNvPr id="49" name="Oval 48"/>
            <p:cNvSpPr/>
            <p:nvPr/>
          </p:nvSpPr>
          <p:spPr>
            <a:xfrm rot="21060000">
              <a:off x="36774083" y="6657272"/>
              <a:ext cx="5515360" cy="5290247"/>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8000" i="1" dirty="0" smtClean="0">
                  <a:latin typeface="Arial Narrow" panose="020B0606020202030204" pitchFamily="34" charset="0"/>
                </a:rPr>
                <a:t>Answer:</a:t>
              </a:r>
            </a:p>
            <a:p>
              <a:pPr algn="ctr"/>
              <a:r>
                <a:rPr lang="en-US" sz="8000" dirty="0" smtClean="0">
                  <a:latin typeface="Arial Narrow" panose="020B0606020202030204" pitchFamily="34" charset="0"/>
                </a:rPr>
                <a:t>Paid Internship</a:t>
              </a:r>
              <a:endParaRPr lang="en-US" sz="8000" dirty="0">
                <a:latin typeface="Arial Narrow" panose="020B0606020202030204" pitchFamily="34" charset="0"/>
              </a:endParaRPr>
            </a:p>
          </p:txBody>
        </p:sp>
      </p:grpSp>
      <p:grpSp>
        <p:nvGrpSpPr>
          <p:cNvPr id="11" name="Group 10"/>
          <p:cNvGrpSpPr/>
          <p:nvPr/>
        </p:nvGrpSpPr>
        <p:grpSpPr>
          <a:xfrm>
            <a:off x="83912" y="207162"/>
            <a:ext cx="3985236" cy="2341804"/>
            <a:chOff x="2894475" y="1812203"/>
            <a:chExt cx="4623763" cy="2647674"/>
          </a:xfrm>
        </p:grpSpPr>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4475" y="1812203"/>
              <a:ext cx="2647674" cy="2647674"/>
            </a:xfrm>
            <a:prstGeom prst="rect">
              <a:avLst/>
            </a:prstGeom>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5000" y="1905000"/>
              <a:ext cx="1803238" cy="2462080"/>
            </a:xfrm>
            <a:prstGeom prst="rect">
              <a:avLst/>
            </a:prstGeom>
          </p:spPr>
        </p:pic>
      </p:grpSp>
      <p:sp>
        <p:nvSpPr>
          <p:cNvPr id="2" name="TextBox 1"/>
          <p:cNvSpPr txBox="1"/>
          <p:nvPr/>
        </p:nvSpPr>
        <p:spPr>
          <a:xfrm rot="21060000">
            <a:off x="438483" y="3086661"/>
            <a:ext cx="37870455" cy="3631763"/>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1500" dirty="0" smtClean="0">
                <a:latin typeface="Arial Narrow" panose="020B0606020202030204" pitchFamily="34" charset="0"/>
              </a:rPr>
              <a:t>Training Near Peer Teachers as Information Literacy Instructors and Mentors – Developing and Testing a Curriculum</a:t>
            </a:r>
            <a:endParaRPr lang="en-US" sz="11500" dirty="0">
              <a:latin typeface="Arial Narrow" panose="020B0606020202030204" pitchFamily="34" charset="0"/>
            </a:endParaRPr>
          </a:p>
        </p:txBody>
      </p:sp>
      <p:sp>
        <p:nvSpPr>
          <p:cNvPr id="12" name="TextBox 11"/>
          <p:cNvSpPr txBox="1"/>
          <p:nvPr/>
        </p:nvSpPr>
        <p:spPr>
          <a:xfrm rot="21060000">
            <a:off x="37947" y="1905266"/>
            <a:ext cx="22420526" cy="160043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5400" dirty="0" smtClean="0">
                <a:latin typeface="Arial Narrow" panose="020B0606020202030204" pitchFamily="34" charset="0"/>
              </a:rPr>
              <a:t>Sara Lowe</a:t>
            </a:r>
            <a:r>
              <a:rPr lang="en-US" sz="5400" baseline="30000" dirty="0" smtClean="0">
                <a:latin typeface="Arial Narrow" panose="020B0606020202030204" pitchFamily="34" charset="0"/>
              </a:rPr>
              <a:t>1</a:t>
            </a:r>
            <a:r>
              <a:rPr lang="en-US" sz="5400" dirty="0" smtClean="0">
                <a:latin typeface="Arial Narrow" panose="020B0606020202030204" pitchFamily="34" charset="0"/>
              </a:rPr>
              <a:t>, Katharine Macy</a:t>
            </a:r>
            <a:r>
              <a:rPr lang="en-US" sz="5400" baseline="30000" dirty="0">
                <a:latin typeface="Arial Narrow" panose="020B0606020202030204" pitchFamily="34" charset="0"/>
              </a:rPr>
              <a:t>1</a:t>
            </a:r>
            <a:r>
              <a:rPr lang="en-US" sz="5400" dirty="0" smtClean="0">
                <a:latin typeface="Arial Narrow" panose="020B0606020202030204" pitchFamily="34" charset="0"/>
              </a:rPr>
              <a:t>, Bronwen Maxson</a:t>
            </a:r>
            <a:r>
              <a:rPr lang="en-US" sz="5400" baseline="30000" dirty="0" smtClean="0">
                <a:latin typeface="Arial Narrow" panose="020B0606020202030204" pitchFamily="34" charset="0"/>
              </a:rPr>
              <a:t>2</a:t>
            </a:r>
            <a:r>
              <a:rPr lang="en-US" sz="5400" dirty="0" smtClean="0">
                <a:latin typeface="Arial Narrow" panose="020B0606020202030204" pitchFamily="34" charset="0"/>
              </a:rPr>
              <a:t>, Willie Miller</a:t>
            </a:r>
            <a:r>
              <a:rPr lang="en-US" sz="5400" baseline="30000" dirty="0">
                <a:latin typeface="Arial Narrow" panose="020B0606020202030204" pitchFamily="34" charset="0"/>
              </a:rPr>
              <a:t>1</a:t>
            </a:r>
            <a:r>
              <a:rPr lang="en-US" sz="5400" dirty="0" smtClean="0">
                <a:latin typeface="Arial Narrow" panose="020B0606020202030204" pitchFamily="34" charset="0"/>
              </a:rPr>
              <a:t>, Sean Stone</a:t>
            </a:r>
            <a:r>
              <a:rPr lang="en-US" sz="5400" baseline="30000" dirty="0">
                <a:latin typeface="Arial Narrow" panose="020B0606020202030204" pitchFamily="34" charset="0"/>
              </a:rPr>
              <a:t>3</a:t>
            </a:r>
            <a:endParaRPr lang="en-US" sz="5000" dirty="0" smtClean="0">
              <a:latin typeface="Arial Narrow" panose="020B0606020202030204" pitchFamily="34" charset="0"/>
            </a:endParaRPr>
          </a:p>
          <a:p>
            <a:r>
              <a:rPr lang="en-US" sz="4400" baseline="30000" dirty="0" smtClean="0">
                <a:latin typeface="Arial Narrow" panose="020B0606020202030204" pitchFamily="34" charset="0"/>
              </a:rPr>
              <a:t>1</a:t>
            </a:r>
            <a:r>
              <a:rPr lang="en-US" sz="4400" dirty="0" smtClean="0">
                <a:latin typeface="Arial Narrow" panose="020B0606020202030204" pitchFamily="34" charset="0"/>
              </a:rPr>
              <a:t>IUPUI University Library; </a:t>
            </a:r>
            <a:r>
              <a:rPr lang="en-US" sz="4400" baseline="30000" dirty="0" smtClean="0">
                <a:latin typeface="Arial Narrow" panose="020B0606020202030204" pitchFamily="34" charset="0"/>
              </a:rPr>
              <a:t>2</a:t>
            </a:r>
            <a:r>
              <a:rPr lang="en-US" sz="4400" dirty="0" smtClean="0">
                <a:latin typeface="Arial Narrow" panose="020B0606020202030204" pitchFamily="34" charset="0"/>
              </a:rPr>
              <a:t>Colorado College, </a:t>
            </a:r>
            <a:r>
              <a:rPr lang="en-US" sz="4400" baseline="30000" dirty="0" smtClean="0">
                <a:latin typeface="Arial Narrow" panose="020B0606020202030204" pitchFamily="34" charset="0"/>
              </a:rPr>
              <a:t>3</a:t>
            </a:r>
            <a:r>
              <a:rPr lang="en-US" sz="4400" dirty="0" smtClean="0">
                <a:latin typeface="Arial Narrow" panose="020B0606020202030204" pitchFamily="34" charset="0"/>
              </a:rPr>
              <a:t>IU School of Dentistry Library</a:t>
            </a:r>
            <a:endParaRPr lang="en-US" sz="4400" dirty="0">
              <a:latin typeface="Arial Narrow" panose="020B0606020202030204" pitchFamily="34" charset="0"/>
            </a:endParaRPr>
          </a:p>
        </p:txBody>
      </p:sp>
      <p:sp>
        <p:nvSpPr>
          <p:cNvPr id="10" name="TextBox 9"/>
          <p:cNvSpPr txBox="1"/>
          <p:nvPr/>
        </p:nvSpPr>
        <p:spPr>
          <a:xfrm rot="21060000">
            <a:off x="451341" y="6685458"/>
            <a:ext cx="42916863" cy="2308324"/>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3600" dirty="0">
                <a:latin typeface="Arial Narrow" panose="020B0606020202030204" pitchFamily="34" charset="0"/>
              </a:rPr>
              <a:t>Peer-teaching, used extensively in other disciplines and campus units (e.g., science, medicine, writing centers), has extended its reach into academic libraries over the last decade. Many academic libraries have developed peer-teaching programs training students to assist with: reference, technical tools, roving assistance, and as teaching assistants. </a:t>
            </a:r>
            <a:r>
              <a:rPr lang="en-US" sz="3600" dirty="0" smtClean="0">
                <a:latin typeface="Arial Narrow" panose="020B0606020202030204" pitchFamily="34" charset="0"/>
              </a:rPr>
              <a:t>However</a:t>
            </a:r>
            <a:r>
              <a:rPr lang="en-US" sz="3600" dirty="0">
                <a:latin typeface="Arial Narrow" panose="020B0606020202030204" pitchFamily="34" charset="0"/>
              </a:rPr>
              <a:t>, one area that is less developed is training peers to be </a:t>
            </a:r>
            <a:r>
              <a:rPr lang="en-US" sz="3600" dirty="0" smtClean="0">
                <a:latin typeface="Arial Narrow" panose="020B0606020202030204" pitchFamily="34" charset="0"/>
              </a:rPr>
              <a:t>the primary instructors, </a:t>
            </a:r>
            <a:r>
              <a:rPr lang="en-US" sz="3600" dirty="0">
                <a:latin typeface="Arial Narrow" panose="020B0606020202030204" pitchFamily="34" charset="0"/>
              </a:rPr>
              <a:t>rather than teaching assistants. The IUPUI libraries have developed a program to train </a:t>
            </a:r>
            <a:r>
              <a:rPr lang="en-US" sz="3600" dirty="0" smtClean="0">
                <a:latin typeface="Arial Narrow" panose="020B0606020202030204" pitchFamily="34" charset="0"/>
              </a:rPr>
              <a:t>second and third year undergraduate </a:t>
            </a:r>
            <a:r>
              <a:rPr lang="en-US" sz="3600" dirty="0">
                <a:latin typeface="Arial Narrow" panose="020B0606020202030204" pitchFamily="34" charset="0"/>
              </a:rPr>
              <a:t>students to be </a:t>
            </a:r>
            <a:r>
              <a:rPr lang="en-US" sz="3600" dirty="0" smtClean="0">
                <a:latin typeface="Arial Narrow" panose="020B0606020202030204" pitchFamily="34" charset="0"/>
              </a:rPr>
              <a:t>near-peer </a:t>
            </a:r>
            <a:r>
              <a:rPr lang="en-US" sz="3600" dirty="0">
                <a:latin typeface="Arial Narrow" panose="020B0606020202030204" pitchFamily="34" charset="0"/>
              </a:rPr>
              <a:t>teachers to introductory students in research and information literacy. Expanding on the work of teaching librarians, it will extend the reach of information literacy instruction throughout the IUPUI undergraduate curriculum</a:t>
            </a:r>
            <a:r>
              <a:rPr lang="en-US" sz="3600" dirty="0" smtClean="0">
                <a:latin typeface="Arial Narrow" panose="020B0606020202030204" pitchFamily="34" charset="0"/>
              </a:rPr>
              <a:t>. Here we present the development of the curriculum to train peer-teachers as well as the evolution of its implementation.</a:t>
            </a:r>
            <a:endParaRPr lang="en-US" sz="3600" dirty="0">
              <a:latin typeface="Arial Narrow" panose="020B0606020202030204" pitchFamily="34" charset="0"/>
            </a:endParaRPr>
          </a:p>
        </p:txBody>
      </p:sp>
      <p:sp>
        <p:nvSpPr>
          <p:cNvPr id="20" name="TextBox 19"/>
          <p:cNvSpPr txBox="1"/>
          <p:nvPr/>
        </p:nvSpPr>
        <p:spPr>
          <a:xfrm rot="21060000">
            <a:off x="885581" y="18405083"/>
            <a:ext cx="11094633" cy="717119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10000" dirty="0" smtClean="0">
                <a:latin typeface="Arial Narrow" panose="020B0606020202030204" pitchFamily="34" charset="0"/>
              </a:rPr>
              <a:t>Training the Trainers</a:t>
            </a:r>
          </a:p>
          <a:p>
            <a:pPr algn="just"/>
            <a:r>
              <a:rPr lang="en-US" sz="3600" dirty="0">
                <a:latin typeface="Arial Narrow" panose="020B0606020202030204" pitchFamily="34" charset="0"/>
              </a:rPr>
              <a:t>The curriculum developed by University Library is different when compared to the majority of programs at other libraries in that it is training peer teachers to teach rather than working in one-on-one situations (for example, answering reference questions). </a:t>
            </a:r>
            <a:r>
              <a:rPr lang="en-US" sz="3600" dirty="0" smtClean="0">
                <a:latin typeface="Arial Narrow" panose="020B0606020202030204" pitchFamily="34" charset="0"/>
              </a:rPr>
              <a:t>The </a:t>
            </a:r>
            <a:r>
              <a:rPr lang="en-US" sz="3600" dirty="0">
                <a:latin typeface="Arial Narrow" panose="020B0606020202030204" pitchFamily="34" charset="0"/>
              </a:rPr>
              <a:t>curriculum is designed to enable upper-level students to teach information literacy competencies aligned with the Association of College and Research Libraries’ Framework for Information Literacy in Higher Education. Through the curriculum, student interns will be taught pedagogical practice that will enable classroom and one-on-one instruction</a:t>
            </a:r>
            <a:r>
              <a:rPr lang="en-US" sz="3600" dirty="0" smtClean="0">
                <a:latin typeface="Arial Narrow" panose="020B0606020202030204" pitchFamily="34" charset="0"/>
              </a:rPr>
              <a:t>.</a:t>
            </a:r>
            <a:endParaRPr lang="en-US" sz="3600" dirty="0">
              <a:latin typeface="Arial Narrow" panose="020B0606020202030204" pitchFamily="34" charset="0"/>
            </a:endParaRPr>
          </a:p>
        </p:txBody>
      </p:sp>
      <p:grpSp>
        <p:nvGrpSpPr>
          <p:cNvPr id="85" name="Group 84"/>
          <p:cNvGrpSpPr/>
          <p:nvPr/>
        </p:nvGrpSpPr>
        <p:grpSpPr>
          <a:xfrm rot="21060000">
            <a:off x="13870539" y="18069416"/>
            <a:ext cx="11173381" cy="7491866"/>
            <a:chOff x="1269022" y="23538317"/>
            <a:chExt cx="9762467" cy="6863249"/>
          </a:xfrm>
        </p:grpSpPr>
        <p:sp>
          <p:nvSpPr>
            <p:cNvPr id="86" name="Freeform 85"/>
            <p:cNvSpPr/>
            <p:nvPr/>
          </p:nvSpPr>
          <p:spPr>
            <a:xfrm>
              <a:off x="5587759" y="23873109"/>
              <a:ext cx="5307036" cy="2678342"/>
            </a:xfrm>
            <a:custGeom>
              <a:avLst/>
              <a:gdLst>
                <a:gd name="connsiteX0" fmla="*/ 446399 w 2678341"/>
                <a:gd name="connsiteY0" fmla="*/ 0 h 7677752"/>
                <a:gd name="connsiteX1" fmla="*/ 2231942 w 2678341"/>
                <a:gd name="connsiteY1" fmla="*/ 0 h 7677752"/>
                <a:gd name="connsiteX2" fmla="*/ 2678341 w 2678341"/>
                <a:gd name="connsiteY2" fmla="*/ 446399 h 7677752"/>
                <a:gd name="connsiteX3" fmla="*/ 2678341 w 2678341"/>
                <a:gd name="connsiteY3" fmla="*/ 7677752 h 7677752"/>
                <a:gd name="connsiteX4" fmla="*/ 2678341 w 2678341"/>
                <a:gd name="connsiteY4" fmla="*/ 7677752 h 7677752"/>
                <a:gd name="connsiteX5" fmla="*/ 0 w 2678341"/>
                <a:gd name="connsiteY5" fmla="*/ 7677752 h 7677752"/>
                <a:gd name="connsiteX6" fmla="*/ 0 w 2678341"/>
                <a:gd name="connsiteY6" fmla="*/ 7677752 h 7677752"/>
                <a:gd name="connsiteX7" fmla="*/ 0 w 2678341"/>
                <a:gd name="connsiteY7" fmla="*/ 446399 h 7677752"/>
                <a:gd name="connsiteX8" fmla="*/ 446399 w 2678341"/>
                <a:gd name="connsiteY8" fmla="*/ 0 h 7677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8341" h="7677752">
                  <a:moveTo>
                    <a:pt x="2678341" y="1279652"/>
                  </a:moveTo>
                  <a:lnTo>
                    <a:pt x="2678341" y="6398100"/>
                  </a:lnTo>
                  <a:cubicBezTo>
                    <a:pt x="2678341" y="7104831"/>
                    <a:pt x="2608621" y="7677751"/>
                    <a:pt x="2522617" y="7677751"/>
                  </a:cubicBezTo>
                  <a:lnTo>
                    <a:pt x="0" y="7677751"/>
                  </a:lnTo>
                  <a:lnTo>
                    <a:pt x="0" y="7677751"/>
                  </a:lnTo>
                  <a:lnTo>
                    <a:pt x="0" y="1"/>
                  </a:lnTo>
                  <a:lnTo>
                    <a:pt x="0" y="1"/>
                  </a:lnTo>
                  <a:lnTo>
                    <a:pt x="2522617" y="1"/>
                  </a:lnTo>
                  <a:cubicBezTo>
                    <a:pt x="2608621" y="1"/>
                    <a:pt x="2678341" y="572921"/>
                    <a:pt x="2678341" y="1279652"/>
                  </a:cubicBezTo>
                  <a:close/>
                </a:path>
              </a:pathLst>
            </a:custGeom>
            <a:ln>
              <a:solidFill>
                <a:schemeClr val="accent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5251" tIns="178371" rIns="225996" bIns="178372" numCol="1" spcCol="1270" anchor="ctr" anchorCtr="0">
              <a:noAutofit/>
            </a:bodyPr>
            <a:lstStyle/>
            <a:p>
              <a:pPr marL="228600" lvl="1" indent="-228600" algn="l" defTabSz="1111250" rtl="0">
                <a:lnSpc>
                  <a:spcPct val="90000"/>
                </a:lnSpc>
                <a:spcBef>
                  <a:spcPct val="0"/>
                </a:spcBef>
                <a:spcAft>
                  <a:spcPct val="15000"/>
                </a:spcAft>
                <a:buChar char="••"/>
              </a:pPr>
              <a:r>
                <a:rPr lang="en-US" sz="2800" kern="1200" dirty="0" smtClean="0">
                  <a:latin typeface="Arial Narrow" panose="020B0606020202030204" pitchFamily="34" charset="0"/>
                </a:rPr>
                <a:t>IL </a:t>
              </a:r>
              <a:r>
                <a:rPr lang="en-US" sz="2800" kern="1200" dirty="0" err="1" smtClean="0">
                  <a:latin typeface="Arial Narrow" panose="020B0606020202030204" pitchFamily="34" charset="0"/>
                </a:rPr>
                <a:t>Bootcamp</a:t>
              </a:r>
              <a:endParaRPr lang="en-US" sz="2800" kern="1200" dirty="0" smtClean="0">
                <a:latin typeface="Arial Narrow" panose="020B0606020202030204" pitchFamily="34" charset="0"/>
              </a:endParaRPr>
            </a:p>
            <a:p>
              <a:pPr marL="228600" lvl="1" indent="-228600" algn="l" defTabSz="1111250" rtl="0">
                <a:lnSpc>
                  <a:spcPct val="90000"/>
                </a:lnSpc>
                <a:spcBef>
                  <a:spcPct val="0"/>
                </a:spcBef>
                <a:spcAft>
                  <a:spcPct val="15000"/>
                </a:spcAft>
                <a:buChar char="••"/>
              </a:pPr>
              <a:r>
                <a:rPr lang="en-US" sz="2800" kern="1200" dirty="0" smtClean="0">
                  <a:latin typeface="Arial Narrow" panose="020B0606020202030204" pitchFamily="34" charset="0"/>
                </a:rPr>
                <a:t>Library Desk Training</a:t>
              </a:r>
            </a:p>
            <a:p>
              <a:pPr marL="228600" lvl="1" indent="-228600" algn="l" defTabSz="1111250" rtl="0">
                <a:lnSpc>
                  <a:spcPct val="90000"/>
                </a:lnSpc>
                <a:spcBef>
                  <a:spcPct val="0"/>
                </a:spcBef>
                <a:spcAft>
                  <a:spcPct val="15000"/>
                </a:spcAft>
                <a:buChar char="••"/>
              </a:pPr>
              <a:r>
                <a:rPr lang="en-US" sz="2800" kern="1200" dirty="0" smtClean="0">
                  <a:latin typeface="Arial Narrow" panose="020B0606020202030204" pitchFamily="34" charset="0"/>
                </a:rPr>
                <a:t>In-depth IL Curriculum with Librarians</a:t>
              </a:r>
              <a:endParaRPr lang="en-US" sz="2800" kern="1200" dirty="0">
                <a:latin typeface="Arial Narrow" panose="020B0606020202030204" pitchFamily="34" charset="0"/>
              </a:endParaRPr>
            </a:p>
            <a:p>
              <a:pPr marL="228600" lvl="1" indent="-228600" algn="l" defTabSz="1111250" rtl="0">
                <a:lnSpc>
                  <a:spcPct val="90000"/>
                </a:lnSpc>
                <a:spcBef>
                  <a:spcPct val="0"/>
                </a:spcBef>
                <a:spcAft>
                  <a:spcPct val="15000"/>
                </a:spcAft>
                <a:buChar char="••"/>
              </a:pPr>
              <a:r>
                <a:rPr lang="en-US" sz="2800" kern="1200" dirty="0" smtClean="0">
                  <a:latin typeface="Arial Narrow" panose="020B0606020202030204" pitchFamily="34" charset="0"/>
                </a:rPr>
                <a:t>Observe/Team-Teach IL Classes</a:t>
              </a:r>
              <a:endParaRPr lang="en-US" sz="2800" kern="1200" dirty="0">
                <a:latin typeface="Arial Narrow" panose="020B0606020202030204" pitchFamily="34" charset="0"/>
              </a:endParaRPr>
            </a:p>
            <a:p>
              <a:pPr marL="228600" lvl="1" indent="-228600" algn="l" defTabSz="1111250" rtl="0">
                <a:lnSpc>
                  <a:spcPct val="90000"/>
                </a:lnSpc>
                <a:spcBef>
                  <a:spcPct val="0"/>
                </a:spcBef>
                <a:spcAft>
                  <a:spcPct val="15000"/>
                </a:spcAft>
                <a:buChar char="••"/>
              </a:pPr>
              <a:r>
                <a:rPr lang="en-US" sz="2800" kern="1200" dirty="0" smtClean="0">
                  <a:latin typeface="Arial Narrow" panose="020B0606020202030204" pitchFamily="34" charset="0"/>
                </a:rPr>
                <a:t>Provide one-on-one research consultations with peers</a:t>
              </a:r>
              <a:endParaRPr lang="en-US" sz="2800" kern="1200" dirty="0">
                <a:latin typeface="Arial Narrow" panose="020B0606020202030204" pitchFamily="34" charset="0"/>
              </a:endParaRPr>
            </a:p>
          </p:txBody>
        </p:sp>
        <p:sp>
          <p:nvSpPr>
            <p:cNvPr id="87" name="Freeform 86"/>
            <p:cNvSpPr/>
            <p:nvPr/>
          </p:nvSpPr>
          <p:spPr>
            <a:xfrm>
              <a:off x="1269024" y="23538317"/>
              <a:ext cx="4318736" cy="3347926"/>
            </a:xfrm>
            <a:custGeom>
              <a:avLst/>
              <a:gdLst>
                <a:gd name="connsiteX0" fmla="*/ 0 w 4318736"/>
                <a:gd name="connsiteY0" fmla="*/ 557999 h 3347926"/>
                <a:gd name="connsiteX1" fmla="*/ 557999 w 4318736"/>
                <a:gd name="connsiteY1" fmla="*/ 0 h 3347926"/>
                <a:gd name="connsiteX2" fmla="*/ 3760737 w 4318736"/>
                <a:gd name="connsiteY2" fmla="*/ 0 h 3347926"/>
                <a:gd name="connsiteX3" fmla="*/ 4318736 w 4318736"/>
                <a:gd name="connsiteY3" fmla="*/ 557999 h 3347926"/>
                <a:gd name="connsiteX4" fmla="*/ 4318736 w 4318736"/>
                <a:gd name="connsiteY4" fmla="*/ 2789927 h 3347926"/>
                <a:gd name="connsiteX5" fmla="*/ 3760737 w 4318736"/>
                <a:gd name="connsiteY5" fmla="*/ 3347926 h 3347926"/>
                <a:gd name="connsiteX6" fmla="*/ 557999 w 4318736"/>
                <a:gd name="connsiteY6" fmla="*/ 3347926 h 3347926"/>
                <a:gd name="connsiteX7" fmla="*/ 0 w 4318736"/>
                <a:gd name="connsiteY7" fmla="*/ 2789927 h 3347926"/>
                <a:gd name="connsiteX8" fmla="*/ 0 w 4318736"/>
                <a:gd name="connsiteY8" fmla="*/ 557999 h 3347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8736" h="3347926">
                  <a:moveTo>
                    <a:pt x="0" y="557999"/>
                  </a:moveTo>
                  <a:cubicBezTo>
                    <a:pt x="0" y="249825"/>
                    <a:pt x="249825" y="0"/>
                    <a:pt x="557999" y="0"/>
                  </a:cubicBezTo>
                  <a:lnTo>
                    <a:pt x="3760737" y="0"/>
                  </a:lnTo>
                  <a:cubicBezTo>
                    <a:pt x="4068911" y="0"/>
                    <a:pt x="4318736" y="249825"/>
                    <a:pt x="4318736" y="557999"/>
                  </a:cubicBezTo>
                  <a:lnTo>
                    <a:pt x="4318736" y="2789927"/>
                  </a:lnTo>
                  <a:cubicBezTo>
                    <a:pt x="4318736" y="3098101"/>
                    <a:pt x="4068911" y="3347926"/>
                    <a:pt x="3760737" y="3347926"/>
                  </a:cubicBezTo>
                  <a:lnTo>
                    <a:pt x="557999" y="3347926"/>
                  </a:lnTo>
                  <a:cubicBezTo>
                    <a:pt x="249825" y="3347926"/>
                    <a:pt x="0" y="3098101"/>
                    <a:pt x="0" y="2789927"/>
                  </a:cubicBezTo>
                  <a:lnTo>
                    <a:pt x="0" y="557999"/>
                  </a:lnTo>
                  <a:close/>
                </a:path>
              </a:pathLst>
            </a:cu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1082" tIns="287257" rIns="411082" bIns="287257" numCol="1" spcCol="1270" anchor="ctr" anchorCtr="0">
              <a:noAutofit/>
            </a:bodyPr>
            <a:lstStyle/>
            <a:p>
              <a:pPr lvl="0" algn="ctr" defTabSz="2889250" rtl="0">
                <a:lnSpc>
                  <a:spcPct val="90000"/>
                </a:lnSpc>
                <a:spcBef>
                  <a:spcPct val="0"/>
                </a:spcBef>
                <a:spcAft>
                  <a:spcPct val="35000"/>
                </a:spcAft>
              </a:pPr>
              <a:r>
                <a:rPr lang="en-US" sz="8000" kern="1200" dirty="0" smtClean="0">
                  <a:latin typeface="Arial Narrow" panose="020B0606020202030204" pitchFamily="34" charset="0"/>
                </a:rPr>
                <a:t>Fall Semester</a:t>
              </a:r>
              <a:endParaRPr lang="en-US" sz="8000" kern="1200" dirty="0">
                <a:latin typeface="Arial Narrow" panose="020B0606020202030204" pitchFamily="34" charset="0"/>
              </a:endParaRPr>
            </a:p>
          </p:txBody>
        </p:sp>
        <p:sp>
          <p:nvSpPr>
            <p:cNvPr id="88" name="Freeform 87"/>
            <p:cNvSpPr/>
            <p:nvPr/>
          </p:nvSpPr>
          <p:spPr>
            <a:xfrm>
              <a:off x="5587757" y="27388432"/>
              <a:ext cx="5443732" cy="2678342"/>
            </a:xfrm>
            <a:custGeom>
              <a:avLst/>
              <a:gdLst>
                <a:gd name="connsiteX0" fmla="*/ 446399 w 2678341"/>
                <a:gd name="connsiteY0" fmla="*/ 0 h 7677752"/>
                <a:gd name="connsiteX1" fmla="*/ 2231942 w 2678341"/>
                <a:gd name="connsiteY1" fmla="*/ 0 h 7677752"/>
                <a:gd name="connsiteX2" fmla="*/ 2678341 w 2678341"/>
                <a:gd name="connsiteY2" fmla="*/ 446399 h 7677752"/>
                <a:gd name="connsiteX3" fmla="*/ 2678341 w 2678341"/>
                <a:gd name="connsiteY3" fmla="*/ 7677752 h 7677752"/>
                <a:gd name="connsiteX4" fmla="*/ 2678341 w 2678341"/>
                <a:gd name="connsiteY4" fmla="*/ 7677752 h 7677752"/>
                <a:gd name="connsiteX5" fmla="*/ 0 w 2678341"/>
                <a:gd name="connsiteY5" fmla="*/ 7677752 h 7677752"/>
                <a:gd name="connsiteX6" fmla="*/ 0 w 2678341"/>
                <a:gd name="connsiteY6" fmla="*/ 7677752 h 7677752"/>
                <a:gd name="connsiteX7" fmla="*/ 0 w 2678341"/>
                <a:gd name="connsiteY7" fmla="*/ 446399 h 7677752"/>
                <a:gd name="connsiteX8" fmla="*/ 446399 w 2678341"/>
                <a:gd name="connsiteY8" fmla="*/ 0 h 7677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8341" h="7677752">
                  <a:moveTo>
                    <a:pt x="2678341" y="1279652"/>
                  </a:moveTo>
                  <a:lnTo>
                    <a:pt x="2678341" y="6398100"/>
                  </a:lnTo>
                  <a:cubicBezTo>
                    <a:pt x="2678341" y="7104831"/>
                    <a:pt x="2608621" y="7677751"/>
                    <a:pt x="2522617" y="7677751"/>
                  </a:cubicBezTo>
                  <a:lnTo>
                    <a:pt x="0" y="7677751"/>
                  </a:lnTo>
                  <a:lnTo>
                    <a:pt x="0" y="7677751"/>
                  </a:lnTo>
                  <a:lnTo>
                    <a:pt x="0" y="1"/>
                  </a:lnTo>
                  <a:lnTo>
                    <a:pt x="0" y="1"/>
                  </a:lnTo>
                  <a:lnTo>
                    <a:pt x="2522617" y="1"/>
                  </a:lnTo>
                  <a:cubicBezTo>
                    <a:pt x="2608621" y="1"/>
                    <a:pt x="2678341" y="572921"/>
                    <a:pt x="2678341" y="1279652"/>
                  </a:cubicBezTo>
                  <a:close/>
                </a:path>
              </a:pathLst>
            </a:custGeom>
            <a:ln>
              <a:solidFill>
                <a:schemeClr val="accent1"/>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5251" tIns="178371" rIns="225996" bIns="178372" numCol="1" spcCol="1270" anchor="ctr" anchorCtr="0">
              <a:noAutofit/>
            </a:bodyPr>
            <a:lstStyle/>
            <a:p>
              <a:pPr marL="228600" lvl="1" indent="-228600" algn="l" defTabSz="1111250" rtl="0">
                <a:lnSpc>
                  <a:spcPct val="90000"/>
                </a:lnSpc>
                <a:spcBef>
                  <a:spcPct val="0"/>
                </a:spcBef>
                <a:spcAft>
                  <a:spcPct val="15000"/>
                </a:spcAft>
                <a:buChar char="••"/>
              </a:pPr>
              <a:r>
                <a:rPr lang="en-US" sz="3200" kern="1200" dirty="0" smtClean="0">
                  <a:latin typeface="Arial Narrow" panose="020B0606020202030204" pitchFamily="34" charset="0"/>
                </a:rPr>
                <a:t>Independent Teaching</a:t>
              </a:r>
              <a:endParaRPr lang="en-US" sz="3200" kern="1200" dirty="0">
                <a:latin typeface="Arial Narrow" panose="020B0606020202030204" pitchFamily="34" charset="0"/>
              </a:endParaRPr>
            </a:p>
            <a:p>
              <a:pPr marL="228600" lvl="1" indent="-228600" algn="l" defTabSz="1111250" rtl="0">
                <a:lnSpc>
                  <a:spcPct val="90000"/>
                </a:lnSpc>
                <a:spcBef>
                  <a:spcPct val="0"/>
                </a:spcBef>
                <a:spcAft>
                  <a:spcPct val="15000"/>
                </a:spcAft>
                <a:buChar char="••"/>
              </a:pPr>
              <a:r>
                <a:rPr lang="en-US" sz="3200" kern="1200" dirty="0" smtClean="0">
                  <a:latin typeface="Arial Narrow" panose="020B0606020202030204" pitchFamily="34" charset="0"/>
                </a:rPr>
                <a:t>Provide one-on-one research consultations with peers</a:t>
              </a:r>
              <a:endParaRPr lang="en-US" sz="3200" kern="1200" dirty="0">
                <a:latin typeface="Arial Narrow" panose="020B0606020202030204" pitchFamily="34" charset="0"/>
              </a:endParaRPr>
            </a:p>
            <a:p>
              <a:pPr marL="228600" lvl="1" indent="-228600" algn="l" defTabSz="1111250" rtl="0">
                <a:lnSpc>
                  <a:spcPct val="90000"/>
                </a:lnSpc>
                <a:spcBef>
                  <a:spcPct val="0"/>
                </a:spcBef>
                <a:spcAft>
                  <a:spcPct val="15000"/>
                </a:spcAft>
                <a:buChar char="••"/>
              </a:pPr>
              <a:r>
                <a:rPr lang="en-US" sz="3200" kern="1200" dirty="0" smtClean="0">
                  <a:latin typeface="Arial Narrow" panose="020B0606020202030204" pitchFamily="34" charset="0"/>
                </a:rPr>
                <a:t>Independent Research </a:t>
              </a:r>
              <a:r>
                <a:rPr lang="en-US" sz="3200" dirty="0">
                  <a:latin typeface="Arial Narrow" panose="020B0606020202030204" pitchFamily="34" charset="0"/>
                </a:rPr>
                <a:t>P</a:t>
              </a:r>
              <a:r>
                <a:rPr lang="en-US" sz="3200" kern="1200" dirty="0" smtClean="0">
                  <a:latin typeface="Arial Narrow" panose="020B0606020202030204" pitchFamily="34" charset="0"/>
                </a:rPr>
                <a:t>roject in IL</a:t>
              </a:r>
              <a:endParaRPr lang="en-US" sz="3200" kern="1200" dirty="0">
                <a:latin typeface="Arial Narrow" panose="020B0606020202030204" pitchFamily="34" charset="0"/>
              </a:endParaRPr>
            </a:p>
          </p:txBody>
        </p:sp>
        <p:sp>
          <p:nvSpPr>
            <p:cNvPr id="89" name="Freeform 88"/>
            <p:cNvSpPr/>
            <p:nvPr/>
          </p:nvSpPr>
          <p:spPr>
            <a:xfrm>
              <a:off x="1269022" y="27053640"/>
              <a:ext cx="4318736" cy="3347926"/>
            </a:xfrm>
            <a:custGeom>
              <a:avLst/>
              <a:gdLst>
                <a:gd name="connsiteX0" fmla="*/ 0 w 4318736"/>
                <a:gd name="connsiteY0" fmla="*/ 557999 h 3347926"/>
                <a:gd name="connsiteX1" fmla="*/ 557999 w 4318736"/>
                <a:gd name="connsiteY1" fmla="*/ 0 h 3347926"/>
                <a:gd name="connsiteX2" fmla="*/ 3760737 w 4318736"/>
                <a:gd name="connsiteY2" fmla="*/ 0 h 3347926"/>
                <a:gd name="connsiteX3" fmla="*/ 4318736 w 4318736"/>
                <a:gd name="connsiteY3" fmla="*/ 557999 h 3347926"/>
                <a:gd name="connsiteX4" fmla="*/ 4318736 w 4318736"/>
                <a:gd name="connsiteY4" fmla="*/ 2789927 h 3347926"/>
                <a:gd name="connsiteX5" fmla="*/ 3760737 w 4318736"/>
                <a:gd name="connsiteY5" fmla="*/ 3347926 h 3347926"/>
                <a:gd name="connsiteX6" fmla="*/ 557999 w 4318736"/>
                <a:gd name="connsiteY6" fmla="*/ 3347926 h 3347926"/>
                <a:gd name="connsiteX7" fmla="*/ 0 w 4318736"/>
                <a:gd name="connsiteY7" fmla="*/ 2789927 h 3347926"/>
                <a:gd name="connsiteX8" fmla="*/ 0 w 4318736"/>
                <a:gd name="connsiteY8" fmla="*/ 557999 h 3347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8736" h="3347926">
                  <a:moveTo>
                    <a:pt x="0" y="557999"/>
                  </a:moveTo>
                  <a:cubicBezTo>
                    <a:pt x="0" y="249825"/>
                    <a:pt x="249825" y="0"/>
                    <a:pt x="557999" y="0"/>
                  </a:cubicBezTo>
                  <a:lnTo>
                    <a:pt x="3760737" y="0"/>
                  </a:lnTo>
                  <a:cubicBezTo>
                    <a:pt x="4068911" y="0"/>
                    <a:pt x="4318736" y="249825"/>
                    <a:pt x="4318736" y="557999"/>
                  </a:cubicBezTo>
                  <a:lnTo>
                    <a:pt x="4318736" y="2789927"/>
                  </a:lnTo>
                  <a:cubicBezTo>
                    <a:pt x="4318736" y="3098101"/>
                    <a:pt x="4068911" y="3347926"/>
                    <a:pt x="3760737" y="3347926"/>
                  </a:cubicBezTo>
                  <a:lnTo>
                    <a:pt x="557999" y="3347926"/>
                  </a:lnTo>
                  <a:cubicBezTo>
                    <a:pt x="249825" y="3347926"/>
                    <a:pt x="0" y="3098101"/>
                    <a:pt x="0" y="2789927"/>
                  </a:cubicBezTo>
                  <a:lnTo>
                    <a:pt x="0" y="557999"/>
                  </a:lnTo>
                  <a:close/>
                </a:path>
              </a:pathLst>
            </a:cu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1082" tIns="287257" rIns="411082" bIns="287257" numCol="1" spcCol="1270" anchor="ctr" anchorCtr="0">
              <a:noAutofit/>
            </a:bodyPr>
            <a:lstStyle/>
            <a:p>
              <a:pPr lvl="0" algn="ctr" defTabSz="2889250" rtl="0">
                <a:lnSpc>
                  <a:spcPct val="90000"/>
                </a:lnSpc>
                <a:spcBef>
                  <a:spcPct val="0"/>
                </a:spcBef>
                <a:spcAft>
                  <a:spcPct val="35000"/>
                </a:spcAft>
              </a:pPr>
              <a:r>
                <a:rPr lang="en-US" sz="8000" kern="1200" dirty="0" smtClean="0">
                  <a:latin typeface="Arial Narrow" panose="020B0606020202030204" pitchFamily="34" charset="0"/>
                </a:rPr>
                <a:t>Spring Semester</a:t>
              </a:r>
              <a:endParaRPr lang="en-US" sz="8000" kern="1200" dirty="0">
                <a:latin typeface="Arial Narrow" panose="020B0606020202030204" pitchFamily="34" charset="0"/>
              </a:endParaRPr>
            </a:p>
          </p:txBody>
        </p:sp>
      </p:grpSp>
      <p:graphicFrame>
        <p:nvGraphicFramePr>
          <p:cNvPr id="93" name="Diagram 92"/>
          <p:cNvGraphicFramePr/>
          <p:nvPr>
            <p:extLst>
              <p:ext uri="{D42A27DB-BD31-4B8C-83A1-F6EECF244321}">
                <p14:modId xmlns:p14="http://schemas.microsoft.com/office/powerpoint/2010/main" val="1469995452"/>
              </p:ext>
            </p:extLst>
          </p:nvPr>
        </p:nvGraphicFramePr>
        <p:xfrm>
          <a:off x="23986297" y="15296542"/>
          <a:ext cx="19196353" cy="1519288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79" name="Group 78"/>
          <p:cNvGrpSpPr/>
          <p:nvPr/>
        </p:nvGrpSpPr>
        <p:grpSpPr>
          <a:xfrm rot="21060000">
            <a:off x="4976857" y="25905292"/>
            <a:ext cx="8700349" cy="5898089"/>
            <a:chOff x="22055849" y="8031273"/>
            <a:chExt cx="5900066" cy="3452954"/>
          </a:xfrm>
        </p:grpSpPr>
        <p:sp>
          <p:nvSpPr>
            <p:cNvPr id="80" name="Freeform 79"/>
            <p:cNvSpPr/>
            <p:nvPr/>
          </p:nvSpPr>
          <p:spPr>
            <a:xfrm>
              <a:off x="22055849" y="8031273"/>
              <a:ext cx="5900066" cy="946027"/>
            </a:xfrm>
            <a:custGeom>
              <a:avLst/>
              <a:gdLst>
                <a:gd name="connsiteX0" fmla="*/ 0 w 7309081"/>
                <a:gd name="connsiteY0" fmla="*/ 0 h 921600"/>
                <a:gd name="connsiteX1" fmla="*/ 7309081 w 7309081"/>
                <a:gd name="connsiteY1" fmla="*/ 0 h 921600"/>
                <a:gd name="connsiteX2" fmla="*/ 7309081 w 7309081"/>
                <a:gd name="connsiteY2" fmla="*/ 921600 h 921600"/>
                <a:gd name="connsiteX3" fmla="*/ 0 w 7309081"/>
                <a:gd name="connsiteY3" fmla="*/ 921600 h 921600"/>
                <a:gd name="connsiteX4" fmla="*/ 0 w 7309081"/>
                <a:gd name="connsiteY4" fmla="*/ 0 h 9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9081" h="921600">
                  <a:moveTo>
                    <a:pt x="0" y="0"/>
                  </a:moveTo>
                  <a:lnTo>
                    <a:pt x="7309081" y="0"/>
                  </a:lnTo>
                  <a:lnTo>
                    <a:pt x="7309081" y="921600"/>
                  </a:lnTo>
                  <a:lnTo>
                    <a:pt x="0" y="921600"/>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6000" kern="1200" dirty="0" smtClean="0">
                  <a:latin typeface="Arial Narrow" panose="020B0606020202030204" pitchFamily="34" charset="0"/>
                </a:rPr>
                <a:t>ACRL Information Literacy </a:t>
              </a:r>
              <a:r>
                <a:rPr lang="en-US" sz="6000" dirty="0" smtClean="0">
                  <a:latin typeface="Arial Narrow" panose="020B0606020202030204" pitchFamily="34" charset="0"/>
                </a:rPr>
                <a:t>(IL) </a:t>
              </a:r>
              <a:r>
                <a:rPr lang="en-US" sz="6000" kern="1200" dirty="0" smtClean="0">
                  <a:latin typeface="Arial Narrow" panose="020B0606020202030204" pitchFamily="34" charset="0"/>
                </a:rPr>
                <a:t>Framework</a:t>
              </a:r>
              <a:endParaRPr lang="en-US" sz="6000" kern="1200" dirty="0">
                <a:latin typeface="Arial Narrow" panose="020B0606020202030204" pitchFamily="34" charset="0"/>
              </a:endParaRPr>
            </a:p>
          </p:txBody>
        </p:sp>
        <p:sp>
          <p:nvSpPr>
            <p:cNvPr id="81" name="Freeform 80"/>
            <p:cNvSpPr/>
            <p:nvPr/>
          </p:nvSpPr>
          <p:spPr>
            <a:xfrm>
              <a:off x="22073635" y="9123351"/>
              <a:ext cx="5878525" cy="2360876"/>
            </a:xfrm>
            <a:custGeom>
              <a:avLst/>
              <a:gdLst>
                <a:gd name="connsiteX0" fmla="*/ 0 w 7309081"/>
                <a:gd name="connsiteY0" fmla="*/ 0 h 3513600"/>
                <a:gd name="connsiteX1" fmla="*/ 7309081 w 7309081"/>
                <a:gd name="connsiteY1" fmla="*/ 0 h 3513600"/>
                <a:gd name="connsiteX2" fmla="*/ 7309081 w 7309081"/>
                <a:gd name="connsiteY2" fmla="*/ 3513600 h 3513600"/>
                <a:gd name="connsiteX3" fmla="*/ 0 w 7309081"/>
                <a:gd name="connsiteY3" fmla="*/ 3513600 h 3513600"/>
                <a:gd name="connsiteX4" fmla="*/ 0 w 7309081"/>
                <a:gd name="connsiteY4" fmla="*/ 0 h 351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9081" h="3513600">
                  <a:moveTo>
                    <a:pt x="0" y="0"/>
                  </a:moveTo>
                  <a:lnTo>
                    <a:pt x="7309081" y="0"/>
                  </a:lnTo>
                  <a:lnTo>
                    <a:pt x="7309081" y="3513600"/>
                  </a:lnTo>
                  <a:lnTo>
                    <a:pt x="0" y="351360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en-US" sz="4000" kern="1200" dirty="0" smtClean="0">
                  <a:latin typeface="Arial Narrow" panose="020B0606020202030204" pitchFamily="34" charset="0"/>
                </a:rPr>
                <a:t>Authority Is Constructed and Contextual</a:t>
              </a:r>
              <a:endParaRPr lang="en-US" sz="4000" kern="1200" dirty="0">
                <a:latin typeface="Arial Narrow" panose="020B0606020202030204" pitchFamily="34" charset="0"/>
              </a:endParaRPr>
            </a:p>
            <a:p>
              <a:pPr marL="285750" lvl="1" indent="-285750" algn="l" defTabSz="1422400" rtl="0">
                <a:lnSpc>
                  <a:spcPct val="90000"/>
                </a:lnSpc>
                <a:spcBef>
                  <a:spcPct val="0"/>
                </a:spcBef>
                <a:spcAft>
                  <a:spcPct val="15000"/>
                </a:spcAft>
                <a:buChar char="••"/>
              </a:pPr>
              <a:r>
                <a:rPr lang="en-US" sz="4000" kern="1200" dirty="0" smtClean="0">
                  <a:latin typeface="Arial Narrow" panose="020B0606020202030204" pitchFamily="34" charset="0"/>
                </a:rPr>
                <a:t>Information Creation as a Process</a:t>
              </a:r>
              <a:endParaRPr lang="en-US" sz="4000" kern="1200" dirty="0">
                <a:latin typeface="Arial Narrow" panose="020B0606020202030204" pitchFamily="34" charset="0"/>
              </a:endParaRPr>
            </a:p>
            <a:p>
              <a:pPr marL="285750" lvl="1" indent="-285750" algn="l" defTabSz="1422400" rtl="0">
                <a:lnSpc>
                  <a:spcPct val="90000"/>
                </a:lnSpc>
                <a:spcBef>
                  <a:spcPct val="0"/>
                </a:spcBef>
                <a:spcAft>
                  <a:spcPct val="15000"/>
                </a:spcAft>
                <a:buChar char="••"/>
              </a:pPr>
              <a:r>
                <a:rPr lang="en-US" sz="4000" kern="1200" dirty="0" smtClean="0">
                  <a:latin typeface="Arial Narrow" panose="020B0606020202030204" pitchFamily="34" charset="0"/>
                </a:rPr>
                <a:t>Information Has Value</a:t>
              </a:r>
              <a:endParaRPr lang="en-US" sz="4000" kern="1200" dirty="0">
                <a:latin typeface="Arial Narrow" panose="020B0606020202030204" pitchFamily="34" charset="0"/>
              </a:endParaRPr>
            </a:p>
            <a:p>
              <a:pPr marL="285750" lvl="1" indent="-285750" algn="l" defTabSz="1422400" rtl="0">
                <a:lnSpc>
                  <a:spcPct val="90000"/>
                </a:lnSpc>
                <a:spcBef>
                  <a:spcPct val="0"/>
                </a:spcBef>
                <a:spcAft>
                  <a:spcPct val="15000"/>
                </a:spcAft>
                <a:buChar char="••"/>
              </a:pPr>
              <a:r>
                <a:rPr lang="en-US" sz="4000" kern="1200" dirty="0" smtClean="0">
                  <a:latin typeface="Arial Narrow" panose="020B0606020202030204" pitchFamily="34" charset="0"/>
                </a:rPr>
                <a:t>Research as Inquiry</a:t>
              </a:r>
              <a:endParaRPr lang="en-US" sz="4000" kern="1200" dirty="0">
                <a:latin typeface="Arial Narrow" panose="020B0606020202030204" pitchFamily="34" charset="0"/>
              </a:endParaRPr>
            </a:p>
            <a:p>
              <a:pPr marL="285750" lvl="1" indent="-285750" algn="l" defTabSz="1422400" rtl="0">
                <a:lnSpc>
                  <a:spcPct val="90000"/>
                </a:lnSpc>
                <a:spcBef>
                  <a:spcPct val="0"/>
                </a:spcBef>
                <a:spcAft>
                  <a:spcPct val="15000"/>
                </a:spcAft>
                <a:buChar char="••"/>
              </a:pPr>
              <a:r>
                <a:rPr lang="en-US" sz="4000" kern="1200" dirty="0" smtClean="0">
                  <a:latin typeface="Arial Narrow" panose="020B0606020202030204" pitchFamily="34" charset="0"/>
                </a:rPr>
                <a:t>Scholarship as Conversation</a:t>
              </a:r>
              <a:endParaRPr lang="en-US" sz="4000" kern="1200" dirty="0">
                <a:latin typeface="Arial Narrow" panose="020B0606020202030204" pitchFamily="34" charset="0"/>
              </a:endParaRPr>
            </a:p>
            <a:p>
              <a:pPr marL="285750" lvl="1" indent="-285750" algn="l" defTabSz="1422400" rtl="0">
                <a:lnSpc>
                  <a:spcPct val="90000"/>
                </a:lnSpc>
                <a:spcBef>
                  <a:spcPct val="0"/>
                </a:spcBef>
                <a:spcAft>
                  <a:spcPct val="15000"/>
                </a:spcAft>
                <a:buChar char="••"/>
              </a:pPr>
              <a:r>
                <a:rPr lang="en-US" sz="4000" kern="1200" dirty="0" smtClean="0">
                  <a:latin typeface="Arial Narrow" panose="020B0606020202030204" pitchFamily="34" charset="0"/>
                </a:rPr>
                <a:t>Searching as Strategic Exploration</a:t>
              </a:r>
              <a:endParaRPr lang="en-US" sz="4000" kern="1200" dirty="0">
                <a:latin typeface="Arial Narrow" panose="020B0606020202030204" pitchFamily="34" charset="0"/>
              </a:endParaRPr>
            </a:p>
          </p:txBody>
        </p:sp>
      </p:grpSp>
      <p:sp>
        <p:nvSpPr>
          <p:cNvPr id="3" name="TextBox 2"/>
          <p:cNvSpPr txBox="1"/>
          <p:nvPr/>
        </p:nvSpPr>
        <p:spPr>
          <a:xfrm rot="21060000">
            <a:off x="14932485" y="25789225"/>
            <a:ext cx="11478803" cy="418576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dirty="0" smtClean="0">
                <a:latin typeface="Arial Narrow" panose="020B0606020202030204" pitchFamily="34" charset="0"/>
              </a:rPr>
              <a:t>Assessment</a:t>
            </a:r>
          </a:p>
          <a:p>
            <a:pPr marL="571500" indent="-571500">
              <a:buFont typeface="Arial" panose="020B0604020202020204" pitchFamily="34" charset="0"/>
              <a:buChar char="•"/>
            </a:pPr>
            <a:r>
              <a:rPr lang="en-US" sz="3600" dirty="0" smtClean="0">
                <a:latin typeface="Arial Narrow" panose="020B0606020202030204" pitchFamily="34" charset="0"/>
              </a:rPr>
              <a:t>As students within the </a:t>
            </a:r>
            <a:r>
              <a:rPr lang="en-US" sz="3600" dirty="0">
                <a:latin typeface="Arial Narrow" panose="020B0606020202030204" pitchFamily="34" charset="0"/>
              </a:rPr>
              <a:t>curriculum – a</a:t>
            </a:r>
            <a:r>
              <a:rPr lang="en-US" sz="3600" dirty="0" smtClean="0">
                <a:latin typeface="Arial Narrow" panose="020B0606020202030204" pitchFamily="34" charset="0"/>
              </a:rPr>
              <a:t>ssignments and reflections </a:t>
            </a:r>
          </a:p>
          <a:p>
            <a:pPr marL="571500" indent="-571500">
              <a:buFont typeface="Arial" panose="020B0604020202020204" pitchFamily="34" charset="0"/>
              <a:buChar char="•"/>
            </a:pPr>
            <a:r>
              <a:rPr lang="en-US" sz="3600" dirty="0" smtClean="0">
                <a:latin typeface="Arial Narrow" panose="020B0606020202030204" pitchFamily="34" charset="0"/>
              </a:rPr>
              <a:t>As teachers in the classroom – student &amp; instructor evaluations, authentic student assessment, reflections</a:t>
            </a:r>
          </a:p>
          <a:p>
            <a:pPr marL="571500" indent="-571500">
              <a:buFont typeface="Arial" panose="020B0604020202020204" pitchFamily="34" charset="0"/>
              <a:buChar char="•"/>
            </a:pPr>
            <a:r>
              <a:rPr lang="en-US" sz="3600" dirty="0" smtClean="0">
                <a:latin typeface="Arial Narrow" panose="020B0606020202030204" pitchFamily="34" charset="0"/>
              </a:rPr>
              <a:t>As mentors working with </a:t>
            </a:r>
            <a:r>
              <a:rPr lang="en-US" sz="3600" dirty="0">
                <a:latin typeface="Arial Narrow" panose="020B0606020202030204" pitchFamily="34" charset="0"/>
              </a:rPr>
              <a:t>students </a:t>
            </a:r>
            <a:r>
              <a:rPr lang="en-US" sz="3600" dirty="0" smtClean="0">
                <a:latin typeface="Arial Narrow" panose="020B0606020202030204" pitchFamily="34" charset="0"/>
              </a:rPr>
              <a:t>– student evaluations, reflections</a:t>
            </a:r>
            <a:endParaRPr lang="en-US" sz="3600" dirty="0">
              <a:latin typeface="Arial Narrow" panose="020B0606020202030204" pitchFamily="34" charset="0"/>
            </a:endParaRPr>
          </a:p>
        </p:txBody>
      </p:sp>
      <p:sp>
        <p:nvSpPr>
          <p:cNvPr id="29" name="TextBox 28"/>
          <p:cNvSpPr txBox="1"/>
          <p:nvPr/>
        </p:nvSpPr>
        <p:spPr>
          <a:xfrm rot="21060000">
            <a:off x="23826755" y="9538606"/>
            <a:ext cx="5558201" cy="80021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4600" i="1" dirty="0" smtClean="0">
                <a:latin typeface="Arial Narrow" panose="020B0606020202030204" pitchFamily="34" charset="0"/>
              </a:rPr>
              <a:t>Assessment</a:t>
            </a:r>
          </a:p>
        </p:txBody>
      </p:sp>
      <p:sp>
        <p:nvSpPr>
          <p:cNvPr id="30" name="TextBox 29"/>
          <p:cNvSpPr txBox="1"/>
          <p:nvPr/>
        </p:nvSpPr>
        <p:spPr>
          <a:xfrm rot="21060000">
            <a:off x="13657427" y="16439713"/>
            <a:ext cx="9540595" cy="132343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8000" i="1" dirty="0" smtClean="0">
                <a:latin typeface="Arial Narrow" panose="020B0606020202030204" pitchFamily="34" charset="0"/>
              </a:rPr>
              <a:t>Pilot – 2018-2019</a:t>
            </a:r>
          </a:p>
        </p:txBody>
      </p:sp>
      <p:sp>
        <p:nvSpPr>
          <p:cNvPr id="4" name="Rectangle 3"/>
          <p:cNvSpPr/>
          <p:nvPr/>
        </p:nvSpPr>
        <p:spPr>
          <a:xfrm rot="21077339">
            <a:off x="13696458" y="15845509"/>
            <a:ext cx="12325594" cy="1474909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039602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quot;/&gt;&lt;property id=&quot;20307&quot; value=&quot;256&quot;/&gt;&lt;/object&gt;&lt;/object&gt;&lt;object type=&quot;8&quot; unique_id=&quot;10006&quot;&gt;&lt;/object&gt;&lt;/object&gt;&lt;/database&gt;"/>
  <p:tag name="MMPROD_NEXTUNIQUEID" val="10009"/>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8791</TotalTime>
  <Words>488</Words>
  <Application>Microsoft Office PowerPoint</Application>
  <PresentationFormat>Custom</PresentationFormat>
  <Paragraphs>44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Narrow</vt:lpstr>
      <vt:lpstr>Calibri</vt:lpstr>
      <vt:lpstr>Office Theme</vt:lpstr>
      <vt:lpstr>PowerPoint Presentation</vt:lpstr>
    </vt:vector>
  </TitlesOfParts>
  <Company>Indiana Univeristy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Stone, Sean</dc:creator>
  <cp:lastModifiedBy>Reviewer</cp:lastModifiedBy>
  <cp:revision>115</cp:revision>
  <cp:lastPrinted>2016-03-11T16:29:41Z</cp:lastPrinted>
  <dcterms:created xsi:type="dcterms:W3CDTF">2016-02-24T17:19:13Z</dcterms:created>
  <dcterms:modified xsi:type="dcterms:W3CDTF">2018-09-20T13:34:42Z</dcterms:modified>
</cp:coreProperties>
</file>