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Lato"/>
      <p:regular r:id="rId27"/>
      <p:bold r:id="rId28"/>
      <p:italic r:id="rId29"/>
      <p:boldItalic r:id="rId30"/>
    </p:embeddedFont>
    <p:embeddedFont>
      <p:font typeface="Lato Black"/>
      <p:bold r:id="rId31"/>
      <p:boldItalic r:id="rId32"/>
    </p:embeddedFont>
    <p:embeddedFont>
      <p:font typeface="Open Sans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Lato-bold.fntdata"/><Relationship Id="rId27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Black-bold.fntdata"/><Relationship Id="rId30" Type="http://schemas.openxmlformats.org/officeDocument/2006/relationships/font" Target="fonts/Lato-boldItalic.fntdata"/><Relationship Id="rId11" Type="http://schemas.openxmlformats.org/officeDocument/2006/relationships/slide" Target="slides/slide6.xml"/><Relationship Id="rId33" Type="http://schemas.openxmlformats.org/officeDocument/2006/relationships/font" Target="fonts/OpenSans-regular.fntdata"/><Relationship Id="rId10" Type="http://schemas.openxmlformats.org/officeDocument/2006/relationships/slide" Target="slides/slide5.xml"/><Relationship Id="rId32" Type="http://schemas.openxmlformats.org/officeDocument/2006/relationships/font" Target="fonts/LatoBlack-boldItalic.fntdata"/><Relationship Id="rId13" Type="http://schemas.openxmlformats.org/officeDocument/2006/relationships/slide" Target="slides/slide8.xml"/><Relationship Id="rId35" Type="http://schemas.openxmlformats.org/officeDocument/2006/relationships/font" Target="fonts/OpenSans-italic.fntdata"/><Relationship Id="rId12" Type="http://schemas.openxmlformats.org/officeDocument/2006/relationships/slide" Target="slides/slide7.xml"/><Relationship Id="rId34" Type="http://schemas.openxmlformats.org/officeDocument/2006/relationships/font" Target="fonts/OpenSans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OpenSans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1" Type="http://schemas.openxmlformats.org/officeDocument/2006/relationships/hyperlink" Target="https://commons.wikimedia.org/wiki/File:Hippocampus_hippocampus_(on_Ascophyllum_nodosum).jpg" TargetMode="External"/><Relationship Id="rId10" Type="http://schemas.openxmlformats.org/officeDocument/2006/relationships/hyperlink" Target="https://commons.wikimedia.org/wiki/File:African_rhinoceros.jpg" TargetMode="External"/><Relationship Id="rId13" Type="http://schemas.openxmlformats.org/officeDocument/2006/relationships/hyperlink" Target="https://commons.wikimedia.org/wiki/File:Delphinapterus_leucas_head_3.jpg" TargetMode="External"/><Relationship Id="rId12" Type="http://schemas.openxmlformats.org/officeDocument/2006/relationships/hyperlink" Target="https://commons.wikimedia.org/wiki/File:Black-footed_ferrets_three.png" TargetMode="External"/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ommons.wikimedia.org/wiki/File:Dendrolagus_matschiei4.jpg" TargetMode="External"/><Relationship Id="rId3" Type="http://schemas.openxmlformats.org/officeDocument/2006/relationships/hyperlink" Target="https://commons.wikimedia.org/wiki/File:2014_Borneo_Luyten-De-Hauwere-Bornean_orangutan-02.jpg" TargetMode="External"/><Relationship Id="rId4" Type="http://schemas.openxmlformats.org/officeDocument/2006/relationships/hyperlink" Target="https://commons.wikimedia.org/wiki/File:Mountain_Gorilla,Bwindi,_Uganda_(15135296098).jpg" TargetMode="External"/><Relationship Id="rId9" Type="http://schemas.openxmlformats.org/officeDocument/2006/relationships/hyperlink" Target="https://commons.wikimedia.org/wiki/File:Chelonia_mydas_is_going_for_the_air_edit.jpg" TargetMode="External"/><Relationship Id="rId15" Type="http://schemas.openxmlformats.org/officeDocument/2006/relationships/hyperlink" Target="https://commons.wikimedia.org/wiki/File:Sibirischer_tiger_de_edit02.jpg" TargetMode="External"/><Relationship Id="rId14" Type="http://schemas.openxmlformats.org/officeDocument/2006/relationships/hyperlink" Target="https://commons.wikimedia.org/wiki/File:Cheetah_portrait_Whipsnade_Zoo.jpg" TargetMode="External"/><Relationship Id="rId17" Type="http://schemas.openxmlformats.org/officeDocument/2006/relationships/hyperlink" Target="https://commons.wikimedia.org/wiki/File:TheAxolotl.jpg" TargetMode="External"/><Relationship Id="rId16" Type="http://schemas.openxmlformats.org/officeDocument/2006/relationships/hyperlink" Target="https://commons.wikimedia.org/wiki/File:Snow_leopard_portrait-2010-07-09.jpg" TargetMode="External"/><Relationship Id="rId5" Type="http://schemas.openxmlformats.org/officeDocument/2006/relationships/hyperlink" Target="https://commons.wikimedia.org/wiki/File:Chimp_portrait_(5312048385).jpg" TargetMode="External"/><Relationship Id="rId19" Type="http://schemas.openxmlformats.org/officeDocument/2006/relationships/hyperlink" Target="https://commons.wikimedia.org/wiki/File:African_Bush_Elephant.jpg" TargetMode="External"/><Relationship Id="rId6" Type="http://schemas.openxmlformats.org/officeDocument/2006/relationships/hyperlink" Target="https://commons.wikimedia.org/wiki/File:Emperor-walk_hg.jpg" TargetMode="External"/><Relationship Id="rId18" Type="http://schemas.openxmlformats.org/officeDocument/2006/relationships/hyperlink" Target="https://commons.wikimedia.org/wiki/File:Loup_gris_(Canis_lupus_).jpg" TargetMode="External"/><Relationship Id="rId7" Type="http://schemas.openxmlformats.org/officeDocument/2006/relationships/hyperlink" Target="https://commons.wikimedia.org/wiki/File:Ovibos_moschatus_qtl3.jpg" TargetMode="External"/><Relationship Id="rId8" Type="http://schemas.openxmlformats.org/officeDocument/2006/relationships/hyperlink" Target="https://commons.wikimedia.org/wiki/File:Ring-tailed_lemur_(Lemur_catta).jpg" TargetMode="Externa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88bf948f92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88bf948f92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88bf948f92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88bf948f9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88bf948f92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88bf948f9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88bf948f92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88bf948f92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8ee6713130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8ee671313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8ee6713130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8ee6713130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8ee6713130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8ee6713130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8ee6713130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38ee6713130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8ee671313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8ee671313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8ee6713130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8ee6713130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88bf948f9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88bf948f9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88bf948f92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88bf948f92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8b1221ad46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8b1221ad46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88bf948f92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88bf948f92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image of Wikidata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88bf948f9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88bf948f9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8b1221ad4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8b1221ad4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88bf948f92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88bf948f92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are from Indianapolis, but this is an international prize for conservationists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8ed90ca4a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8ed90ca4a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Images from Wikimedia Commons: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https://commons.wikimedia.org/wiki/File:Dendrolagus_matschiei4.jpg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https://commons.wikimedia.org/wiki/File:2014_Borneo_Luyten-De-Hauwere-Bornean_orangutan-02.jpg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https://commons.wikimedia.org/wiki/File:Mountain_Gorilla,Bwindi,_Uganda_(15135296098).jpg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https://commons.wikimedia.org/wiki/File:Chimp_portrait_(5312048385).jpg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https://commons.wikimedia.org/wiki/File:Emperor-walk_hg.jpg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https://commons.wikimedia.org/wiki/File:Ovibos_moschatus_qtl3.jpg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8"/>
              </a:rPr>
              <a:t>https://commons.wikimedia.org/wiki/File:Ring-tailed_lemur_(Lemur_catta).jpg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9"/>
              </a:rPr>
              <a:t>https://commons.wikimedia.org/wiki/File:Chelonia_mydas_is_going_for_the_air_edit.jpg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0"/>
              </a:rPr>
              <a:t>https://commons.wikimedia.org/wiki/File:African_rhinoceros.jpg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1"/>
              </a:rPr>
              <a:t>https://commons.wikimedia.org/wiki/File:Hippocampus_hippocampus_(on_Ascophyllum_nodosum).jpg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2"/>
              </a:rPr>
              <a:t>https://commons.wikimedia.org/wiki/File:Black-footed_ferrets_three.png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3"/>
              </a:rPr>
              <a:t>https://commons.wikimedia.org/wiki/File:Delphinapterus_leucas_head_3.jpg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4"/>
              </a:rPr>
              <a:t>https://commons.wikimedia.org/wiki/File:Cheetah_portrait_Whipsnade_Zoo.jpg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5"/>
              </a:rPr>
              <a:t>https://commons.wikimedia.org/wiki/File:Sibirischer_tiger_de_edit02.jpg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6"/>
              </a:rPr>
              <a:t>https://commons.wikimedia.org/wiki/File:Snow_leopard_portrait-2010-07-09.jpg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7"/>
              </a:rPr>
              <a:t>https://commons.wikimedia.org/wiki/File:TheAxolotl.jpg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8"/>
              </a:rPr>
              <a:t>https://commons.wikimedia.org/wiki/File:Loup_gris_(Canis_lupus_).jpg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9"/>
              </a:rPr>
              <a:t>https://commons.wikimedia.org/wiki/File:African_Bush_Elephant.jpg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88bf948f92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88bf948f92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88bf948f9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88bf948f9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creativecommons.org/licenses/by/4.0/?ref=chooser-v1" TargetMode="External"/><Relationship Id="rId9" Type="http://schemas.openxmlformats.org/officeDocument/2006/relationships/hyperlink" Target="https://orcid.org/0000-0001-5455-1471" TargetMode="External"/><Relationship Id="rId5" Type="http://schemas.openxmlformats.org/officeDocument/2006/relationships/hyperlink" Target="https://creativecommons.org/licenses/by/4.0/?ref=chooser-v1" TargetMode="External"/><Relationship Id="rId6" Type="http://schemas.openxmlformats.org/officeDocument/2006/relationships/hyperlink" Target="mailto:omacisaa@iu.edu" TargetMode="External"/><Relationship Id="rId7" Type="http://schemas.openxmlformats.org/officeDocument/2006/relationships/hyperlink" Target="https://orcid.org/0000-0002-3870-6653" TargetMode="External"/><Relationship Id="rId8" Type="http://schemas.openxmlformats.org/officeDocument/2006/relationships/hyperlink" Target="mailto:jdodell@iu.edu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9.png"/><Relationship Id="rId5" Type="http://schemas.openxmlformats.org/officeDocument/2006/relationships/image" Target="../media/image17.png"/><Relationship Id="rId6" Type="http://schemas.openxmlformats.org/officeDocument/2006/relationships/hyperlink" Target="https://www.indianapoliszoo.com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4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4.png"/><Relationship Id="rId4" Type="http://schemas.openxmlformats.org/officeDocument/2006/relationships/image" Target="../media/image16.png"/><Relationship Id="rId5" Type="http://schemas.openxmlformats.org/officeDocument/2006/relationships/image" Target="../media/image3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4.png"/><Relationship Id="rId4" Type="http://schemas.openxmlformats.org/officeDocument/2006/relationships/image" Target="../media/image16.png"/><Relationship Id="rId5" Type="http://schemas.openxmlformats.org/officeDocument/2006/relationships/image" Target="../media/image33.png"/></Relationships>
</file>

<file path=ppt/slides/_rels/slide15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indianapoliszoo.com/" TargetMode="External"/><Relationship Id="rId10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hyperlink" Target="https://www.wikidata.org/wiki/Q134691635" TargetMode="External"/><Relationship Id="rId9" Type="http://schemas.openxmlformats.org/officeDocument/2006/relationships/image" Target="../media/image24.png"/><Relationship Id="rId5" Type="http://schemas.openxmlformats.org/officeDocument/2006/relationships/hyperlink" Target="https://www.wikidata.org/wiki/Q97446574" TargetMode="External"/><Relationship Id="rId6" Type="http://schemas.openxmlformats.org/officeDocument/2006/relationships/hyperlink" Target="https://www.wikidata.org/wiki/Q55245227" TargetMode="External"/><Relationship Id="rId7" Type="http://schemas.openxmlformats.org/officeDocument/2006/relationships/hyperlink" Target="https://www.wikidata.org/wiki/Q106097317" TargetMode="External"/><Relationship Id="rId8" Type="http://schemas.openxmlformats.org/officeDocument/2006/relationships/image" Target="../media/image3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orcid.org/0000-0003-2149-8170" TargetMode="External"/><Relationship Id="rId4" Type="http://schemas.openxmlformats.org/officeDocument/2006/relationships/hyperlink" Target="https://en.wikipedia.org/wiki/The_Peregrine_Fund" TargetMode="External"/><Relationship Id="rId5" Type="http://schemas.openxmlformats.org/officeDocument/2006/relationships/image" Target="../media/image3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orcid.org/0000-0002-3870-6653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hyperlink" Target="mailto:omacisaa@iu.edu" TargetMode="External"/><Relationship Id="rId4" Type="http://schemas.openxmlformats.org/officeDocument/2006/relationships/hyperlink" Target="mailto:jdodell@iu.edu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en.wikipedia.org/wiki/E._O._Wilson" TargetMode="External"/><Relationship Id="rId4" Type="http://schemas.openxmlformats.org/officeDocument/2006/relationships/image" Target="../media/image5.png"/><Relationship Id="rId5" Type="http://schemas.openxmlformats.org/officeDocument/2006/relationships/hyperlink" Target="https://en.wikipedia.org/wiki/Indianapolis_Prize" TargetMode="External"/></Relationships>
</file>

<file path=ppt/slides/_rels/slide7.xml.rels><?xml version="1.0" encoding="UTF-8" standalone="yes"?><Relationships xmlns="http://schemas.openxmlformats.org/package/2006/relationships"><Relationship Id="rId20" Type="http://schemas.openxmlformats.org/officeDocument/2006/relationships/image" Target="../media/image23.png"/><Relationship Id="rId11" Type="http://schemas.openxmlformats.org/officeDocument/2006/relationships/image" Target="../media/image34.png"/><Relationship Id="rId10" Type="http://schemas.openxmlformats.org/officeDocument/2006/relationships/image" Target="../media/image43.png"/><Relationship Id="rId13" Type="http://schemas.openxmlformats.org/officeDocument/2006/relationships/image" Target="../media/image12.png"/><Relationship Id="rId1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42.png"/><Relationship Id="rId9" Type="http://schemas.openxmlformats.org/officeDocument/2006/relationships/image" Target="../media/image27.png"/><Relationship Id="rId15" Type="http://schemas.openxmlformats.org/officeDocument/2006/relationships/image" Target="../media/image36.png"/><Relationship Id="rId14" Type="http://schemas.openxmlformats.org/officeDocument/2006/relationships/image" Target="../media/image26.png"/><Relationship Id="rId17" Type="http://schemas.openxmlformats.org/officeDocument/2006/relationships/image" Target="../media/image28.png"/><Relationship Id="rId16" Type="http://schemas.openxmlformats.org/officeDocument/2006/relationships/image" Target="../media/image45.png"/><Relationship Id="rId5" Type="http://schemas.openxmlformats.org/officeDocument/2006/relationships/image" Target="../media/image25.png"/><Relationship Id="rId19" Type="http://schemas.openxmlformats.org/officeDocument/2006/relationships/image" Target="../media/image35.png"/><Relationship Id="rId6" Type="http://schemas.openxmlformats.org/officeDocument/2006/relationships/image" Target="../media/image22.png"/><Relationship Id="rId18" Type="http://schemas.openxmlformats.org/officeDocument/2006/relationships/image" Target="../media/image40.png"/><Relationship Id="rId7" Type="http://schemas.openxmlformats.org/officeDocument/2006/relationships/image" Target="../media/image20.png"/><Relationship Id="rId8" Type="http://schemas.openxmlformats.org/officeDocument/2006/relationships/image" Target="../media/image4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hyperlink" Target="https://commons.wikimedia.org/wiki/File:Identifiers_on_Wikidata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5582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PIDs, Wikidata, and Notability on Wikipedia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340200" y="2226300"/>
            <a:ext cx="8128500" cy="6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WikiConference North America 2025 - New York, NY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October 17, 2025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CC BY"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94099" y="4669325"/>
            <a:ext cx="838200" cy="2952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994100" y="4655400"/>
            <a:ext cx="30000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3600"/>
              </a:spcBef>
              <a:spcAft>
                <a:spcPts val="360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Except for when noted elsewhere, this</a:t>
            </a: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work is licensed by the authors under</a:t>
            </a:r>
            <a:r>
              <a:rPr lang="en" sz="900">
                <a:solidFill>
                  <a:srgbClr val="1A9988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900" u="sng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4.0</a:t>
            </a:r>
            <a:endParaRPr sz="900">
              <a:solidFill>
                <a:srgbClr val="1A1A1A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34550" y="3123100"/>
            <a:ext cx="3882600" cy="14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Olivia MacIsaac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Research Information Management Librarian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omacisaa@iu.edu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ORCID: </a:t>
            </a: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7"/>
              </a:rPr>
              <a:t>0000-0002-3870-6653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668975" y="3123100"/>
            <a:ext cx="3882600" cy="14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Jere Odell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Director, Center for Digital Scholarship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jdodell@iu.edu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ORCID: </a:t>
            </a: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9"/>
              </a:rPr>
              <a:t>0000-0001-5455-1471</a:t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/>
          <p:nvPr>
            <p:ph type="title"/>
          </p:nvPr>
        </p:nvSpPr>
        <p:spPr>
          <a:xfrm>
            <a:off x="311700" y="185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The People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3" name="Google Shape;143;p22"/>
          <p:cNvSpPr txBox="1"/>
          <p:nvPr>
            <p:ph idx="1" type="body"/>
          </p:nvPr>
        </p:nvSpPr>
        <p:spPr>
          <a:xfrm>
            <a:off x="181943" y="1097343"/>
            <a:ext cx="4455000" cy="3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33 people (21 men, 12 women)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10 winners (8 men, 2 women)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24 Wikipedia entries (as of Sept. 24, 2025):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latin typeface="Lato"/>
                <a:ea typeface="Lato"/>
                <a:cs typeface="Lato"/>
                <a:sym typeface="Lato"/>
              </a:rPr>
              <a:t>73% of the people have entries</a:t>
            </a:r>
            <a:endParaRPr b="1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80% of Prize winners have entries (two most recent winners do not)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Men with entries: 71% (15/21)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Women with entries: 75% (9/12)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b="1" lang="en">
                <a:latin typeface="Lato"/>
                <a:ea typeface="Lato"/>
                <a:cs typeface="Lato"/>
                <a:sym typeface="Lato"/>
              </a:rPr>
              <a:t>Average wait for an entry after prize nomination: 1.4+ years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photos of Eckert, Dublin, Dabek" id="144" name="Google Shape;14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7159" y="1580784"/>
            <a:ext cx="1255625" cy="1447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2"/>
          <p:cNvPicPr preferRelativeResize="0"/>
          <p:nvPr/>
        </p:nvPicPr>
        <p:blipFill rotWithShape="1">
          <a:blip r:embed="rId4">
            <a:alphaModFix/>
          </a:blip>
          <a:srcRect b="30824" l="0" r="0" t="0"/>
          <a:stretch/>
        </p:blipFill>
        <p:spPr>
          <a:xfrm>
            <a:off x="7575934" y="1605052"/>
            <a:ext cx="1217400" cy="1447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41380" y="1579072"/>
            <a:ext cx="1217404" cy="1447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2"/>
          <p:cNvSpPr txBox="1"/>
          <p:nvPr/>
        </p:nvSpPr>
        <p:spPr>
          <a:xfrm>
            <a:off x="4974659" y="961166"/>
            <a:ext cx="345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Lato Black"/>
                <a:ea typeface="Lato Black"/>
                <a:cs typeface="Lato Black"/>
                <a:sym typeface="Lato Black"/>
              </a:rPr>
              <a:t>Women in Red</a:t>
            </a:r>
            <a:endParaRPr sz="1800">
              <a:solidFill>
                <a:srgbClr val="FF0000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48" name="Google Shape;148;p22"/>
          <p:cNvSpPr txBox="1"/>
          <p:nvPr/>
        </p:nvSpPr>
        <p:spPr>
          <a:xfrm>
            <a:off x="4807822" y="3147600"/>
            <a:ext cx="137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Karen Eckert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9" name="Google Shape;149;p22"/>
          <p:cNvSpPr txBox="1"/>
          <p:nvPr/>
        </p:nvSpPr>
        <p:spPr>
          <a:xfrm>
            <a:off x="7575922" y="3131182"/>
            <a:ext cx="137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Lisa Dabek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0" name="Google Shape;150;p22"/>
          <p:cNvSpPr txBox="1"/>
          <p:nvPr/>
        </p:nvSpPr>
        <p:spPr>
          <a:xfrm>
            <a:off x="6236244" y="3144173"/>
            <a:ext cx="137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Holly Dublin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1" name="Google Shape;151;p22"/>
          <p:cNvSpPr txBox="1"/>
          <p:nvPr/>
        </p:nvSpPr>
        <p:spPr>
          <a:xfrm>
            <a:off x="4830334" y="3604541"/>
            <a:ext cx="4039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Photos: Indianapolis Zoo: </a:t>
            </a:r>
            <a:r>
              <a:rPr lang="en" sz="12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6"/>
              </a:rPr>
              <a:t>https://www.indianapoliszoo.com/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/>
          <p:nvPr>
            <p:ph type="title"/>
          </p:nvPr>
        </p:nvSpPr>
        <p:spPr>
          <a:xfrm>
            <a:off x="5444101" y="4348484"/>
            <a:ext cx="338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54395"/>
              <a:buNone/>
            </a:pPr>
            <a:r>
              <a:rPr lang="en" sz="1820">
                <a:latin typeface="Lato"/>
                <a:ea typeface="Lato"/>
                <a:cs typeface="Lato"/>
                <a:sym typeface="Lato"/>
              </a:rPr>
              <a:t>Venn diagram of people who have all three </a:t>
            </a:r>
            <a:r>
              <a:rPr lang="en" sz="1820">
                <a:latin typeface="Lato"/>
                <a:ea typeface="Lato"/>
                <a:cs typeface="Lato"/>
                <a:sym typeface="Lato"/>
              </a:rPr>
              <a:t>identifiers</a:t>
            </a:r>
            <a:endParaRPr sz="182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Venn diagram" id="157" name="Google Shape;157;p23" title="venndiagram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1275" y="1086350"/>
            <a:ext cx="2741625" cy="3201172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3"/>
          <p:cNvSpPr txBox="1"/>
          <p:nvPr/>
        </p:nvSpPr>
        <p:spPr>
          <a:xfrm>
            <a:off x="986425" y="1166000"/>
            <a:ext cx="42276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20 people have all three PIDs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16 (80%) of these have Wikipedia entries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 </a:t>
            </a: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increase of 7 percentage points over the norm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However … most people received Wikipedia entries before receiving all three PIDs.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Excluding award years that predate Wikipedia: </a:t>
            </a: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27% (4/15) received all PIDs before their entries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.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9" name="Google Shape;159;p23"/>
          <p:cNvSpPr txBox="1"/>
          <p:nvPr/>
        </p:nvSpPr>
        <p:spPr>
          <a:xfrm>
            <a:off x="1077300" y="380474"/>
            <a:ext cx="6989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 Power of PIDs?</a:t>
            </a:r>
            <a:endParaRPr b="1" sz="24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/>
          <p:nvPr>
            <p:ph type="title"/>
          </p:nvPr>
        </p:nvSpPr>
        <p:spPr>
          <a:xfrm>
            <a:off x="311700" y="163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The Power of Q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5" name="Google Shape;165;p24"/>
          <p:cNvSpPr txBox="1"/>
          <p:nvPr>
            <p:ph idx="1" type="body"/>
          </p:nvPr>
        </p:nvSpPr>
        <p:spPr>
          <a:xfrm>
            <a:off x="311700" y="1377949"/>
            <a:ext cx="4113000" cy="325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85% (28/33) have a Wikidata entry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86% (24/28) of those have a Wikipedia entry: </a:t>
            </a:r>
            <a:r>
              <a:rPr b="1" lang="en">
                <a:latin typeface="Lato"/>
                <a:ea typeface="Lato"/>
                <a:cs typeface="Lato"/>
                <a:sym typeface="Lato"/>
              </a:rPr>
              <a:t>a bump of 13 points over the norm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36% (4/11) of post-2012 candidates received Q before WP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Average wait for a WP entry after Q: </a:t>
            </a:r>
            <a:r>
              <a:rPr b="1" lang="en">
                <a:latin typeface="Lato"/>
                <a:ea typeface="Lato"/>
                <a:cs typeface="Lato"/>
                <a:sym typeface="Lato"/>
              </a:rPr>
              <a:t>3.5 months</a:t>
            </a:r>
            <a:endParaRPr b="1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4"/>
          <p:cNvSpPr txBox="1"/>
          <p:nvPr/>
        </p:nvSpPr>
        <p:spPr>
          <a:xfrm>
            <a:off x="668700" y="648498"/>
            <a:ext cx="780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he Indianapolis Prize (2006) list predates the launch of Wikidata (2012)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7" name="Google Shape;16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2150" y="1399750"/>
            <a:ext cx="1453150" cy="1453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hotos of Marker and Blanvillain" id="168" name="Google Shape;16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7075" y="1399748"/>
            <a:ext cx="1789974" cy="14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4"/>
          <p:cNvSpPr txBox="1"/>
          <p:nvPr/>
        </p:nvSpPr>
        <p:spPr>
          <a:xfrm>
            <a:off x="4719300" y="2973375"/>
            <a:ext cx="4113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Laurie Marker: waited 4.6 years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Caroline Blanvillain: waited 3.6 years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0" name="Google Shape;170;p24"/>
          <p:cNvSpPr txBox="1"/>
          <p:nvPr/>
        </p:nvSpPr>
        <p:spPr>
          <a:xfrm>
            <a:off x="3635675" y="4636200"/>
            <a:ext cx="5538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Photos from: Indianapolis Zoo and ResearchGate</a:t>
            </a:r>
            <a:endParaRPr sz="16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5"/>
          <p:cNvSpPr txBox="1"/>
          <p:nvPr>
            <p:ph type="title"/>
          </p:nvPr>
        </p:nvSpPr>
        <p:spPr>
          <a:xfrm>
            <a:off x="311700" y="261832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The Value of the Library of Congress Name Authority File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6" name="Google Shape;176;p25"/>
          <p:cNvSpPr txBox="1"/>
          <p:nvPr>
            <p:ph idx="1" type="body"/>
          </p:nvPr>
        </p:nvSpPr>
        <p:spPr>
          <a:xfrm>
            <a:off x="311700" y="1239875"/>
            <a:ext cx="40707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85% (28/33) have a LCNAF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75% (21/28) of these also have WP entries (but 3 people have WP w/o LCNAF): </a:t>
            </a:r>
            <a:r>
              <a:rPr b="1" lang="en">
                <a:latin typeface="Lato"/>
                <a:ea typeface="Lato"/>
                <a:cs typeface="Lato"/>
                <a:sym typeface="Lato"/>
              </a:rPr>
              <a:t>a bump of 2 points over the norm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Using Wikipedia’s launch as day one, the average wait between LCNAF and WP is </a:t>
            </a:r>
            <a:r>
              <a:rPr b="1" lang="en">
                <a:latin typeface="Lato"/>
                <a:ea typeface="Lato"/>
                <a:cs typeface="Lato"/>
                <a:sym typeface="Lato"/>
              </a:rPr>
              <a:t>8.3 years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p25"/>
          <p:cNvSpPr txBox="1"/>
          <p:nvPr/>
        </p:nvSpPr>
        <p:spPr>
          <a:xfrm>
            <a:off x="311700" y="731725"/>
            <a:ext cx="783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LC Name Authorities (1970s) predate Wikipedia and the Prize by decades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photos of Marker, Blanvillain, and Stuart" id="178" name="Google Shape;17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8875" y="1399750"/>
            <a:ext cx="1189509" cy="965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31700" y="1399750"/>
            <a:ext cx="965675" cy="96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60701" y="1399750"/>
            <a:ext cx="1447108" cy="965676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5"/>
          <p:cNvSpPr txBox="1"/>
          <p:nvPr/>
        </p:nvSpPr>
        <p:spPr>
          <a:xfrm>
            <a:off x="4678875" y="2571750"/>
            <a:ext cx="40707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Waited more than 19 years for a WP entry: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Laurie Marker, Caroline Blanvillain, and Simon Stuart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2" name="Google Shape;182;p25"/>
          <p:cNvSpPr txBox="1"/>
          <p:nvPr/>
        </p:nvSpPr>
        <p:spPr>
          <a:xfrm>
            <a:off x="3635675" y="4636200"/>
            <a:ext cx="5538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Photos from: Indianapolis Zoo and ResearchGate</a:t>
            </a:r>
            <a:endParaRPr sz="16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/>
          <p:nvPr>
            <p:ph type="title"/>
          </p:nvPr>
        </p:nvSpPr>
        <p:spPr>
          <a:xfrm>
            <a:off x="311700" y="191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ORCID?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p26"/>
          <p:cNvSpPr txBox="1"/>
          <p:nvPr>
            <p:ph idx="1" type="body"/>
          </p:nvPr>
        </p:nvSpPr>
        <p:spPr>
          <a:xfrm>
            <a:off x="311700" y="1211884"/>
            <a:ext cx="4113000" cy="338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73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% (24/33) have an ORCID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71% (17/24) of these also have WP entries: </a:t>
            </a:r>
            <a:r>
              <a:rPr b="1" lang="en">
                <a:latin typeface="Lato"/>
                <a:ea typeface="Lato"/>
                <a:cs typeface="Lato"/>
                <a:sym typeface="Lato"/>
              </a:rPr>
              <a:t>2 points </a:t>
            </a:r>
            <a:r>
              <a:rPr b="1" i="1" lang="en">
                <a:latin typeface="Lato"/>
                <a:ea typeface="Lato"/>
                <a:cs typeface="Lato"/>
                <a:sym typeface="Lato"/>
              </a:rPr>
              <a:t>less</a:t>
            </a:r>
            <a:r>
              <a:rPr b="1" lang="en">
                <a:latin typeface="Lato"/>
                <a:ea typeface="Lato"/>
                <a:cs typeface="Lato"/>
                <a:sym typeface="Lato"/>
              </a:rPr>
              <a:t> than the norm</a:t>
            </a:r>
            <a:endParaRPr b="1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29% (5/17) received an ORCID before WP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29% (7/24) of people with WP entries, have no ORCID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Using WP’s launch date as day one, the average wait for a WP entry after ORCID: </a:t>
            </a:r>
            <a:r>
              <a:rPr b="1" i="1" lang="en">
                <a:latin typeface="Lato"/>
                <a:ea typeface="Lato"/>
                <a:cs typeface="Lato"/>
                <a:sym typeface="Lato"/>
              </a:rPr>
              <a:t>- 4.3 years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9" name="Google Shape;189;p26"/>
          <p:cNvSpPr txBox="1"/>
          <p:nvPr/>
        </p:nvSpPr>
        <p:spPr>
          <a:xfrm>
            <a:off x="1098300" y="637475"/>
            <a:ext cx="6947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The Indianapolis Prize (2006) predates ORCID (2010)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photos of Marker, Blanvillain, and Ceballos" id="190" name="Google Shape;19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6600" y="1287025"/>
            <a:ext cx="1189509" cy="965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9425" y="1287025"/>
            <a:ext cx="965675" cy="9656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6"/>
          <p:cNvSpPr txBox="1"/>
          <p:nvPr/>
        </p:nvSpPr>
        <p:spPr>
          <a:xfrm>
            <a:off x="4439307" y="2437866"/>
            <a:ext cx="4537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Laurie Marker: waited 4.8 years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Caroline Blanvillain: waited 6.1 years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Gerardo Ceballos: waited 9.5 years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3" name="Google Shape;193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18423" y="1287025"/>
            <a:ext cx="965675" cy="96181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6"/>
          <p:cNvSpPr txBox="1"/>
          <p:nvPr/>
        </p:nvSpPr>
        <p:spPr>
          <a:xfrm>
            <a:off x="1972850" y="4650292"/>
            <a:ext cx="7200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Photos from: Indianapolis Zoo, ResearchGate, and Wikimedia Commons</a:t>
            </a:r>
            <a:endParaRPr sz="16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7"/>
          <p:cNvSpPr txBox="1"/>
          <p:nvPr>
            <p:ph type="title"/>
          </p:nvPr>
        </p:nvSpPr>
        <p:spPr>
          <a:xfrm>
            <a:off x="311700" y="233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Overdue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for Wikipedia Entries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0" name="Google Shape;200;p27"/>
          <p:cNvSpPr txBox="1"/>
          <p:nvPr>
            <p:ph idx="1" type="body"/>
          </p:nvPr>
        </p:nvSpPr>
        <p:spPr>
          <a:xfrm>
            <a:off x="311700" y="863550"/>
            <a:ext cx="8520600" cy="4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Four people have all three PIDs and no Wikipedia entries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photos of Dublin, Berger, Robinson, and Borboroglu" id="201" name="Google Shape;20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6997" y="1424572"/>
            <a:ext cx="1217404" cy="1447875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7"/>
          <p:cNvSpPr txBox="1"/>
          <p:nvPr/>
        </p:nvSpPr>
        <p:spPr>
          <a:xfrm>
            <a:off x="1485900" y="3167581"/>
            <a:ext cx="6172200" cy="14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Font typeface="Lato"/>
              <a:buChar char="●"/>
            </a:pPr>
            <a:r>
              <a:rPr lang="en" sz="1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Holly T. Dublin, 2006 finalist: </a:t>
            </a:r>
            <a:r>
              <a:rPr lang="en" sz="1900" u="sng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Q134691635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Font typeface="Lato"/>
              <a:buChar char="●"/>
            </a:pPr>
            <a:r>
              <a:rPr lang="en" sz="1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Joel Berger, 2018 finalist: </a:t>
            </a:r>
            <a:r>
              <a:rPr lang="en" sz="1900" u="sng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Q97446574</a:t>
            </a:r>
            <a:endParaRPr sz="19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Font typeface="Lato"/>
              <a:buChar char="●"/>
            </a:pPr>
            <a:r>
              <a:rPr lang="en" sz="1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John G. Robinson, 2020 finalist: </a:t>
            </a:r>
            <a:r>
              <a:rPr lang="en" sz="1900" u="sng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Q55245227</a:t>
            </a:r>
            <a:r>
              <a:rPr lang="en" sz="1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9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Pablo Borboroglu, 2023 </a:t>
            </a:r>
            <a:r>
              <a:rPr b="1" lang="en" sz="1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winner</a:t>
            </a:r>
            <a:r>
              <a:rPr lang="en" sz="1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en" sz="1900" u="sng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Q106097317</a:t>
            </a:r>
            <a:r>
              <a:rPr lang="en" sz="1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2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3" name="Google Shape;203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56795" y="1449375"/>
            <a:ext cx="1255186" cy="144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810492" y="1453775"/>
            <a:ext cx="1076723" cy="144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039617" y="1491650"/>
            <a:ext cx="1217401" cy="14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7"/>
          <p:cNvSpPr txBox="1"/>
          <p:nvPr/>
        </p:nvSpPr>
        <p:spPr>
          <a:xfrm>
            <a:off x="3256797" y="4774200"/>
            <a:ext cx="5502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Photos: Indianapolis Zoo: </a:t>
            </a:r>
            <a:r>
              <a:rPr lang="en" sz="12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11"/>
              </a:rPr>
              <a:t>https://www.indianapoliszoo.com/</a:t>
            </a:r>
            <a:r>
              <a:rPr lang="en" sz="12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2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8"/>
          <p:cNvSpPr txBox="1"/>
          <p:nvPr>
            <p:ph type="title"/>
          </p:nvPr>
        </p:nvSpPr>
        <p:spPr>
          <a:xfrm>
            <a:off x="311700" y="98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One PID … Prize Winner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" name="Google Shape;212;p28"/>
          <p:cNvSpPr txBox="1"/>
          <p:nvPr>
            <p:ph idx="1" type="body"/>
          </p:nvPr>
        </p:nvSpPr>
        <p:spPr>
          <a:xfrm>
            <a:off x="3466575" y="1251116"/>
            <a:ext cx="5481600" cy="20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Lato"/>
                <a:ea typeface="Lato"/>
                <a:cs typeface="Lato"/>
                <a:sym typeface="Lato"/>
              </a:rPr>
              <a:t>Lily-Arisón Rene de Roland</a:t>
            </a:r>
            <a:endParaRPr b="1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ORCID: </a:t>
            </a: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https://orcid.org/0000-0003-2149-8170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2025 Indianapolis Prize Winner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National Director of </a:t>
            </a: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The Peregrine Fund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’s Madagascar Program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Photo of Rene de Roland" id="213" name="Google Shape;213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5700" y="1349750"/>
            <a:ext cx="2472599" cy="297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8"/>
          <p:cNvSpPr txBox="1"/>
          <p:nvPr/>
        </p:nvSpPr>
        <p:spPr>
          <a:xfrm>
            <a:off x="1894500" y="671325"/>
            <a:ext cx="535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Waiting for an entry.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5" name="Google Shape;215;p28"/>
          <p:cNvSpPr txBox="1"/>
          <p:nvPr/>
        </p:nvSpPr>
        <p:spPr>
          <a:xfrm>
            <a:off x="765700" y="4437875"/>
            <a:ext cx="258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Photo: Indianapolis Zoo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9"/>
          <p:cNvSpPr txBox="1"/>
          <p:nvPr>
            <p:ph type="title"/>
          </p:nvPr>
        </p:nvSpPr>
        <p:spPr>
          <a:xfrm>
            <a:off x="311700" y="92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Gender: Mixed Results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1" name="Google Shape;221;p29"/>
          <p:cNvSpPr txBox="1"/>
          <p:nvPr>
            <p:ph idx="1" type="body"/>
          </p:nvPr>
        </p:nvSpPr>
        <p:spPr>
          <a:xfrm>
            <a:off x="311700" y="665425"/>
            <a:ext cx="6948300" cy="438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Indianapolis Prize finalists who are w</a:t>
            </a:r>
            <a:r>
              <a:rPr lang="en" sz="2000">
                <a:latin typeface="Lato"/>
                <a:ea typeface="Lato"/>
                <a:cs typeface="Lato"/>
                <a:sym typeface="Lato"/>
              </a:rPr>
              <a:t>omen are: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more likely to have Wikipedia entries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more likely to have an entry </a:t>
            </a:r>
            <a:r>
              <a:rPr b="1" i="1" lang="en" sz="1800">
                <a:latin typeface="Lato"/>
                <a:ea typeface="Lato"/>
                <a:cs typeface="Lato"/>
                <a:sym typeface="Lato"/>
              </a:rPr>
              <a:t>before</a:t>
            </a:r>
            <a:r>
              <a:rPr lang="en" sz="180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800">
                <a:latin typeface="Lato"/>
                <a:ea typeface="Lato"/>
                <a:cs typeface="Lato"/>
                <a:sym typeface="Lato"/>
              </a:rPr>
              <a:t>becoming</a:t>
            </a:r>
            <a:r>
              <a:rPr lang="en" sz="1800">
                <a:latin typeface="Lato"/>
                <a:ea typeface="Lato"/>
                <a:cs typeface="Lato"/>
                <a:sym typeface="Lato"/>
              </a:rPr>
              <a:t> a Prize finalist (average years: 4.3)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Men are more likely to receive an entry </a:t>
            </a:r>
            <a:r>
              <a:rPr b="1" i="1" lang="en" sz="2000">
                <a:latin typeface="Lato"/>
                <a:ea typeface="Lato"/>
                <a:cs typeface="Lato"/>
                <a:sym typeface="Lato"/>
              </a:rPr>
              <a:t>after</a:t>
            </a:r>
            <a:r>
              <a:rPr lang="en" sz="200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2000">
                <a:latin typeface="Lato"/>
                <a:ea typeface="Lato"/>
                <a:cs typeface="Lato"/>
                <a:sym typeface="Lato"/>
              </a:rPr>
              <a:t>becoming</a:t>
            </a:r>
            <a:r>
              <a:rPr lang="en" sz="2000">
                <a:latin typeface="Lato"/>
                <a:ea typeface="Lato"/>
                <a:cs typeface="Lato"/>
                <a:sym typeface="Lato"/>
              </a:rPr>
              <a:t> a Prize finalist (average years after Wikipedia entry: 1.4)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00"/>
              <a:buFont typeface="Lato"/>
              <a:buChar char="●"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Women are more likely to be outliers: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Holly Dublin: has all three PIDs; still waiting for Wikipedia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Laurie Marker: waited 4.6 years after receiving all three PIDs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Caroline Blanvillain: waited 3.6 years after receiving all three PIDs</a:t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-3556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00"/>
              <a:buFont typeface="Lato"/>
              <a:buChar char="●"/>
            </a:pPr>
            <a:r>
              <a:rPr lang="en" sz="2000">
                <a:latin typeface="Lato"/>
                <a:ea typeface="Lato"/>
                <a:cs typeface="Lato"/>
                <a:sym typeface="Lato"/>
              </a:rPr>
              <a:t>Women are less likely to win the Indianapolis Prize (80% men … just like Wikipedia)</a:t>
            </a:r>
            <a:endParaRPr sz="2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/>
          </a:p>
        </p:txBody>
      </p:sp>
      <p:pic>
        <p:nvPicPr>
          <p:cNvPr descr="Women in Red logo" id="222" name="Google Shape;22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7425" y="92725"/>
            <a:ext cx="1940375" cy="180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Are PIDs a Good Indicator of Notability?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8" name="Google Shape;228;p30"/>
          <p:cNvSpPr txBox="1"/>
          <p:nvPr>
            <p:ph idx="1" type="body"/>
          </p:nvPr>
        </p:nvSpPr>
        <p:spPr>
          <a:xfrm>
            <a:off x="311700" y="1152475"/>
            <a:ext cx="8520600" cy="23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Lato"/>
                <a:ea typeface="Lato"/>
                <a:cs typeface="Lato"/>
                <a:sym typeface="Lato"/>
              </a:rPr>
              <a:t>Wikidata: +13 percentage points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- wrote an article or something; maybe on a topical, Wikiproject worklist (perhaps this one is just too common?)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latin typeface="Lato"/>
                <a:ea typeface="Lato"/>
                <a:cs typeface="Lato"/>
                <a:sym typeface="Lato"/>
              </a:rPr>
              <a:t>LCNAF: +2 percentage points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- probably wrote at least one book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latin typeface="Lato"/>
                <a:ea typeface="Lato"/>
                <a:cs typeface="Lato"/>
                <a:sym typeface="Lato"/>
              </a:rPr>
              <a:t>ORCID: -2 percentage points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- self-selected, but maybe because the person was required by a funder or publisher (perhaps they have an established program of research, but maybe “notable” people just don’t really see a need for an ORCID)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9" name="Google Shape;229;p30"/>
          <p:cNvSpPr txBox="1"/>
          <p:nvPr/>
        </p:nvSpPr>
        <p:spPr>
          <a:xfrm>
            <a:off x="1436550" y="3686025"/>
            <a:ext cx="62709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Weak indicators on their own, but stronger together?</a:t>
            </a:r>
            <a:endParaRPr b="1"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All three PIDs: +7 percentage points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An Indicator of “Notability”? (Does this already exist?)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5" name="Google Shape;235;p31"/>
          <p:cNvSpPr txBox="1"/>
          <p:nvPr>
            <p:ph idx="1" type="body"/>
          </p:nvPr>
        </p:nvSpPr>
        <p:spPr>
          <a:xfrm>
            <a:off x="311700" y="1152475"/>
            <a:ext cx="5353200" cy="239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An indicator that suggested notability was more or less likely would help when we: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Plan worklists for edithathons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Teach new editors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Contribute to AFC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If not PIDs, would Wikidata Item Quality help?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Other ideas?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ORES icon and score" id="236" name="Google Shape;23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1600" y="1304800"/>
            <a:ext cx="3048000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PID = persistent digital identifier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 PID is a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stable link or a long-lasting reference to a digital resource shared on the web. It’s more stable than just a URL. 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 PID is usually a string of numbers and characters. For example, ORCID, which stands for Open Research &amp; Contributor Identifier, is a PID for authors that is 16 digits: </a:t>
            </a: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https://orcid.org/0000-0002-3870-6653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More commonly known PIDs are Digital Object Identifiers (DOI) and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International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Standard Book Number (ISBN).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bar code" id="66" name="Google Shape;66;p14" title="EAN-13-ISBN-13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7372" y="3654322"/>
            <a:ext cx="2001919" cy="12776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i" id="67" name="Google Shape;67;p14" title="128px-DOI_logo.svg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68475" y="3527725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i and ORCID symbol" id="68" name="Google Shape;68;p14" title="512px-ORCID_iD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97375" y="4150244"/>
            <a:ext cx="993275" cy="993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Thoughts and musings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2" name="Google Shape;242;p32"/>
          <p:cNvSpPr txBox="1"/>
          <p:nvPr>
            <p:ph idx="1" type="body"/>
          </p:nvPr>
        </p:nvSpPr>
        <p:spPr>
          <a:xfrm>
            <a:off x="311700" y="1152475"/>
            <a:ext cx="5649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Our population is very small: 33 people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These are scientists, mostly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They are also prize finalists and winners (so of course they are more likely to be notable)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Maybe other PIDs are more predictive?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Maybe a total number of PIDs is more predictive?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thought bubble" id="243" name="Google Shape;24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0630" y="1258104"/>
            <a:ext cx="2464875" cy="185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3"/>
          <p:cNvSpPr txBox="1"/>
          <p:nvPr>
            <p:ph type="title"/>
          </p:nvPr>
        </p:nvSpPr>
        <p:spPr>
          <a:xfrm>
            <a:off x="3510000" y="914175"/>
            <a:ext cx="2124000" cy="86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>
                <a:latin typeface="Lato"/>
                <a:ea typeface="Lato"/>
                <a:cs typeface="Lato"/>
                <a:sym typeface="Lato"/>
              </a:rPr>
              <a:t>Questions?</a:t>
            </a:r>
            <a:endParaRPr sz="282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9" name="Google Shape;249;p33"/>
          <p:cNvSpPr txBox="1"/>
          <p:nvPr/>
        </p:nvSpPr>
        <p:spPr>
          <a:xfrm>
            <a:off x="1900925" y="2213250"/>
            <a:ext cx="2444100" cy="14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Olivia MacIsaac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Username: Olgrmac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omacisaa@iu.edu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0" name="Google Shape;250;p33"/>
          <p:cNvSpPr txBox="1"/>
          <p:nvPr/>
        </p:nvSpPr>
        <p:spPr>
          <a:xfrm>
            <a:off x="4798975" y="2213250"/>
            <a:ext cx="2444100" cy="14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Jere Odell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Username: Jaireeodell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jdodell@iu.edu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302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…you might be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familiar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with this PID.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screen shot of Wikidata entry with PID highlighted"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863" y="1184375"/>
            <a:ext cx="8826280" cy="3820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" name="Google Shape;75;p15"/>
          <p:cNvCxnSpPr>
            <a:stCxn id="73" idx="2"/>
          </p:cNvCxnSpPr>
          <p:nvPr/>
        </p:nvCxnSpPr>
        <p:spPr>
          <a:xfrm>
            <a:off x="4572000" y="875250"/>
            <a:ext cx="23100" cy="984000"/>
          </a:xfrm>
          <a:prstGeom prst="straightConnector1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PIDs we focused on for this project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Wikidata" id="81" name="Google Shape;81;p16" title="Wikidata-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5875" y="1447499"/>
            <a:ext cx="2190301" cy="22484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ikidata; LOC; ORCID logos" id="82" name="Google Shape;82;p16" title="256px-Logo_of_the_United_States_Library_of_Congress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3976" y="1969500"/>
            <a:ext cx="24384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 title="128px-ORCID_logo.svg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43625" y="3530909"/>
            <a:ext cx="1940509" cy="66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We did consider another PID…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VIAF logo" id="89" name="Google Shape;89;p17" title="512px-VIAF_icon.svg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5362" y="1551500"/>
            <a:ext cx="2033275" cy="20333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854700" y="4118575"/>
            <a:ext cx="79776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…but this PID did not have a date we could easily </a:t>
            </a:r>
            <a:r>
              <a:rPr lang="en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identify.</a:t>
            </a:r>
            <a:endParaRPr sz="2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481525" y="480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Indianapolis Prize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481525" y="1277925"/>
            <a:ext cx="5828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Prize offered by the Indianapolis Zoo (in our city!)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International biannual contest with well-known judges (e.g. </a:t>
            </a: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E.O. Wilson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Related to environmentalism and the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Sustainable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Development Goals (SDGs)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6 finalist per award (finalists receive $50,000)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Winners receive recognition and $250,000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2006-2025: 33 finalists; 10 winners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Some candidates were finalists in multiple years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Indianapolis Prize logo"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9635" y="540285"/>
            <a:ext cx="2703075" cy="20314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3538200" y="4399789"/>
            <a:ext cx="560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https://en.wikipedia.org/wiki/Indianapolis_Prize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hotos of animals"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899" y="475945"/>
            <a:ext cx="1317575" cy="184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468" y="2494392"/>
            <a:ext cx="1810344" cy="120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09575" y="289518"/>
            <a:ext cx="1810324" cy="1377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71724" y="1584065"/>
            <a:ext cx="1317575" cy="1975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53443" y="83045"/>
            <a:ext cx="910171" cy="122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455127" y="2407750"/>
            <a:ext cx="1889824" cy="137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flipH="1">
            <a:off x="5185103" y="376178"/>
            <a:ext cx="803150" cy="1203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209942" y="3945692"/>
            <a:ext cx="1223748" cy="917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534625" y="3784949"/>
            <a:ext cx="1557376" cy="104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9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153455" y="4184414"/>
            <a:ext cx="722359" cy="963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374842" y="155401"/>
            <a:ext cx="1657186" cy="115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9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89204" y="3945701"/>
            <a:ext cx="1657176" cy="118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2019540" y="3945700"/>
            <a:ext cx="1017224" cy="917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9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4606878" y="3945688"/>
            <a:ext cx="1223748" cy="917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9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6294579" y="1474038"/>
            <a:ext cx="1223751" cy="1223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9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6403466" y="2865810"/>
            <a:ext cx="1017224" cy="1150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9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4541073" y="1905211"/>
            <a:ext cx="1557375" cy="1802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1530279" y="90694"/>
            <a:ext cx="1437526" cy="2156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168325" y="17621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WP:Notability (academics)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12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screen shot of WP:Notability (academics) with &quot;academic award&quot; highlighted"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13" y="967350"/>
            <a:ext cx="8688924" cy="320879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0"/>
          <p:cNvSpPr/>
          <p:nvPr/>
        </p:nvSpPr>
        <p:spPr>
          <a:xfrm>
            <a:off x="510075" y="2939825"/>
            <a:ext cx="7061100" cy="2688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0"/>
          <p:cNvSpPr/>
          <p:nvPr/>
        </p:nvSpPr>
        <p:spPr>
          <a:xfrm>
            <a:off x="1548125" y="1465125"/>
            <a:ext cx="596100" cy="2688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Question and Methods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311700" y="1082016"/>
            <a:ext cx="4582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Do persistent identifiers indicate an increased likelihood of “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notability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” for Wikipedia [EN]?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Creation date of PID relative to creation date of Wikipedia entry.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Creation date of entry relative to date of Prize finalist.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Count and type of PIDs per Prize finalist.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PIDs with displayed creation dates (Wikidata, LCNAF, and ORCID) relative to Wikipedia entry for Prize finalists.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identifiers on a Wikidata entry" id="136" name="Google Shape;13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1875" y="1144900"/>
            <a:ext cx="3960651" cy="266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1"/>
          <p:cNvSpPr txBox="1"/>
          <p:nvPr/>
        </p:nvSpPr>
        <p:spPr>
          <a:xfrm>
            <a:off x="5117925" y="4175316"/>
            <a:ext cx="3804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https://commons.wikimedia.org/wiki/File:Identifiers_on_Wikidata.png</a:t>
            </a:r>
            <a:r>
              <a:rPr lang="en" sz="900">
                <a:latin typeface="Lato"/>
                <a:ea typeface="Lato"/>
                <a:cs typeface="Lato"/>
                <a:sym typeface="Lato"/>
              </a:rPr>
              <a:t> </a:t>
            </a:r>
            <a:endParaRPr sz="9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