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702" r:id="rId3"/>
    <p:sldMasterId id="2147483732" r:id="rId4"/>
  </p:sldMasterIdLst>
  <p:notesMasterIdLst>
    <p:notesMasterId r:id="rId21"/>
  </p:notesMasterIdLst>
  <p:sldIdLst>
    <p:sldId id="257" r:id="rId5"/>
    <p:sldId id="258" r:id="rId6"/>
    <p:sldId id="259" r:id="rId7"/>
    <p:sldId id="260" r:id="rId8"/>
    <p:sldId id="261" r:id="rId9"/>
    <p:sldId id="262" r:id="rId10"/>
    <p:sldId id="269" r:id="rId11"/>
    <p:sldId id="265" r:id="rId12"/>
    <p:sldId id="263" r:id="rId13"/>
    <p:sldId id="264" r:id="rId14"/>
    <p:sldId id="271" r:id="rId15"/>
    <p:sldId id="266" r:id="rId16"/>
    <p:sldId id="272" r:id="rId17"/>
    <p:sldId id="268" r:id="rId18"/>
    <p:sldId id="270" r:id="rId19"/>
    <p:sldId id="26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0D0F"/>
    <a:srgbClr val="991B1E"/>
    <a:srgbClr val="C5AE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93B53-91AC-D500-FC44-A9AB28B0602C}" v="16" dt="2025-04-09T16:38:57.1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3" autoAdjust="0"/>
    <p:restoredTop sz="94660"/>
  </p:normalViewPr>
  <p:slideViewPr>
    <p:cSldViewPr snapToGrid="0">
      <p:cViewPr varScale="1">
        <p:scale>
          <a:sx n="60" d="100"/>
          <a:sy n="60" d="100"/>
        </p:scale>
        <p:origin x="44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0456E-9A1C-4E8D-B6E2-8D4C594183D8}" type="datetimeFigureOut">
              <a:t>4/14/2025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84F15F-DB46-46A1-B200-06D512682035}" type="slidenum">
              <a:t>‹#›</a:t>
            </a:fld>
            <a:endParaRPr lang="en-US"/>
          </a:p>
        </p:txBody>
      </p:sp>
    </p:spTree>
    <p:extLst>
      <p:ext uri="{BB962C8B-B14F-4D97-AF65-F5344CB8AC3E}">
        <p14:creationId xmlns:p14="http://schemas.microsoft.com/office/powerpoint/2010/main" val="378039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shu.edu/technology/canvas-blackboard-comparison.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Required training: FERPA, Campus Security Authority, Sexual Misconduct </a:t>
            </a:r>
          </a:p>
          <a:p>
            <a:r>
              <a:rPr lang="en-US">
                <a:ea typeface="Calibri"/>
                <a:cs typeface="Calibri"/>
              </a:rPr>
              <a:t>PHE Overview, PWI, Health and Wellness Services, Coaching</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D84F15F-DB46-46A1-B200-06D512682035}" type="slidenum">
              <a:t>8</a:t>
            </a:fld>
            <a:endParaRPr lang="en-US"/>
          </a:p>
        </p:txBody>
      </p:sp>
    </p:spTree>
    <p:extLst>
      <p:ext uri="{BB962C8B-B14F-4D97-AF65-F5344CB8AC3E}">
        <p14:creationId xmlns:p14="http://schemas.microsoft.com/office/powerpoint/2010/main" val="2466769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https://www.shu.edu/technology/canvas-blackboard-comparison.html</a:t>
            </a:r>
            <a:r>
              <a:rPr lang="en-US" dirty="0"/>
              <a:t> - Blackboard, Moodle, Google Classroom, etc. </a:t>
            </a:r>
          </a:p>
        </p:txBody>
      </p:sp>
      <p:sp>
        <p:nvSpPr>
          <p:cNvPr id="4" name="Slide Number Placeholder 3"/>
          <p:cNvSpPr>
            <a:spLocks noGrp="1"/>
          </p:cNvSpPr>
          <p:nvPr>
            <p:ph type="sldNum" sz="quarter" idx="5"/>
          </p:nvPr>
        </p:nvSpPr>
        <p:spPr/>
        <p:txBody>
          <a:bodyPr/>
          <a:lstStyle/>
          <a:p>
            <a:fld id="{DD84F15F-DB46-46A1-B200-06D512682035}" type="slidenum">
              <a:rPr lang="en-US"/>
              <a:t>14</a:t>
            </a:fld>
            <a:endParaRPr lang="en-US"/>
          </a:p>
        </p:txBody>
      </p:sp>
    </p:spTree>
    <p:extLst>
      <p:ext uri="{BB962C8B-B14F-4D97-AF65-F5344CB8AC3E}">
        <p14:creationId xmlns:p14="http://schemas.microsoft.com/office/powerpoint/2010/main" val="24749465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dirty="0"/>
          </a:p>
        </p:txBody>
      </p:sp>
    </p:spTree>
    <p:extLst>
      <p:ext uri="{BB962C8B-B14F-4D97-AF65-F5344CB8AC3E}">
        <p14:creationId xmlns:p14="http://schemas.microsoft.com/office/powerpoint/2010/main" val="4118238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tex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90294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2) Two tex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056411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25130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463346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3681339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267097" y="496389"/>
            <a:ext cx="10086703" cy="1194299"/>
          </a:xfrm>
        </p:spPr>
        <p:txBody>
          <a:bodyPr/>
          <a:lstStyle/>
          <a:p>
            <a:r>
              <a:rPr lang="en-US"/>
              <a:t>Click to edit Master title style</a:t>
            </a:r>
          </a:p>
        </p:txBody>
      </p:sp>
    </p:spTree>
    <p:extLst>
      <p:ext uri="{BB962C8B-B14F-4D97-AF65-F5344CB8AC3E}">
        <p14:creationId xmlns:p14="http://schemas.microsoft.com/office/powerpoint/2010/main" val="35477757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ur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dirty="0">
                <a:solidFill>
                  <a:srgbClr val="991B1E"/>
                </a:solidFill>
              </a:rPr>
              <a:t>1</a:t>
            </a:r>
            <a:endParaRPr lang="en-US" sz="6000" b="1" dirty="0">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dirty="0">
                <a:solidFill>
                  <a:srgbClr val="991B1E"/>
                </a:solidFill>
              </a:rPr>
              <a:t>2</a:t>
            </a:r>
            <a:endParaRPr lang="en-US" sz="6000" b="1" dirty="0">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dirty="0">
                <a:solidFill>
                  <a:srgbClr val="991B1E"/>
                </a:solidFill>
              </a:rPr>
              <a:t>3</a:t>
            </a:r>
            <a:endParaRPr lang="en-US" sz="6000" b="1" dirty="0">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dirty="0">
                <a:solidFill>
                  <a:srgbClr val="991B1E"/>
                </a:solidFill>
              </a:rPr>
              <a:t>4</a:t>
            </a:r>
            <a:endParaRPr lang="en-US" sz="6000" b="1" dirty="0">
              <a:solidFill>
                <a:srgbClr val="991B1E"/>
              </a:solidFill>
            </a:endParaRPr>
          </a:p>
        </p:txBody>
      </p:sp>
      <p:sp>
        <p:nvSpPr>
          <p:cNvPr id="13" name="Content Placeholder 2">
            <a:extLst>
              <a:ext uri="{FF2B5EF4-FFF2-40B4-BE49-F238E27FC236}">
                <a16:creationId xmlns:a16="http://schemas.microsoft.com/office/drawing/2014/main" id="{106C6640-5168-8AD8-1DBF-B65D8E93AF6B}"/>
              </a:ext>
            </a:extLst>
          </p:cNvPr>
          <p:cNvSpPr>
            <a:spLocks noGrp="1"/>
          </p:cNvSpPr>
          <p:nvPr>
            <p:ph sz="half" idx="1"/>
          </p:nvPr>
        </p:nvSpPr>
        <p:spPr>
          <a:xfrm>
            <a:off x="1093076" y="1825625"/>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76F9699F-7840-A1DA-F01C-FFEE208D9FB4}"/>
              </a:ext>
            </a:extLst>
          </p:cNvPr>
          <p:cNvSpPr>
            <a:spLocks noGrp="1"/>
          </p:cNvSpPr>
          <p:nvPr>
            <p:ph sz="half" idx="13"/>
          </p:nvPr>
        </p:nvSpPr>
        <p:spPr>
          <a:xfrm>
            <a:off x="3747103" y="1848350"/>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dirty="0"/>
              <a:t>Click to edit Master text styles</a:t>
            </a:r>
          </a:p>
        </p:txBody>
      </p:sp>
      <p:sp>
        <p:nvSpPr>
          <p:cNvPr id="16" name="Content Placeholder 2">
            <a:extLst>
              <a:ext uri="{FF2B5EF4-FFF2-40B4-BE49-F238E27FC236}">
                <a16:creationId xmlns:a16="http://schemas.microsoft.com/office/drawing/2014/main" id="{74DB5F09-C550-8792-B792-D3F5A9524119}"/>
              </a:ext>
            </a:extLst>
          </p:cNvPr>
          <p:cNvSpPr>
            <a:spLocks noGrp="1"/>
          </p:cNvSpPr>
          <p:nvPr>
            <p:ph sz="half" idx="14"/>
          </p:nvPr>
        </p:nvSpPr>
        <p:spPr>
          <a:xfrm>
            <a:off x="6478095" y="1848350"/>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dirty="0"/>
              <a:t>Click to edit Master text styles</a:t>
            </a:r>
          </a:p>
        </p:txBody>
      </p:sp>
      <p:sp>
        <p:nvSpPr>
          <p:cNvPr id="17" name="Content Placeholder 2">
            <a:extLst>
              <a:ext uri="{FF2B5EF4-FFF2-40B4-BE49-F238E27FC236}">
                <a16:creationId xmlns:a16="http://schemas.microsoft.com/office/drawing/2014/main" id="{72A93F69-91B8-C7A2-061D-DC443CAABA3D}"/>
              </a:ext>
            </a:extLst>
          </p:cNvPr>
          <p:cNvSpPr>
            <a:spLocks noGrp="1"/>
          </p:cNvSpPr>
          <p:nvPr>
            <p:ph sz="half" idx="15"/>
          </p:nvPr>
        </p:nvSpPr>
        <p:spPr>
          <a:xfrm>
            <a:off x="9209087" y="1871077"/>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dirty="0"/>
              <a:t>Click to edit Master text styles</a:t>
            </a:r>
          </a:p>
        </p:txBody>
      </p:sp>
    </p:spTree>
    <p:extLst>
      <p:ext uri="{BB962C8B-B14F-4D97-AF65-F5344CB8AC3E}">
        <p14:creationId xmlns:p14="http://schemas.microsoft.com/office/powerpoint/2010/main" val="74618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563254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063316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urple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dirty="0"/>
          </a:p>
        </p:txBody>
      </p:sp>
    </p:spTree>
    <p:extLst>
      <p:ext uri="{BB962C8B-B14F-4D97-AF65-F5344CB8AC3E}">
        <p14:creationId xmlns:p14="http://schemas.microsoft.com/office/powerpoint/2010/main" val="83436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dirty="0"/>
          </a:p>
        </p:txBody>
      </p:sp>
    </p:spTree>
    <p:extLst>
      <p:ext uri="{BB962C8B-B14F-4D97-AF65-F5344CB8AC3E}">
        <p14:creationId xmlns:p14="http://schemas.microsoft.com/office/powerpoint/2010/main" val="12540466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_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dirty="0"/>
          </a:p>
        </p:txBody>
      </p:sp>
    </p:spTree>
    <p:extLst>
      <p:ext uri="{BB962C8B-B14F-4D97-AF65-F5344CB8AC3E}">
        <p14:creationId xmlns:p14="http://schemas.microsoft.com/office/powerpoint/2010/main" val="3686864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01433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40643"/>
            <a:ext cx="10515600" cy="550045"/>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22748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009460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075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9102634"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42333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96568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5344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2951463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2)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39015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61540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871948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5315155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12739101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018903" y="365125"/>
            <a:ext cx="10334897" cy="1325563"/>
          </a:xfrm>
        </p:spPr>
        <p:txBody>
          <a:bodyPr/>
          <a:lstStyle/>
          <a:p>
            <a:r>
              <a:rPr lang="en-US"/>
              <a:t>Click to edit Master title style</a:t>
            </a:r>
          </a:p>
        </p:txBody>
      </p:sp>
    </p:spTree>
    <p:extLst>
      <p:ext uri="{BB962C8B-B14F-4D97-AF65-F5344CB8AC3E}">
        <p14:creationId xmlns:p14="http://schemas.microsoft.com/office/powerpoint/2010/main" val="35432006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dirty="0">
                <a:solidFill>
                  <a:srgbClr val="991B1E"/>
                </a:solidFill>
              </a:rPr>
              <a:t>1</a:t>
            </a:r>
            <a:endParaRPr lang="en-US" sz="6000" b="1" dirty="0">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dirty="0">
                <a:solidFill>
                  <a:srgbClr val="991B1E"/>
                </a:solidFill>
              </a:rPr>
              <a:t>2</a:t>
            </a:r>
            <a:endParaRPr lang="en-US" sz="6000" b="1" dirty="0">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dirty="0">
                <a:solidFill>
                  <a:srgbClr val="991B1E"/>
                </a:solidFill>
              </a:rPr>
              <a:t>3</a:t>
            </a:r>
            <a:endParaRPr lang="en-US" sz="6000" b="1" dirty="0">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dirty="0">
                <a:solidFill>
                  <a:srgbClr val="991B1E"/>
                </a:solidFill>
              </a:rPr>
              <a:t>4</a:t>
            </a:r>
            <a:endParaRPr lang="en-US" sz="6000" b="1" dirty="0">
              <a:solidFill>
                <a:srgbClr val="991B1E"/>
              </a:solidFill>
            </a:endParaRPr>
          </a:p>
        </p:txBody>
      </p:sp>
    </p:spTree>
    <p:extLst>
      <p:ext uri="{BB962C8B-B14F-4D97-AF65-F5344CB8AC3E}">
        <p14:creationId xmlns:p14="http://schemas.microsoft.com/office/powerpoint/2010/main" val="12307561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5951085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2) 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0439661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dirty="0"/>
          </a:p>
        </p:txBody>
      </p:sp>
    </p:spTree>
    <p:extLst>
      <p:ext uri="{BB962C8B-B14F-4D97-AF65-F5344CB8AC3E}">
        <p14:creationId xmlns:p14="http://schemas.microsoft.com/office/powerpoint/2010/main" val="33162858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dirty="0"/>
          </a:p>
        </p:txBody>
      </p:sp>
    </p:spTree>
    <p:extLst>
      <p:ext uri="{BB962C8B-B14F-4D97-AF65-F5344CB8AC3E}">
        <p14:creationId xmlns:p14="http://schemas.microsoft.com/office/powerpoint/2010/main" val="14934373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332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E530FD0A-B220-9507-B057-7CAEDAAB2A28}"/>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8E0D9D78-2F21-47F6-734F-D4CCAAA3F94A}"/>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40701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C986013-70D5-9A9B-AD95-B98EB7E77470}"/>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AFBBF83E-154E-64D7-D05B-617F87C7C3FB}"/>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510507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11D3E9F-AADE-3312-717B-CBAA9907B1E6}"/>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E9122181-1CD1-CDAF-14E2-8922B7E62C7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376543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Title 1">
            <a:extLst>
              <a:ext uri="{FF2B5EF4-FFF2-40B4-BE49-F238E27FC236}">
                <a16:creationId xmlns:a16="http://schemas.microsoft.com/office/drawing/2014/main" id="{45408FA3-D6A5-839E-A56B-8D1E060F0B0C}"/>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8" name="Content Placeholder 2">
            <a:extLst>
              <a:ext uri="{FF2B5EF4-FFF2-40B4-BE49-F238E27FC236}">
                <a16:creationId xmlns:a16="http://schemas.microsoft.com/office/drawing/2014/main" id="{FF65EBF0-C6CD-F3C9-D93F-7167D6BCC181}"/>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582118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0B1983A-2F71-E93D-3A6F-A1B2592A4C37}"/>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B55966AD-6E17-BEC7-B1B4-AA60C768AE13}"/>
              </a:ext>
            </a:extLst>
          </p:cNvPr>
          <p:cNvSpPr>
            <a:spLocks noGrp="1"/>
          </p:cNvSpPr>
          <p:nvPr>
            <p:ph idx="1"/>
          </p:nvPr>
        </p:nvSpPr>
        <p:spPr>
          <a:xfrm>
            <a:off x="838200" y="1913641"/>
            <a:ext cx="8972006"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263864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670591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63110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8354760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6245984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8154847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009260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E4B94A4-8133-A3CA-D52C-7C09BB3D6353}"/>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292EC82A-D059-1A0D-B16C-DCCE60E7D523}"/>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42387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15398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_1)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802674" y="365125"/>
            <a:ext cx="9551126" cy="1325563"/>
          </a:xfrm>
        </p:spPr>
        <p:txBody>
          <a:bodyPr/>
          <a:lstStyle/>
          <a:p>
            <a:r>
              <a:rPr lang="en-US"/>
              <a:t>Click to edit Master title style</a:t>
            </a:r>
          </a:p>
        </p:txBody>
      </p:sp>
    </p:spTree>
    <p:extLst>
      <p:ext uri="{BB962C8B-B14F-4D97-AF65-F5344CB8AC3E}">
        <p14:creationId xmlns:p14="http://schemas.microsoft.com/office/powerpoint/2010/main" val="26532917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dirty="0">
                <a:solidFill>
                  <a:srgbClr val="991B1E"/>
                </a:solidFill>
              </a:rPr>
              <a:t>1</a:t>
            </a:r>
            <a:endParaRPr lang="en-US" sz="6000" b="1" dirty="0">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dirty="0">
                <a:solidFill>
                  <a:srgbClr val="991B1E"/>
                </a:solidFill>
              </a:rPr>
              <a:t>2</a:t>
            </a:r>
            <a:endParaRPr lang="en-US" sz="6000" b="1" dirty="0">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dirty="0">
                <a:solidFill>
                  <a:srgbClr val="991B1E"/>
                </a:solidFill>
              </a:rPr>
              <a:t>3</a:t>
            </a:r>
            <a:endParaRPr lang="en-US" sz="6000" b="1" dirty="0">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dirty="0">
                <a:solidFill>
                  <a:srgbClr val="991B1E"/>
                </a:solidFill>
              </a:rPr>
              <a:t>4</a:t>
            </a:r>
            <a:endParaRPr lang="en-US" sz="6000" b="1" dirty="0">
              <a:solidFill>
                <a:srgbClr val="991B1E"/>
              </a:solidFill>
            </a:endParaRPr>
          </a:p>
        </p:txBody>
      </p:sp>
    </p:spTree>
    <p:extLst>
      <p:ext uri="{BB962C8B-B14F-4D97-AF65-F5344CB8AC3E}">
        <p14:creationId xmlns:p14="http://schemas.microsoft.com/office/powerpoint/2010/main" val="1902830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196397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6932740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dirty="0"/>
          </a:p>
        </p:txBody>
      </p:sp>
    </p:spTree>
    <p:extLst>
      <p:ext uri="{BB962C8B-B14F-4D97-AF65-F5344CB8AC3E}">
        <p14:creationId xmlns:p14="http://schemas.microsoft.com/office/powerpoint/2010/main" val="5464095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dirty="0"/>
          </a:p>
        </p:txBody>
      </p:sp>
    </p:spTree>
    <p:extLst>
      <p:ext uri="{BB962C8B-B14F-4D97-AF65-F5344CB8AC3E}">
        <p14:creationId xmlns:p14="http://schemas.microsoft.com/office/powerpoint/2010/main" val="16270941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512543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C986013-70D5-9A9B-AD95-B98EB7E77470}"/>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AFBBF83E-154E-64D7-D05B-617F87C7C3FB}"/>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5234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11D3E9F-AADE-3312-717B-CBAA9907B1E6}"/>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E9122181-1CD1-CDAF-14E2-8922B7E62C7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67469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440295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Title 1">
            <a:extLst>
              <a:ext uri="{FF2B5EF4-FFF2-40B4-BE49-F238E27FC236}">
                <a16:creationId xmlns:a16="http://schemas.microsoft.com/office/drawing/2014/main" id="{45408FA3-D6A5-839E-A56B-8D1E060F0B0C}"/>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8" name="Content Placeholder 2">
            <a:extLst>
              <a:ext uri="{FF2B5EF4-FFF2-40B4-BE49-F238E27FC236}">
                <a16:creationId xmlns:a16="http://schemas.microsoft.com/office/drawing/2014/main" id="{FF65EBF0-C6CD-F3C9-D93F-7167D6BCC181}"/>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067436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0B1983A-2F71-E93D-3A6F-A1B2592A4C37}"/>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B55966AD-6E17-BEC7-B1B4-AA60C768AE13}"/>
              </a:ext>
            </a:extLst>
          </p:cNvPr>
          <p:cNvSpPr>
            <a:spLocks noGrp="1"/>
          </p:cNvSpPr>
          <p:nvPr>
            <p:ph idx="1"/>
          </p:nvPr>
        </p:nvSpPr>
        <p:spPr>
          <a:xfrm>
            <a:off x="838200" y="1913641"/>
            <a:ext cx="8972006"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436636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153361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034777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9776946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37495238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02433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4303753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dirty="0"/>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10176296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1)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802674" y="365125"/>
            <a:ext cx="9551126" cy="1325563"/>
          </a:xfrm>
        </p:spPr>
        <p:txBody>
          <a:bodyPr/>
          <a:lstStyle/>
          <a:p>
            <a:r>
              <a:rPr lang="en-US"/>
              <a:t>Click to edit Master title style</a:t>
            </a:r>
          </a:p>
        </p:txBody>
      </p:sp>
    </p:spTree>
    <p:extLst>
      <p:ext uri="{BB962C8B-B14F-4D97-AF65-F5344CB8AC3E}">
        <p14:creationId xmlns:p14="http://schemas.microsoft.com/office/powerpoint/2010/main" val="135249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3B05500E-5D20-8533-FFCF-9C3E7A0059F5}"/>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C6C6252E-83C7-3E0D-3DB1-AEE967F2F60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401146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dirty="0">
                <a:solidFill>
                  <a:schemeClr val="bg1"/>
                </a:solidFill>
                <a:effectLst/>
                <a:latin typeface="Source Sans Pro" panose="020B0503030403020204" pitchFamily="34" charset="0"/>
                <a:ea typeface="Source Sans Pro" panose="020B0503030403020204" pitchFamily="34" charset="0"/>
              </a:rPr>
              <a:t>Lorem ipsum dolor sit </a:t>
            </a:r>
            <a:r>
              <a:rPr lang="en-US" b="0" i="0" dirty="0" err="1">
                <a:solidFill>
                  <a:schemeClr val="bg1"/>
                </a:solidFill>
                <a:effectLst/>
                <a:latin typeface="Source Sans Pro" panose="020B0503030403020204" pitchFamily="34" charset="0"/>
                <a:ea typeface="Source Sans Pro" panose="020B0503030403020204" pitchFamily="34" charset="0"/>
              </a:rPr>
              <a:t>amet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consectetur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adipiscing</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elit</a:t>
            </a:r>
            <a:r>
              <a:rPr lang="en-US" b="0" i="0" dirty="0">
                <a:solidFill>
                  <a:schemeClr val="bg1"/>
                </a:solidFill>
                <a:effectLst/>
                <a:latin typeface="Source Sans Pro" panose="020B0503030403020204" pitchFamily="34" charset="0"/>
                <a:ea typeface="Source Sans Pro" panose="020B0503030403020204" pitchFamily="34" charset="0"/>
              </a:rPr>
              <a:t>, sed do </a:t>
            </a:r>
            <a:r>
              <a:rPr lang="en-US" b="0" i="0" dirty="0" err="1">
                <a:solidFill>
                  <a:schemeClr val="bg1"/>
                </a:solidFill>
                <a:effectLst/>
                <a:latin typeface="Source Sans Pro" panose="020B0503030403020204" pitchFamily="34" charset="0"/>
                <a:ea typeface="Source Sans Pro" panose="020B0503030403020204" pitchFamily="34" charset="0"/>
              </a:rPr>
              <a:t>eiusmod</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tempor</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incididunt</a:t>
            </a:r>
            <a:r>
              <a:rPr lang="en-US" b="0" i="0" dirty="0">
                <a:solidFill>
                  <a:schemeClr val="bg1"/>
                </a:solidFill>
                <a:effectLst/>
                <a:latin typeface="Source Sans Pro" panose="020B0503030403020204" pitchFamily="34" charset="0"/>
                <a:ea typeface="Source Sans Pro" panose="020B0503030403020204" pitchFamily="34" charset="0"/>
              </a:rPr>
              <a:t> </a:t>
            </a:r>
            <a:r>
              <a:rPr lang="en-US" b="0" i="0" dirty="0" err="1">
                <a:solidFill>
                  <a:schemeClr val="bg1"/>
                </a:solidFill>
                <a:effectLst/>
                <a:latin typeface="Source Sans Pro" panose="020B0503030403020204" pitchFamily="34" charset="0"/>
                <a:ea typeface="Source Sans Pro" panose="020B0503030403020204" pitchFamily="34" charset="0"/>
              </a:rPr>
              <a:t>ut</a:t>
            </a:r>
            <a:r>
              <a:rPr lang="en-US" b="0" i="0" dirty="0">
                <a:solidFill>
                  <a:schemeClr val="bg1"/>
                </a:solidFill>
                <a:effectLst/>
                <a:latin typeface="Source Sans Pro" panose="020B0503030403020204" pitchFamily="34" charset="0"/>
                <a:ea typeface="Source Sans Pro" panose="020B0503030403020204" pitchFamily="34" charset="0"/>
              </a:rPr>
              <a:t> labore et dolore magna </a:t>
            </a:r>
            <a:r>
              <a:rPr lang="en-US" b="0" i="0" dirty="0" err="1">
                <a:solidFill>
                  <a:schemeClr val="bg1"/>
                </a:solidFill>
                <a:effectLst/>
                <a:latin typeface="Source Sans Pro" panose="020B0503030403020204" pitchFamily="34" charset="0"/>
                <a:ea typeface="Source Sans Pro" panose="020B0503030403020204" pitchFamily="34" charset="0"/>
              </a:rPr>
              <a:t>aliqua</a:t>
            </a:r>
            <a:r>
              <a:rPr lang="en-US" b="0" i="0" dirty="0">
                <a:solidFill>
                  <a:schemeClr val="bg1"/>
                </a:solidFill>
                <a:effectLst/>
                <a:latin typeface="Source Sans Pro" panose="020B0503030403020204" pitchFamily="34" charset="0"/>
                <a:ea typeface="Source Sans Pro" panose="020B0503030403020204" pitchFamily="34" charset="0"/>
              </a:rPr>
              <a:t>. </a:t>
            </a:r>
            <a:endParaRPr lang="en-US" dirty="0">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dirty="0">
                <a:solidFill>
                  <a:srgbClr val="991B1E"/>
                </a:solidFill>
              </a:rPr>
              <a:t>1</a:t>
            </a:r>
            <a:endParaRPr lang="en-US" sz="6000" b="1" dirty="0">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dirty="0">
                <a:solidFill>
                  <a:srgbClr val="991B1E"/>
                </a:solidFill>
              </a:rPr>
              <a:t>2</a:t>
            </a:r>
            <a:endParaRPr lang="en-US" sz="6000" b="1" dirty="0">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dirty="0">
                <a:solidFill>
                  <a:srgbClr val="991B1E"/>
                </a:solidFill>
              </a:rPr>
              <a:t>3</a:t>
            </a:r>
            <a:endParaRPr lang="en-US" sz="6000" b="1" dirty="0">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dirty="0">
                <a:solidFill>
                  <a:srgbClr val="991B1E"/>
                </a:solidFill>
              </a:rPr>
              <a:t>4</a:t>
            </a:r>
            <a:endParaRPr lang="en-US" sz="6000" b="1" dirty="0">
              <a:solidFill>
                <a:srgbClr val="991B1E"/>
              </a:solidFill>
            </a:endParaRPr>
          </a:p>
        </p:txBody>
      </p:sp>
    </p:spTree>
    <p:extLst>
      <p:ext uri="{BB962C8B-B14F-4D97-AF65-F5344CB8AC3E}">
        <p14:creationId xmlns:p14="http://schemas.microsoft.com/office/powerpoint/2010/main" val="33182866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5825477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646209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22280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4/14/2025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80482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theme" Target="../theme/theme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47513C-9FEB-1EB2-C729-6D34181FF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B1FE8B0-16F3-2455-D130-C419E4577B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64604D5-0D80-AA1F-6A2B-A906EFAEA5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5C361-E7D6-49B6-89CF-E2EEC0C27960}" type="datetimeFigureOut">
              <a:rPr lang="en-US" smtClean="0"/>
              <a:t>4/14/2025</a:t>
            </a:fld>
            <a:endParaRPr lang="en-US"/>
          </a:p>
        </p:txBody>
      </p:sp>
      <p:sp>
        <p:nvSpPr>
          <p:cNvPr id="5" name="Footer Placeholder 4">
            <a:extLst>
              <a:ext uri="{FF2B5EF4-FFF2-40B4-BE49-F238E27FC236}">
                <a16:creationId xmlns:a16="http://schemas.microsoft.com/office/drawing/2014/main" id="{1BAA8E7E-F266-F9AE-4A1B-3FCEF764C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26E35C-430A-91BB-8DE2-90B2730F71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35FF5D-0723-4593-A2DF-1E9430E5478B}" type="slidenum">
              <a:rPr lang="en-US" smtClean="0"/>
              <a:t>‹#›</a:t>
            </a:fld>
            <a:endParaRPr lang="en-US"/>
          </a:p>
        </p:txBody>
      </p:sp>
    </p:spTree>
    <p:extLst>
      <p:ext uri="{BB962C8B-B14F-4D97-AF65-F5344CB8AC3E}">
        <p14:creationId xmlns:p14="http://schemas.microsoft.com/office/powerpoint/2010/main" val="2829771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5" r:id="rId5"/>
    <p:sldLayoutId id="2147483668" r:id="rId6"/>
    <p:sldLayoutId id="2147483662" r:id="rId7"/>
    <p:sldLayoutId id="2147483663" r:id="rId8"/>
    <p:sldLayoutId id="2147483664" r:id="rId9"/>
    <p:sldLayoutId id="2147483652" r:id="rId10"/>
    <p:sldLayoutId id="2147483653" r:id="rId11"/>
    <p:sldLayoutId id="2147483671" r:id="rId12"/>
    <p:sldLayoutId id="2147483666" r:id="rId13"/>
    <p:sldLayoutId id="2147483669" r:id="rId14"/>
    <p:sldLayoutId id="2147483667" r:id="rId15"/>
    <p:sldLayoutId id="2147483670" r:id="rId16"/>
    <p:sldLayoutId id="2147483658" r:id="rId17"/>
    <p:sldLayoutId id="2147483659"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298F75-5980-7EA3-B34B-0C087065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4C34400-2F59-CEE3-BE4E-CF44BF0F09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E43F33E-5867-4E0D-3039-1FA480CF5B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4ECCDC-4209-4672-9C51-366E6AEB9C54}" type="datetimeFigureOut">
              <a:rPr lang="en-US" smtClean="0"/>
              <a:t>4/14/2025</a:t>
            </a:fld>
            <a:endParaRPr lang="en-US"/>
          </a:p>
        </p:txBody>
      </p:sp>
      <p:sp>
        <p:nvSpPr>
          <p:cNvPr id="5" name="Footer Placeholder 4">
            <a:extLst>
              <a:ext uri="{FF2B5EF4-FFF2-40B4-BE49-F238E27FC236}">
                <a16:creationId xmlns:a16="http://schemas.microsoft.com/office/drawing/2014/main" id="{D3F8B891-122B-4AB4-889F-10E37A61A7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E5BB32-1AAC-B41C-E458-756901D8E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D9F17-8AF9-49BA-97EE-A5FA7BFD92E8}" type="slidenum">
              <a:rPr lang="en-US" smtClean="0"/>
              <a:t>‹#›</a:t>
            </a:fld>
            <a:endParaRPr lang="en-US"/>
          </a:p>
        </p:txBody>
      </p:sp>
    </p:spTree>
    <p:extLst>
      <p:ext uri="{BB962C8B-B14F-4D97-AF65-F5344CB8AC3E}">
        <p14:creationId xmlns:p14="http://schemas.microsoft.com/office/powerpoint/2010/main" val="419343467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8" r:id="rId11"/>
    <p:sldLayoutId id="2147483699" r:id="rId12"/>
    <p:sldLayoutId id="2147483694" r:id="rId13"/>
    <p:sldLayoutId id="2147483696" r:id="rId14"/>
    <p:sldLayoutId id="2147483695" r:id="rId15"/>
    <p:sldLayoutId id="2147483697" r:id="rId16"/>
    <p:sldLayoutId id="2147483700" r:id="rId17"/>
    <p:sldLayoutId id="214748370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559866-47F4-84C0-2266-78578B5F1B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FDFC2CB-8798-4E86-0857-BBEC7C59B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F99A997-B51F-77ED-818C-F89E4DCB0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2B58B-94AA-42C3-A680-9EE1A52A1ECE}" type="datetimeFigureOut">
              <a:rPr lang="en-US" smtClean="0"/>
              <a:t>4/14/2025</a:t>
            </a:fld>
            <a:endParaRPr lang="en-US"/>
          </a:p>
        </p:txBody>
      </p:sp>
      <p:sp>
        <p:nvSpPr>
          <p:cNvPr id="5" name="Footer Placeholder 4">
            <a:extLst>
              <a:ext uri="{FF2B5EF4-FFF2-40B4-BE49-F238E27FC236}">
                <a16:creationId xmlns:a16="http://schemas.microsoft.com/office/drawing/2014/main" id="{990E6A25-31D4-AD2E-B396-358A2E8711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969B8F-CE55-F66A-B184-3620B45200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09AF2-6907-4310-B513-D768C1A50721}" type="slidenum">
              <a:rPr lang="en-US" smtClean="0"/>
              <a:t>‹#›</a:t>
            </a:fld>
            <a:endParaRPr lang="en-US"/>
          </a:p>
        </p:txBody>
      </p:sp>
    </p:spTree>
    <p:extLst>
      <p:ext uri="{BB962C8B-B14F-4D97-AF65-F5344CB8AC3E}">
        <p14:creationId xmlns:p14="http://schemas.microsoft.com/office/powerpoint/2010/main" val="349792253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4" r:id="rId10"/>
    <p:sldLayoutId id="2147483726" r:id="rId11"/>
    <p:sldLayoutId id="2147483723" r:id="rId12"/>
    <p:sldLayoutId id="2147483728" r:id="rId13"/>
    <p:sldLayoutId id="2147483729" r:id="rId14"/>
    <p:sldLayoutId id="2147483725" r:id="rId15"/>
    <p:sldLayoutId id="2147483727" r:id="rId16"/>
    <p:sldLayoutId id="2147483730" r:id="rId17"/>
    <p:sldLayoutId id="214748373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8BF31-141D-3030-0143-470F62064F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50E8A7F-F804-5606-5CFE-CC306218ED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94D6C8D-B45B-3097-337B-2F48552702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F83AE-7E0F-409A-AA56-6F834F6BDEEA}" type="datetimeFigureOut">
              <a:rPr lang="en-US" smtClean="0"/>
              <a:t>4/14/2025</a:t>
            </a:fld>
            <a:endParaRPr lang="en-US"/>
          </a:p>
        </p:txBody>
      </p:sp>
      <p:sp>
        <p:nvSpPr>
          <p:cNvPr id="5" name="Footer Placeholder 4">
            <a:extLst>
              <a:ext uri="{FF2B5EF4-FFF2-40B4-BE49-F238E27FC236}">
                <a16:creationId xmlns:a16="http://schemas.microsoft.com/office/drawing/2014/main" id="{4CD594A5-2785-DC4C-2F3E-E3DB27B1E5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4CB817-0A42-BE90-D7AF-8E04962154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0CACD-A49B-4B71-B006-E4E0A9F488AA}" type="slidenum">
              <a:rPr lang="en-US" smtClean="0"/>
              <a:t>‹#›</a:t>
            </a:fld>
            <a:endParaRPr lang="en-US"/>
          </a:p>
        </p:txBody>
      </p:sp>
    </p:spTree>
    <p:extLst>
      <p:ext uri="{BB962C8B-B14F-4D97-AF65-F5344CB8AC3E}">
        <p14:creationId xmlns:p14="http://schemas.microsoft.com/office/powerpoint/2010/main" val="4206324600"/>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anderry@iu.edu"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C38B0FE-ABA7-8534-3C04-B0D0E640459D}"/>
              </a:ext>
            </a:extLst>
          </p:cNvPr>
          <p:cNvSpPr>
            <a:spLocks noGrp="1"/>
          </p:cNvSpPr>
          <p:nvPr>
            <p:ph type="subTitle" idx="1"/>
          </p:nvPr>
        </p:nvSpPr>
        <p:spPr/>
        <p:txBody>
          <a:bodyPr vert="horz" lIns="91440" tIns="45720" rIns="91440" bIns="45720" rtlCol="0" anchor="t">
            <a:normAutofit lnSpcReduction="10000"/>
          </a:bodyPr>
          <a:lstStyle/>
          <a:p>
            <a:r>
              <a:rPr lang="en-US" dirty="0">
                <a:latin typeface="Source Sans Pro"/>
                <a:ea typeface="Source Sans Pro"/>
              </a:rPr>
              <a:t>Ryan Anderson, MPH, CHES, CHWC</a:t>
            </a:r>
          </a:p>
          <a:p>
            <a:r>
              <a:rPr lang="en-US" dirty="0">
                <a:latin typeface="Source Sans Pro"/>
                <a:ea typeface="Source Sans Pro"/>
              </a:rPr>
              <a:t>Assistant Director, </a:t>
            </a:r>
            <a:endParaRPr lang="en-US" dirty="0"/>
          </a:p>
          <a:p>
            <a:r>
              <a:rPr lang="en-US" dirty="0">
                <a:latin typeface="Source Sans Pro"/>
                <a:ea typeface="Source Sans Pro"/>
              </a:rPr>
              <a:t>Health and Wellness Promotion</a:t>
            </a:r>
          </a:p>
          <a:p>
            <a:r>
              <a:rPr lang="en-US" dirty="0">
                <a:latin typeface="Source Sans Pro"/>
                <a:ea typeface="Source Sans Pro"/>
              </a:rPr>
              <a:t>Indiana University Indianapolis</a:t>
            </a:r>
            <a:endParaRPr lang="en-US" dirty="0"/>
          </a:p>
        </p:txBody>
      </p:sp>
      <p:pic>
        <p:nvPicPr>
          <p:cNvPr id="5" name="Picture Placeholder 4" descr="A group of people sitting on a ledge outside a building&#10;&#10;Description automatically generated">
            <a:extLst>
              <a:ext uri="{FF2B5EF4-FFF2-40B4-BE49-F238E27FC236}">
                <a16:creationId xmlns:a16="http://schemas.microsoft.com/office/drawing/2014/main" id="{ABAF6F9C-0BC6-B00D-15B2-1DC56E59851D}"/>
              </a:ext>
            </a:extLst>
          </p:cNvPr>
          <p:cNvPicPr>
            <a:picLocks noGrp="1" noChangeAspect="1"/>
          </p:cNvPicPr>
          <p:nvPr>
            <p:ph type="pic" sz="quarter" idx="13"/>
          </p:nvPr>
        </p:nvPicPr>
        <p:blipFill>
          <a:blip r:embed="rId2">
            <a:alphaModFix/>
            <a:extLst>
              <a:ext uri="{BEBA8EAE-BF5A-486C-A8C5-ECC9F3942E4B}">
                <a14:imgProps xmlns:a14="http://schemas.microsoft.com/office/drawing/2010/main">
                  <a14:imgLayer r:embed="rId3">
                    <a14:imgEffect>
                      <a14:brightnessContrast bright="-38000"/>
                    </a14:imgEffect>
                  </a14:imgLayer>
                </a14:imgProps>
              </a:ext>
            </a:extLst>
          </a:blip>
          <a:srcRect l="10558" r="10558"/>
          <a:stretch/>
        </p:blipFill>
        <p:spPr>
          <a:xfrm>
            <a:off x="3975100" y="-129117"/>
            <a:ext cx="8304741" cy="7105650"/>
          </a:xfrm>
        </p:spPr>
      </p:pic>
      <p:sp>
        <p:nvSpPr>
          <p:cNvPr id="2" name="Title 1">
            <a:extLst>
              <a:ext uri="{FF2B5EF4-FFF2-40B4-BE49-F238E27FC236}">
                <a16:creationId xmlns:a16="http://schemas.microsoft.com/office/drawing/2014/main" id="{C7B0BC57-754D-5BE9-8406-81A4CB26A6C0}"/>
              </a:ext>
            </a:extLst>
          </p:cNvPr>
          <p:cNvSpPr>
            <a:spLocks noGrp="1"/>
          </p:cNvSpPr>
          <p:nvPr>
            <p:ph type="ctrTitle"/>
          </p:nvPr>
        </p:nvSpPr>
        <p:spPr/>
        <p:txBody>
          <a:bodyPr vert="horz" lIns="91440" tIns="45720" rIns="91440" bIns="45720" rtlCol="0" anchor="b">
            <a:noAutofit/>
          </a:bodyPr>
          <a:lstStyle/>
          <a:p>
            <a:r>
              <a:rPr lang="en-US" dirty="0">
                <a:latin typeface="Source Sans Pro"/>
                <a:ea typeface="Source Sans Pro"/>
                <a:cs typeface="Segoe UI"/>
              </a:rPr>
              <a:t>Utilizing Canvas as a Tool for Peer Educator Onboarding and Training</a:t>
            </a:r>
            <a:endParaRPr lang="en-US" dirty="0"/>
          </a:p>
        </p:txBody>
      </p:sp>
    </p:spTree>
    <p:extLst>
      <p:ext uri="{BB962C8B-B14F-4D97-AF65-F5344CB8AC3E}">
        <p14:creationId xmlns:p14="http://schemas.microsoft.com/office/powerpoint/2010/main" val="1460269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0E262-0FBB-A526-7371-58AC9B9D7302}"/>
              </a:ext>
            </a:extLst>
          </p:cNvPr>
          <p:cNvSpPr>
            <a:spLocks noGrp="1"/>
          </p:cNvSpPr>
          <p:nvPr>
            <p:ph type="title"/>
          </p:nvPr>
        </p:nvSpPr>
        <p:spPr/>
        <p:txBody>
          <a:bodyPr/>
          <a:lstStyle/>
          <a:p>
            <a:r>
              <a:rPr lang="en-US" dirty="0">
                <a:latin typeface="Source Sans Pro"/>
                <a:ea typeface="Source Sans Pro"/>
              </a:rPr>
              <a:t>Course Evaluations</a:t>
            </a:r>
            <a:endParaRPr lang="en-US" dirty="0"/>
          </a:p>
        </p:txBody>
      </p:sp>
      <p:graphicFrame>
        <p:nvGraphicFramePr>
          <p:cNvPr id="6" name="Table 5">
            <a:extLst>
              <a:ext uri="{FF2B5EF4-FFF2-40B4-BE49-F238E27FC236}">
                <a16:creationId xmlns:a16="http://schemas.microsoft.com/office/drawing/2014/main" id="{F195180D-5D47-6EA3-F8F9-D78633BD2BE3}"/>
              </a:ext>
            </a:extLst>
          </p:cNvPr>
          <p:cNvGraphicFramePr>
            <a:graphicFrameLocks noGrp="1"/>
          </p:cNvGraphicFramePr>
          <p:nvPr>
            <p:extLst>
              <p:ext uri="{D42A27DB-BD31-4B8C-83A1-F6EECF244321}">
                <p14:modId xmlns:p14="http://schemas.microsoft.com/office/powerpoint/2010/main" val="3747511090"/>
              </p:ext>
            </p:extLst>
          </p:nvPr>
        </p:nvGraphicFramePr>
        <p:xfrm>
          <a:off x="2062480" y="1717040"/>
          <a:ext cx="8057356" cy="4162773"/>
        </p:xfrm>
        <a:graphic>
          <a:graphicData uri="http://schemas.openxmlformats.org/drawingml/2006/table">
            <a:tbl>
              <a:tblPr bandRow="1">
                <a:tableStyleId>{5C22544A-7EE6-4342-B048-85BDC9FD1C3A}</a:tableStyleId>
              </a:tblPr>
              <a:tblGrid>
                <a:gridCol w="1752866">
                  <a:extLst>
                    <a:ext uri="{9D8B030D-6E8A-4147-A177-3AD203B41FA5}">
                      <a16:colId xmlns:a16="http://schemas.microsoft.com/office/drawing/2014/main" val="144870151"/>
                    </a:ext>
                  </a:extLst>
                </a:gridCol>
                <a:gridCol w="2140829">
                  <a:extLst>
                    <a:ext uri="{9D8B030D-6E8A-4147-A177-3AD203B41FA5}">
                      <a16:colId xmlns:a16="http://schemas.microsoft.com/office/drawing/2014/main" val="3053490182"/>
                    </a:ext>
                  </a:extLst>
                </a:gridCol>
                <a:gridCol w="2056545">
                  <a:extLst>
                    <a:ext uri="{9D8B030D-6E8A-4147-A177-3AD203B41FA5}">
                      <a16:colId xmlns:a16="http://schemas.microsoft.com/office/drawing/2014/main" val="4180264388"/>
                    </a:ext>
                  </a:extLst>
                </a:gridCol>
                <a:gridCol w="2107116">
                  <a:extLst>
                    <a:ext uri="{9D8B030D-6E8A-4147-A177-3AD203B41FA5}">
                      <a16:colId xmlns:a16="http://schemas.microsoft.com/office/drawing/2014/main" val="3324150569"/>
                    </a:ext>
                  </a:extLst>
                </a:gridCol>
              </a:tblGrid>
              <a:tr h="748951">
                <a:tc>
                  <a:txBody>
                    <a:bodyPr/>
                    <a:lstStyle/>
                    <a:p>
                      <a:pPr algn="l" rtl="0" fontAlgn="base">
                        <a:lnSpc>
                          <a:spcPts val="1350"/>
                        </a:lnSpc>
                      </a:pPr>
                      <a:r>
                        <a:rPr lang="en-US" sz="1600" b="1" i="0" dirty="0">
                          <a:solidFill>
                            <a:schemeClr val="bg1"/>
                          </a:solidFill>
                          <a:effectLst/>
                          <a:latin typeface="Source Sans Pro"/>
                        </a:rPr>
                        <a:t>Criteria </a:t>
                      </a:r>
                      <a:r>
                        <a:rPr lang="en-US" sz="1600" b="0" i="0" dirty="0">
                          <a:solidFill>
                            <a:schemeClr val="bg1"/>
                          </a:solidFill>
                          <a:effectLst/>
                          <a:latin typeface="Source Sans Pro"/>
                        </a:rPr>
                        <a:t>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90D0F"/>
                    </a:solidFill>
                  </a:tcPr>
                </a:tc>
                <a:tc>
                  <a:txBody>
                    <a:bodyPr/>
                    <a:lstStyle/>
                    <a:p>
                      <a:pPr algn="l" rtl="0" fontAlgn="base">
                        <a:lnSpc>
                          <a:spcPts val="1350"/>
                        </a:lnSpc>
                      </a:pPr>
                      <a:r>
                        <a:rPr lang="en-US" sz="1600" b="1" i="0" dirty="0">
                          <a:solidFill>
                            <a:schemeClr val="bg1"/>
                          </a:solidFill>
                          <a:effectLst/>
                          <a:latin typeface="Source Sans Pro"/>
                        </a:rPr>
                        <a:t>Fall 2022 Strongly Agree/Agree</a:t>
                      </a:r>
                      <a:r>
                        <a:rPr lang="en-US" sz="1600" b="0" i="0" dirty="0">
                          <a:solidFill>
                            <a:schemeClr val="bg1"/>
                          </a:solidFill>
                          <a:effectLst/>
                          <a:latin typeface="Source Sans Pro"/>
                        </a:rPr>
                        <a:t> (n=7)</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90D0F"/>
                    </a:solidFill>
                  </a:tcPr>
                </a:tc>
                <a:tc>
                  <a:txBody>
                    <a:bodyPr/>
                    <a:lstStyle/>
                    <a:p>
                      <a:pPr lvl="0" algn="l" rtl="0">
                        <a:lnSpc>
                          <a:spcPts val="1350"/>
                        </a:lnSpc>
                        <a:buNone/>
                      </a:pPr>
                      <a:r>
                        <a:rPr lang="en-US" sz="1600" b="1" i="0" dirty="0">
                          <a:solidFill>
                            <a:schemeClr val="bg1"/>
                          </a:solidFill>
                          <a:effectLst/>
                          <a:latin typeface="Source Sans Pro"/>
                        </a:rPr>
                        <a:t>Fall 2023 Strongly Agree/Agree</a:t>
                      </a:r>
                      <a:r>
                        <a:rPr lang="en-US" sz="1600" b="0" i="0" dirty="0">
                          <a:solidFill>
                            <a:schemeClr val="bg1"/>
                          </a:solidFill>
                          <a:effectLst/>
                          <a:latin typeface="Source Sans Pro"/>
                        </a:rPr>
                        <a:t> (n=6)</a:t>
                      </a:r>
                      <a:endParaRPr lang="en-US" dirty="0">
                        <a:solidFill>
                          <a:schemeClr val="bg1"/>
                        </a:solidFill>
                      </a:endParaRP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90D0F"/>
                    </a:solidFill>
                  </a:tcPr>
                </a:tc>
                <a:tc>
                  <a:txBody>
                    <a:bodyPr/>
                    <a:lstStyle/>
                    <a:p>
                      <a:pPr lvl="0" algn="l">
                        <a:lnSpc>
                          <a:spcPts val="1350"/>
                        </a:lnSpc>
                        <a:buNone/>
                      </a:pPr>
                      <a:r>
                        <a:rPr lang="en-US" sz="1600" b="1" i="0" dirty="0">
                          <a:solidFill>
                            <a:schemeClr val="bg1"/>
                          </a:solidFill>
                          <a:effectLst/>
                          <a:latin typeface="Source Sans Pro"/>
                        </a:rPr>
                        <a:t>Fall 2024 Strongly Agree/Agree </a:t>
                      </a:r>
                      <a:r>
                        <a:rPr lang="en-US" sz="1600" b="0" i="0" dirty="0">
                          <a:solidFill>
                            <a:schemeClr val="bg1"/>
                          </a:solidFill>
                          <a:effectLst/>
                          <a:latin typeface="Source Sans Pro"/>
                        </a:rPr>
                        <a:t>(n=7)</a:t>
                      </a:r>
                    </a:p>
                  </a:txBody>
                  <a:tcPr marL="66674" marR="66674">
                    <a:lnL w="19050">
                      <a:solidFill>
                        <a:srgbClr val="000000"/>
                      </a:solidFill>
                    </a:lnL>
                    <a:lnR w="19050">
                      <a:solidFill>
                        <a:srgbClr val="000000"/>
                      </a:solidFill>
                    </a:lnR>
                    <a:lnT w="19050">
                      <a:solidFill>
                        <a:srgbClr val="000000"/>
                      </a:solidFill>
                    </a:lnT>
                    <a:lnB w="19050">
                      <a:solidFill>
                        <a:srgbClr val="000000"/>
                      </a:solidFill>
                    </a:lnB>
                    <a:solidFill>
                      <a:srgbClr val="590D0F"/>
                    </a:solidFill>
                  </a:tcPr>
                </a:tc>
                <a:extLst>
                  <a:ext uri="{0D108BD9-81ED-4DB2-BD59-A6C34878D82A}">
                    <a16:rowId xmlns:a16="http://schemas.microsoft.com/office/drawing/2014/main" val="1040489792"/>
                  </a:ext>
                </a:extLst>
              </a:tr>
              <a:tr h="748951">
                <a:tc>
                  <a:txBody>
                    <a:bodyPr/>
                    <a:lstStyle/>
                    <a:p>
                      <a:pPr algn="l" rtl="0" fontAlgn="base">
                        <a:lnSpc>
                          <a:spcPts val="1350"/>
                        </a:lnSpc>
                      </a:pPr>
                      <a:r>
                        <a:rPr lang="en-US" sz="1600" b="0" i="0" dirty="0">
                          <a:effectLst/>
                          <a:latin typeface="Source Sans Pro"/>
                        </a:rPr>
                        <a:t>Learning objectives were clear</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l" rtl="0" fontAlgn="base">
                        <a:lnSpc>
                          <a:spcPts val="1350"/>
                        </a:lnSpc>
                      </a:pPr>
                      <a:r>
                        <a:rPr lang="en-US" sz="1600" b="0" i="0" dirty="0">
                          <a:effectLst/>
                          <a:latin typeface="Source Sans Pro"/>
                        </a:rPr>
                        <a:t>100%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lvl="0" algn="l" rtl="0">
                        <a:lnSpc>
                          <a:spcPts val="1350"/>
                        </a:lnSpc>
                        <a:buNone/>
                      </a:pPr>
                      <a:r>
                        <a:rPr lang="en-US" sz="1600" b="0" i="0" dirty="0">
                          <a:effectLst/>
                          <a:latin typeface="Source Sans Pro"/>
                        </a:rPr>
                        <a:t>100% </a:t>
                      </a:r>
                      <a:endParaRPr lang="en-US" dirty="0"/>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lvl="0" algn="l" rtl="0">
                        <a:lnSpc>
                          <a:spcPts val="1350"/>
                        </a:lnSpc>
                        <a:buNone/>
                      </a:pPr>
                      <a:r>
                        <a:rPr lang="en-US" sz="1600" b="0" i="0" dirty="0">
                          <a:effectLst/>
                          <a:latin typeface="Source Sans Pro"/>
                        </a:rPr>
                        <a:t>100% </a:t>
                      </a:r>
                      <a:endParaRPr lang="en-US"/>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4620595"/>
                  </a:ext>
                </a:extLst>
              </a:tr>
              <a:tr h="957960">
                <a:tc>
                  <a:txBody>
                    <a:bodyPr/>
                    <a:lstStyle/>
                    <a:p>
                      <a:pPr algn="l" rtl="0" fontAlgn="base">
                        <a:lnSpc>
                          <a:spcPts val="1350"/>
                        </a:lnSpc>
                      </a:pPr>
                      <a:r>
                        <a:rPr lang="en-US" sz="1600" b="0" i="0" dirty="0">
                          <a:effectLst/>
                          <a:latin typeface="Source Sans Pro"/>
                        </a:rPr>
                        <a:t>Course content was organized and well planned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l" rtl="0" fontAlgn="base">
                        <a:lnSpc>
                          <a:spcPts val="1350"/>
                        </a:lnSpc>
                      </a:pPr>
                      <a:r>
                        <a:rPr lang="en-US" sz="1600" b="0" i="0" dirty="0">
                          <a:effectLst/>
                          <a:latin typeface="Source Sans Pro"/>
                        </a:rPr>
                        <a:t>100%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lvl="0" algn="l">
                        <a:lnSpc>
                          <a:spcPts val="1350"/>
                        </a:lnSpc>
                        <a:buNone/>
                      </a:pPr>
                      <a:r>
                        <a:rPr lang="en-US" sz="1600" b="0" i="0" dirty="0">
                          <a:effectLst/>
                          <a:latin typeface="Source Sans Pro"/>
                        </a:rPr>
                        <a:t>100%</a:t>
                      </a:r>
                    </a:p>
                  </a:txBody>
                  <a:tcPr marL="66674" marR="66674">
                    <a:lnL w="19050">
                      <a:solidFill>
                        <a:srgbClr val="000000"/>
                      </a:solidFill>
                    </a:lnL>
                    <a:lnR w="19050">
                      <a:solidFill>
                        <a:srgbClr val="000000"/>
                      </a:solidFill>
                    </a:lnR>
                    <a:lnT w="19050">
                      <a:solidFill>
                        <a:srgbClr val="000000"/>
                      </a:solidFill>
                    </a:lnT>
                    <a:lnB w="19050">
                      <a:solidFill>
                        <a:srgbClr val="000000"/>
                      </a:solidFill>
                    </a:lnB>
                    <a:noFill/>
                  </a:tcPr>
                </a:tc>
                <a:tc>
                  <a:txBody>
                    <a:bodyPr/>
                    <a:lstStyle/>
                    <a:p>
                      <a:pPr lvl="0" algn="l">
                        <a:lnSpc>
                          <a:spcPts val="1350"/>
                        </a:lnSpc>
                        <a:buNone/>
                      </a:pPr>
                      <a:r>
                        <a:rPr lang="en-US" sz="1600" b="0" i="0" dirty="0">
                          <a:effectLst/>
                          <a:latin typeface="Source Sans Pro"/>
                        </a:rPr>
                        <a:t>100%</a:t>
                      </a:r>
                      <a:endParaRPr lang="en-US"/>
                    </a:p>
                  </a:txBody>
                  <a:tcPr marL="66674" marR="66674">
                    <a:lnL w="19050">
                      <a:solidFill>
                        <a:srgbClr val="000000"/>
                      </a:solidFill>
                    </a:lnL>
                    <a:lnR w="19050">
                      <a:solidFill>
                        <a:srgbClr val="000000"/>
                      </a:solidFill>
                    </a:lnR>
                    <a:lnT w="19050">
                      <a:solidFill>
                        <a:srgbClr val="000000"/>
                      </a:solidFill>
                    </a:lnT>
                    <a:lnB w="19050">
                      <a:solidFill>
                        <a:srgbClr val="000000"/>
                      </a:solidFill>
                    </a:lnB>
                    <a:noFill/>
                  </a:tcPr>
                </a:tc>
                <a:extLst>
                  <a:ext uri="{0D108BD9-81ED-4DB2-BD59-A6C34878D82A}">
                    <a16:rowId xmlns:a16="http://schemas.microsoft.com/office/drawing/2014/main" val="1381606065"/>
                  </a:ext>
                </a:extLst>
              </a:tr>
              <a:tr h="748951">
                <a:tc>
                  <a:txBody>
                    <a:bodyPr/>
                    <a:lstStyle/>
                    <a:p>
                      <a:pPr algn="l" rtl="0" fontAlgn="base">
                        <a:lnSpc>
                          <a:spcPts val="1350"/>
                        </a:lnSpc>
                      </a:pPr>
                      <a:r>
                        <a:rPr lang="en-US" sz="1600" b="0" i="0" dirty="0">
                          <a:effectLst/>
                          <a:latin typeface="Source Sans Pro"/>
                        </a:rPr>
                        <a:t>Course workload was appropriate</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l" rtl="0" fontAlgn="base">
                        <a:lnSpc>
                          <a:spcPts val="1350"/>
                        </a:lnSpc>
                      </a:pPr>
                      <a:r>
                        <a:rPr lang="en-US" sz="1600" b="0" i="0" dirty="0">
                          <a:effectLst/>
                          <a:latin typeface="Source Sans Pro"/>
                        </a:rPr>
                        <a:t>100%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lvl="0" algn="l">
                        <a:lnSpc>
                          <a:spcPts val="1350"/>
                        </a:lnSpc>
                        <a:buNone/>
                      </a:pPr>
                      <a:r>
                        <a:rPr lang="en-US" sz="1600" b="0" i="0" dirty="0">
                          <a:effectLst/>
                          <a:latin typeface="Source Sans Pro"/>
                        </a:rPr>
                        <a:t>100%</a:t>
                      </a:r>
                    </a:p>
                  </a:txBody>
                  <a:tcPr marL="66674" marR="66674">
                    <a:lnL w="19050">
                      <a:solidFill>
                        <a:srgbClr val="000000"/>
                      </a:solidFill>
                    </a:lnL>
                    <a:lnR w="19050">
                      <a:solidFill>
                        <a:srgbClr val="000000"/>
                      </a:solidFill>
                    </a:lnR>
                    <a:lnT w="19050">
                      <a:solidFill>
                        <a:srgbClr val="000000"/>
                      </a:solidFill>
                    </a:lnT>
                    <a:lnB w="19050">
                      <a:solidFill>
                        <a:srgbClr val="000000"/>
                      </a:solidFill>
                    </a:lnB>
                    <a:noFill/>
                  </a:tcPr>
                </a:tc>
                <a:tc>
                  <a:txBody>
                    <a:bodyPr/>
                    <a:lstStyle/>
                    <a:p>
                      <a:pPr lvl="0" algn="l">
                        <a:lnSpc>
                          <a:spcPts val="1350"/>
                        </a:lnSpc>
                        <a:buNone/>
                      </a:pPr>
                      <a:r>
                        <a:rPr lang="en-US" sz="1600" b="0" i="0" dirty="0">
                          <a:effectLst/>
                          <a:latin typeface="Source Sans Pro"/>
                        </a:rPr>
                        <a:t>100%</a:t>
                      </a:r>
                      <a:endParaRPr lang="en-US"/>
                    </a:p>
                  </a:txBody>
                  <a:tcPr marL="66674" marR="66674">
                    <a:lnL w="19050">
                      <a:solidFill>
                        <a:srgbClr val="000000"/>
                      </a:solidFill>
                    </a:lnL>
                    <a:lnR w="19050">
                      <a:solidFill>
                        <a:srgbClr val="000000"/>
                      </a:solidFill>
                    </a:lnR>
                    <a:lnT w="19050">
                      <a:solidFill>
                        <a:srgbClr val="000000"/>
                      </a:solidFill>
                    </a:lnT>
                    <a:lnB w="19050">
                      <a:solidFill>
                        <a:srgbClr val="000000"/>
                      </a:solidFill>
                    </a:lnB>
                    <a:noFill/>
                  </a:tcPr>
                </a:tc>
                <a:extLst>
                  <a:ext uri="{0D108BD9-81ED-4DB2-BD59-A6C34878D82A}">
                    <a16:rowId xmlns:a16="http://schemas.microsoft.com/office/drawing/2014/main" val="1617752541"/>
                  </a:ext>
                </a:extLst>
              </a:tr>
              <a:tr h="957960">
                <a:tc>
                  <a:txBody>
                    <a:bodyPr/>
                    <a:lstStyle/>
                    <a:p>
                      <a:pPr algn="l" rtl="0" fontAlgn="base">
                        <a:lnSpc>
                          <a:spcPts val="1350"/>
                        </a:lnSpc>
                      </a:pPr>
                      <a:r>
                        <a:rPr lang="en-US" sz="1600" b="0" i="0" dirty="0">
                          <a:effectLst/>
                          <a:latin typeface="Source Sans Pro"/>
                        </a:rPr>
                        <a:t>Course gave you tools to succeed as a PHE</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l" rtl="0" fontAlgn="base">
                        <a:lnSpc>
                          <a:spcPts val="1350"/>
                        </a:lnSpc>
                      </a:pPr>
                      <a:r>
                        <a:rPr lang="en-US" sz="1600" b="0" i="0" dirty="0">
                          <a:effectLst/>
                          <a:latin typeface="Source Sans Pro"/>
                        </a:rPr>
                        <a:t>71% </a:t>
                      </a:r>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lvl="0" algn="l">
                        <a:lnSpc>
                          <a:spcPts val="1350"/>
                        </a:lnSpc>
                        <a:buNone/>
                      </a:pPr>
                      <a:r>
                        <a:rPr lang="en-US" sz="1600" b="0" i="0" dirty="0">
                          <a:effectLst/>
                          <a:latin typeface="Source Sans Pro"/>
                        </a:rPr>
                        <a:t>85%</a:t>
                      </a:r>
                    </a:p>
                  </a:txBody>
                  <a:tcPr marL="66674" marR="66674">
                    <a:lnL w="19050">
                      <a:solidFill>
                        <a:srgbClr val="000000"/>
                      </a:solidFill>
                    </a:lnL>
                    <a:lnR w="19050">
                      <a:solidFill>
                        <a:srgbClr val="000000"/>
                      </a:solidFill>
                    </a:lnR>
                    <a:lnT w="19050">
                      <a:solidFill>
                        <a:srgbClr val="000000"/>
                      </a:solidFill>
                    </a:lnT>
                    <a:lnB w="19050">
                      <a:solidFill>
                        <a:srgbClr val="000000"/>
                      </a:solidFill>
                    </a:lnB>
                    <a:noFill/>
                  </a:tcPr>
                </a:tc>
                <a:tc>
                  <a:txBody>
                    <a:bodyPr/>
                    <a:lstStyle/>
                    <a:p>
                      <a:pPr lvl="0" algn="l" rtl="0">
                        <a:lnSpc>
                          <a:spcPts val="1350"/>
                        </a:lnSpc>
                        <a:buNone/>
                      </a:pPr>
                      <a:r>
                        <a:rPr lang="en-US" sz="1600" b="0" i="0" dirty="0">
                          <a:effectLst/>
                          <a:latin typeface="Source Sans Pro"/>
                        </a:rPr>
                        <a:t>100% </a:t>
                      </a:r>
                      <a:endParaRPr lang="en-US"/>
                    </a:p>
                  </a:txBody>
                  <a:tcPr marL="66675" marR="66675">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5970095"/>
                  </a:ext>
                </a:extLst>
              </a:tr>
            </a:tbl>
          </a:graphicData>
        </a:graphic>
      </p:graphicFrame>
    </p:spTree>
    <p:extLst>
      <p:ext uri="{BB962C8B-B14F-4D97-AF65-F5344CB8AC3E}">
        <p14:creationId xmlns:p14="http://schemas.microsoft.com/office/powerpoint/2010/main" val="3942110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BD17-B621-8CD6-5891-C22C4F004C64}"/>
              </a:ext>
            </a:extLst>
          </p:cNvPr>
          <p:cNvSpPr>
            <a:spLocks noGrp="1"/>
          </p:cNvSpPr>
          <p:nvPr>
            <p:ph type="title"/>
          </p:nvPr>
        </p:nvSpPr>
        <p:spPr/>
        <p:txBody>
          <a:bodyPr/>
          <a:lstStyle/>
          <a:p>
            <a:r>
              <a:rPr lang="en-US" dirty="0">
                <a:latin typeface="Source Sans Pro"/>
                <a:ea typeface="Source Sans Pro"/>
              </a:rPr>
              <a:t>Course Evaluations</a:t>
            </a:r>
            <a:endParaRPr lang="en-US" dirty="0"/>
          </a:p>
        </p:txBody>
      </p:sp>
      <p:sp>
        <p:nvSpPr>
          <p:cNvPr id="3" name="Content Placeholder 2">
            <a:extLst>
              <a:ext uri="{FF2B5EF4-FFF2-40B4-BE49-F238E27FC236}">
                <a16:creationId xmlns:a16="http://schemas.microsoft.com/office/drawing/2014/main" id="{6130E16A-EBEB-D5CC-FB84-0EAE68AF0561}"/>
              </a:ext>
            </a:extLst>
          </p:cNvPr>
          <p:cNvSpPr>
            <a:spLocks noGrp="1"/>
          </p:cNvSpPr>
          <p:nvPr>
            <p:ph idx="1"/>
          </p:nvPr>
        </p:nvSpPr>
        <p:spPr/>
        <p:txBody>
          <a:bodyPr vert="horz" lIns="91440" tIns="45720" rIns="91440" bIns="45720" rtlCol="0" anchor="t">
            <a:normAutofit/>
          </a:bodyPr>
          <a:lstStyle/>
          <a:p>
            <a:endParaRPr lang="en-US" dirty="0">
              <a:cs typeface="Open Sans"/>
            </a:endParaRPr>
          </a:p>
          <a:p>
            <a:endParaRPr lang="en-US" dirty="0"/>
          </a:p>
        </p:txBody>
      </p:sp>
      <p:graphicFrame>
        <p:nvGraphicFramePr>
          <p:cNvPr id="4" name="Table 3">
            <a:extLst>
              <a:ext uri="{FF2B5EF4-FFF2-40B4-BE49-F238E27FC236}">
                <a16:creationId xmlns:a16="http://schemas.microsoft.com/office/drawing/2014/main" id="{0EC3341A-756E-495C-B5AD-64DCE6B37DDD}"/>
              </a:ext>
            </a:extLst>
          </p:cNvPr>
          <p:cNvGraphicFramePr>
            <a:graphicFrameLocks noGrp="1"/>
          </p:cNvGraphicFramePr>
          <p:nvPr>
            <p:extLst>
              <p:ext uri="{D42A27DB-BD31-4B8C-83A1-F6EECF244321}">
                <p14:modId xmlns:p14="http://schemas.microsoft.com/office/powerpoint/2010/main" val="1939595739"/>
              </p:ext>
            </p:extLst>
          </p:nvPr>
        </p:nvGraphicFramePr>
        <p:xfrm>
          <a:off x="1402080" y="1636776"/>
          <a:ext cx="9398119" cy="4611673"/>
        </p:xfrm>
        <a:graphic>
          <a:graphicData uri="http://schemas.openxmlformats.org/drawingml/2006/table">
            <a:tbl>
              <a:tblPr firstRow="1" bandRow="1">
                <a:tableStyleId>{5C22544A-7EE6-4342-B048-85BDC9FD1C3A}</a:tableStyleId>
              </a:tblPr>
              <a:tblGrid>
                <a:gridCol w="2964981">
                  <a:extLst>
                    <a:ext uri="{9D8B030D-6E8A-4147-A177-3AD203B41FA5}">
                      <a16:colId xmlns:a16="http://schemas.microsoft.com/office/drawing/2014/main" val="1527858885"/>
                    </a:ext>
                  </a:extLst>
                </a:gridCol>
                <a:gridCol w="3216568">
                  <a:extLst>
                    <a:ext uri="{9D8B030D-6E8A-4147-A177-3AD203B41FA5}">
                      <a16:colId xmlns:a16="http://schemas.microsoft.com/office/drawing/2014/main" val="891024334"/>
                    </a:ext>
                  </a:extLst>
                </a:gridCol>
                <a:gridCol w="3216570">
                  <a:extLst>
                    <a:ext uri="{9D8B030D-6E8A-4147-A177-3AD203B41FA5}">
                      <a16:colId xmlns:a16="http://schemas.microsoft.com/office/drawing/2014/main" val="3198642194"/>
                    </a:ext>
                  </a:extLst>
                </a:gridCol>
              </a:tblGrid>
              <a:tr h="347323">
                <a:tc>
                  <a:txBody>
                    <a:bodyPr/>
                    <a:lstStyle/>
                    <a:p>
                      <a:r>
                        <a:rPr lang="en-US" dirty="0"/>
                        <a:t>Year</a:t>
                      </a:r>
                    </a:p>
                  </a:txBody>
                  <a:tcPr>
                    <a:lnB w="12700">
                      <a:solidFill>
                        <a:schemeClr val="tx1"/>
                      </a:solidFill>
                    </a:lnB>
                    <a:solidFill>
                      <a:srgbClr val="590D0F"/>
                    </a:solidFill>
                  </a:tcPr>
                </a:tc>
                <a:tc>
                  <a:txBody>
                    <a:bodyPr/>
                    <a:lstStyle/>
                    <a:p>
                      <a:r>
                        <a:rPr lang="en-US" dirty="0"/>
                        <a:t>Most Helpful</a:t>
                      </a:r>
                    </a:p>
                  </a:txBody>
                  <a:tcPr>
                    <a:lnB w="12700">
                      <a:solidFill>
                        <a:schemeClr val="tx1"/>
                      </a:solidFill>
                    </a:lnB>
                    <a:solidFill>
                      <a:srgbClr val="590D0F"/>
                    </a:solidFill>
                  </a:tcPr>
                </a:tc>
                <a:tc>
                  <a:txBody>
                    <a:bodyPr/>
                    <a:lstStyle/>
                    <a:p>
                      <a:r>
                        <a:rPr lang="en-US" dirty="0"/>
                        <a:t>Improvements</a:t>
                      </a:r>
                    </a:p>
                  </a:txBody>
                  <a:tcPr>
                    <a:lnB w="12700">
                      <a:solidFill>
                        <a:schemeClr val="tx1"/>
                      </a:solidFill>
                    </a:lnB>
                    <a:solidFill>
                      <a:srgbClr val="590D0F"/>
                    </a:solidFill>
                  </a:tcPr>
                </a:tc>
                <a:extLst>
                  <a:ext uri="{0D108BD9-81ED-4DB2-BD59-A6C34878D82A}">
                    <a16:rowId xmlns:a16="http://schemas.microsoft.com/office/drawing/2014/main" val="2554549672"/>
                  </a:ext>
                </a:extLst>
              </a:tr>
              <a:tr h="1403190">
                <a:tc>
                  <a:txBody>
                    <a:bodyPr/>
                    <a:lstStyle/>
                    <a:p>
                      <a:r>
                        <a:rPr lang="en-US" dirty="0"/>
                        <a:t>2022</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285750" indent="-285750">
                        <a:buFont typeface="Arial"/>
                        <a:buChar char="•"/>
                      </a:pPr>
                      <a:r>
                        <a:rPr lang="en-US" dirty="0"/>
                        <a:t>Connecting my personal wellness to the dimensions</a:t>
                      </a:r>
                    </a:p>
                    <a:p>
                      <a:pPr marL="285750" lvl="0" indent="-285750">
                        <a:buFont typeface="Arial"/>
                        <a:buChar char="•"/>
                      </a:pPr>
                      <a:r>
                        <a:rPr lang="en-US" dirty="0"/>
                        <a:t>Healthy relationships modules</a:t>
                      </a:r>
                    </a:p>
                    <a:p>
                      <a:pPr marL="285750" lvl="0" indent="-285750">
                        <a:buFont typeface="Arial"/>
                        <a:buChar char="•"/>
                      </a:pPr>
                      <a:r>
                        <a:rPr lang="en-US" dirty="0"/>
                        <a:t>Active learning activities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285750" indent="-285750">
                        <a:buFont typeface="Arial"/>
                        <a:buChar char="•"/>
                      </a:pPr>
                      <a:r>
                        <a:rPr lang="en-US" dirty="0"/>
                        <a:t>More information about HWP programs and services</a:t>
                      </a:r>
                    </a:p>
                    <a:p>
                      <a:pPr marL="285750" lvl="0" indent="-285750">
                        <a:buFont typeface="Arial"/>
                        <a:buChar char="•"/>
                      </a:pPr>
                      <a:r>
                        <a:rPr lang="en-US" dirty="0"/>
                        <a:t>Remove financial wellness section or rework it</a:t>
                      </a:r>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132001336"/>
                  </a:ext>
                </a:extLst>
              </a:tr>
              <a:tr h="1403190">
                <a:tc>
                  <a:txBody>
                    <a:bodyPr/>
                    <a:lstStyle/>
                    <a:p>
                      <a:r>
                        <a:rPr lang="en-US" dirty="0"/>
                        <a:t>2023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a:txBody>
                    <a:bodyPr/>
                    <a:lstStyle/>
                    <a:p>
                      <a:pPr marL="285750" indent="-285750">
                        <a:buFont typeface="Arial"/>
                        <a:buChar char="•"/>
                      </a:pPr>
                      <a:r>
                        <a:rPr lang="en-US" dirty="0"/>
                        <a:t>Personal wellness connections. </a:t>
                      </a:r>
                    </a:p>
                    <a:p>
                      <a:pPr marL="285750" lvl="0" indent="-285750">
                        <a:buFont typeface="Arial"/>
                        <a:buChar char="•"/>
                      </a:pPr>
                      <a:r>
                        <a:rPr lang="en-US" dirty="0"/>
                        <a:t>Info about health and wellness coaching</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tc>
                  <a:txBody>
                    <a:bodyPr/>
                    <a:lstStyle/>
                    <a:p>
                      <a:pPr marL="285750" indent="-285750">
                        <a:buFont typeface="Arial"/>
                        <a:buChar char="•"/>
                      </a:pPr>
                      <a:r>
                        <a:rPr lang="en-US" dirty="0"/>
                        <a:t>More information about the day-to-day of being a Peer Health Educator </a:t>
                      </a:r>
                    </a:p>
                    <a:p>
                      <a:pPr marL="285750" lvl="0" indent="-285750">
                        <a:buFont typeface="Arial"/>
                        <a:buChar char="•"/>
                      </a:pPr>
                      <a:r>
                        <a:rPr lang="en-US" dirty="0"/>
                        <a:t>Too many experiential assignments</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90366"/>
                  </a:ext>
                </a:extLst>
              </a:tr>
              <a:tr h="1319833">
                <a:tc>
                  <a:txBody>
                    <a:bodyPr/>
                    <a:lstStyle/>
                    <a:p>
                      <a:pPr lvl="0">
                        <a:buNone/>
                      </a:pPr>
                      <a:r>
                        <a:rPr lang="en-US" dirty="0"/>
                        <a:t>2024</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285750" lvl="0" indent="-285750">
                        <a:buFont typeface="Arial"/>
                        <a:buChar char="•"/>
                      </a:pPr>
                      <a:r>
                        <a:rPr lang="en-US" dirty="0"/>
                        <a:t>Info about recovery community </a:t>
                      </a:r>
                    </a:p>
                    <a:p>
                      <a:pPr marL="285750" lvl="0" indent="-285750">
                        <a:buFont typeface="Arial"/>
                        <a:buChar char="•"/>
                      </a:pPr>
                      <a:r>
                        <a:rPr lang="en-US" dirty="0"/>
                        <a:t>Programming planning module</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285750" lvl="0" indent="-285750">
                        <a:buFont typeface="Arial"/>
                        <a:buChar char="•"/>
                      </a:pPr>
                      <a:r>
                        <a:rPr lang="en-US" dirty="0"/>
                        <a:t>Too many module quizzes</a:t>
                      </a:r>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605545856"/>
                  </a:ext>
                </a:extLst>
              </a:tr>
            </a:tbl>
          </a:graphicData>
        </a:graphic>
      </p:graphicFrame>
    </p:spTree>
    <p:extLst>
      <p:ext uri="{BB962C8B-B14F-4D97-AF65-F5344CB8AC3E}">
        <p14:creationId xmlns:p14="http://schemas.microsoft.com/office/powerpoint/2010/main" val="1806253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DC710-C3CF-E401-9E08-7D6F04A8278D}"/>
              </a:ext>
            </a:extLst>
          </p:cNvPr>
          <p:cNvSpPr>
            <a:spLocks noGrp="1"/>
          </p:cNvSpPr>
          <p:nvPr>
            <p:ph type="title"/>
          </p:nvPr>
        </p:nvSpPr>
        <p:spPr/>
        <p:txBody>
          <a:bodyPr/>
          <a:lstStyle/>
          <a:p>
            <a:r>
              <a:rPr lang="en-US" dirty="0">
                <a:latin typeface="Source Sans Pro"/>
                <a:ea typeface="Source Sans Pro"/>
              </a:rPr>
              <a:t>Updates and Changes</a:t>
            </a:r>
            <a:endParaRPr lang="en-US" dirty="0"/>
          </a:p>
        </p:txBody>
      </p:sp>
      <p:sp>
        <p:nvSpPr>
          <p:cNvPr id="3" name="Content Placeholder 2">
            <a:extLst>
              <a:ext uri="{FF2B5EF4-FFF2-40B4-BE49-F238E27FC236}">
                <a16:creationId xmlns:a16="http://schemas.microsoft.com/office/drawing/2014/main" id="{6EBBCCE8-134B-9E05-02B0-4FB364E90162}"/>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Multitudes of topics -----&gt; more about the role </a:t>
            </a:r>
            <a:endParaRPr lang="en-US" dirty="0"/>
          </a:p>
          <a:p>
            <a:r>
              <a:rPr lang="en-US" dirty="0">
                <a:latin typeface="Source Sans Pro"/>
                <a:ea typeface="Source Sans Pro"/>
              </a:rPr>
              <a:t>Modules about each dimension of wellness removed </a:t>
            </a:r>
          </a:p>
          <a:p>
            <a:pPr lvl="1">
              <a:buFont typeface="Courier New" panose="020B0604020202020204" pitchFamily="34" charset="0"/>
              <a:buChar char="o"/>
            </a:pPr>
            <a:r>
              <a:rPr lang="en-US" dirty="0">
                <a:latin typeface="Source Sans Pro"/>
                <a:ea typeface="Source Sans Pro"/>
              </a:rPr>
              <a:t>Condensed to Seven Elements of Wellness module </a:t>
            </a:r>
          </a:p>
          <a:p>
            <a:r>
              <a:rPr lang="en-US" dirty="0">
                <a:latin typeface="Source Sans Pro"/>
                <a:ea typeface="Source Sans Pro"/>
              </a:rPr>
              <a:t>Experiential learning components removed </a:t>
            </a:r>
          </a:p>
          <a:p>
            <a:r>
              <a:rPr lang="en-US" dirty="0">
                <a:latin typeface="Source Sans Pro"/>
                <a:ea typeface="Source Sans Pro"/>
              </a:rPr>
              <a:t>Program planning module, overview of the role, standards of practice added </a:t>
            </a:r>
            <a:endParaRPr lang="en-US" dirty="0"/>
          </a:p>
        </p:txBody>
      </p:sp>
    </p:spTree>
    <p:extLst>
      <p:ext uri="{BB962C8B-B14F-4D97-AF65-F5344CB8AC3E}">
        <p14:creationId xmlns:p14="http://schemas.microsoft.com/office/powerpoint/2010/main" val="547733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37C27-8CB5-0FCF-9AEB-B26FA81C3FCF}"/>
              </a:ext>
            </a:extLst>
          </p:cNvPr>
          <p:cNvSpPr>
            <a:spLocks noGrp="1"/>
          </p:cNvSpPr>
          <p:nvPr>
            <p:ph type="title"/>
          </p:nvPr>
        </p:nvSpPr>
        <p:spPr/>
        <p:txBody>
          <a:bodyPr/>
          <a:lstStyle/>
          <a:p>
            <a:r>
              <a:rPr lang="en-US" dirty="0">
                <a:latin typeface="Source Sans Pro"/>
                <a:ea typeface="Source Sans Pro"/>
              </a:rPr>
              <a:t>Future of the Course  </a:t>
            </a:r>
            <a:endParaRPr lang="en-US" dirty="0"/>
          </a:p>
        </p:txBody>
      </p:sp>
      <p:sp>
        <p:nvSpPr>
          <p:cNvPr id="3" name="Content Placeholder 2">
            <a:extLst>
              <a:ext uri="{FF2B5EF4-FFF2-40B4-BE49-F238E27FC236}">
                <a16:creationId xmlns:a16="http://schemas.microsoft.com/office/drawing/2014/main" id="{1420B188-BA2D-9F76-DD6C-CC87A833BE52}"/>
              </a:ext>
            </a:extLst>
          </p:cNvPr>
          <p:cNvSpPr>
            <a:spLocks noGrp="1"/>
          </p:cNvSpPr>
          <p:nvPr>
            <p:ph idx="1"/>
          </p:nvPr>
        </p:nvSpPr>
        <p:spPr/>
        <p:txBody>
          <a:bodyPr vert="horz" lIns="91440" tIns="45720" rIns="91440" bIns="45720" rtlCol="0" anchor="t">
            <a:normAutofit/>
          </a:bodyPr>
          <a:lstStyle/>
          <a:p>
            <a:r>
              <a:rPr lang="en-US" dirty="0">
                <a:solidFill>
                  <a:schemeClr val="bg1"/>
                </a:solidFill>
                <a:latin typeface="Source Sans Pro"/>
                <a:ea typeface="Source Sans Pro"/>
              </a:rPr>
              <a:t>Plan is to continue to use the Canvas course in the future </a:t>
            </a:r>
          </a:p>
          <a:p>
            <a:r>
              <a:rPr lang="en-US" dirty="0">
                <a:solidFill>
                  <a:schemeClr val="bg1"/>
                </a:solidFill>
                <a:latin typeface="Source Sans Pro"/>
                <a:ea typeface="Source Sans Pro"/>
              </a:rPr>
              <a:t>Replace at least two module quizzes </a:t>
            </a:r>
          </a:p>
          <a:p>
            <a:r>
              <a:rPr lang="en-US" dirty="0">
                <a:solidFill>
                  <a:schemeClr val="bg1"/>
                </a:solidFill>
                <a:latin typeface="Source Sans Pro"/>
                <a:ea typeface="Source Sans Pro"/>
              </a:rPr>
              <a:t>Potentially being used as a potential model for other student employee training </a:t>
            </a:r>
            <a:endParaRPr lang="en-US" dirty="0">
              <a:solidFill>
                <a:schemeClr val="bg1"/>
              </a:solidFill>
            </a:endParaRPr>
          </a:p>
        </p:txBody>
      </p:sp>
      <p:pic>
        <p:nvPicPr>
          <p:cNvPr id="5" name="Picture Placeholder 4" descr="Two people wearing clothing standing next to each other&#10;&#10;Description automatically generated">
            <a:extLst>
              <a:ext uri="{FF2B5EF4-FFF2-40B4-BE49-F238E27FC236}">
                <a16:creationId xmlns:a16="http://schemas.microsoft.com/office/drawing/2014/main" id="{8F081DD1-CA3F-C49C-5CB7-5E52441F384B}"/>
              </a:ext>
            </a:extLst>
          </p:cNvPr>
          <p:cNvPicPr>
            <a:picLocks noGrp="1" noChangeAspect="1"/>
          </p:cNvPicPr>
          <p:nvPr>
            <p:ph type="pic" sz="quarter" idx="13"/>
          </p:nvPr>
        </p:nvPicPr>
        <p:blipFill>
          <a:blip r:embed="rId2"/>
          <a:srcRect l="200" t="333" r="5812" b="-499"/>
          <a:stretch/>
        </p:blipFill>
        <p:spPr>
          <a:xfrm>
            <a:off x="6604000" y="-154781"/>
            <a:ext cx="5584791" cy="7182682"/>
          </a:xfrm>
        </p:spPr>
      </p:pic>
    </p:spTree>
    <p:extLst>
      <p:ext uri="{BB962C8B-B14F-4D97-AF65-F5344CB8AC3E}">
        <p14:creationId xmlns:p14="http://schemas.microsoft.com/office/powerpoint/2010/main" val="3842965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47BAF-1DC2-E47D-1E1D-EC9118228231}"/>
              </a:ext>
            </a:extLst>
          </p:cNvPr>
          <p:cNvSpPr>
            <a:spLocks noGrp="1"/>
          </p:cNvSpPr>
          <p:nvPr>
            <p:ph type="title"/>
          </p:nvPr>
        </p:nvSpPr>
        <p:spPr/>
        <p:txBody>
          <a:bodyPr>
            <a:normAutofit fontScale="90000"/>
          </a:bodyPr>
          <a:lstStyle/>
          <a:p>
            <a:r>
              <a:rPr lang="en-US" dirty="0">
                <a:latin typeface="Source Sans Pro"/>
                <a:ea typeface="Source Sans Pro"/>
              </a:rPr>
              <a:t>What if my institution doesn't use Canvas?</a:t>
            </a:r>
            <a:endParaRPr lang="en-US" dirty="0"/>
          </a:p>
        </p:txBody>
      </p:sp>
      <p:graphicFrame>
        <p:nvGraphicFramePr>
          <p:cNvPr id="4" name="Table 3">
            <a:extLst>
              <a:ext uri="{FF2B5EF4-FFF2-40B4-BE49-F238E27FC236}">
                <a16:creationId xmlns:a16="http://schemas.microsoft.com/office/drawing/2014/main" id="{7D3B4566-EEDD-1E89-6BE9-A8CEA7C99CFB}"/>
              </a:ext>
            </a:extLst>
          </p:cNvPr>
          <p:cNvGraphicFramePr>
            <a:graphicFrameLocks noGrp="1"/>
          </p:cNvGraphicFramePr>
          <p:nvPr>
            <p:extLst>
              <p:ext uri="{D42A27DB-BD31-4B8C-83A1-F6EECF244321}">
                <p14:modId xmlns:p14="http://schemas.microsoft.com/office/powerpoint/2010/main" val="214126060"/>
              </p:ext>
            </p:extLst>
          </p:nvPr>
        </p:nvGraphicFramePr>
        <p:xfrm>
          <a:off x="1034019" y="1912438"/>
          <a:ext cx="10121365" cy="3757016"/>
        </p:xfrm>
        <a:graphic>
          <a:graphicData uri="http://schemas.openxmlformats.org/drawingml/2006/table">
            <a:tbl>
              <a:tblPr firstRow="1" bandRow="1">
                <a:tableStyleId>{5C22544A-7EE6-4342-B048-85BDC9FD1C3A}</a:tableStyleId>
              </a:tblPr>
              <a:tblGrid>
                <a:gridCol w="3373788">
                  <a:extLst>
                    <a:ext uri="{9D8B030D-6E8A-4147-A177-3AD203B41FA5}">
                      <a16:colId xmlns:a16="http://schemas.microsoft.com/office/drawing/2014/main" val="1124963109"/>
                    </a:ext>
                  </a:extLst>
                </a:gridCol>
                <a:gridCol w="2103782">
                  <a:extLst>
                    <a:ext uri="{9D8B030D-6E8A-4147-A177-3AD203B41FA5}">
                      <a16:colId xmlns:a16="http://schemas.microsoft.com/office/drawing/2014/main" val="3269427978"/>
                    </a:ext>
                  </a:extLst>
                </a:gridCol>
                <a:gridCol w="4643795">
                  <a:extLst>
                    <a:ext uri="{9D8B030D-6E8A-4147-A177-3AD203B41FA5}">
                      <a16:colId xmlns:a16="http://schemas.microsoft.com/office/drawing/2014/main" val="172118581"/>
                    </a:ext>
                  </a:extLst>
                </a:gridCol>
              </a:tblGrid>
              <a:tr h="332511">
                <a:tc>
                  <a:txBody>
                    <a:bodyPr/>
                    <a:lstStyle/>
                    <a:p>
                      <a:r>
                        <a:rPr lang="en-US" dirty="0"/>
                        <a:t>Blackboard Tool</a:t>
                      </a:r>
                    </a:p>
                  </a:txBody>
                  <a:tcPr>
                    <a:lnL w="12700">
                      <a:solidFill>
                        <a:schemeClr val="tx1"/>
                      </a:solidFill>
                    </a:lnL>
                    <a:lnR w="12700">
                      <a:solidFill>
                        <a:schemeClr val="tx1"/>
                      </a:solidFill>
                    </a:lnR>
                    <a:lnT w="12700">
                      <a:solidFill>
                        <a:schemeClr val="tx1"/>
                      </a:solidFill>
                    </a:lnT>
                    <a:lnB w="12700">
                      <a:solidFill>
                        <a:schemeClr val="tx1"/>
                      </a:solidFill>
                    </a:lnB>
                    <a:solidFill>
                      <a:srgbClr val="590D0F"/>
                    </a:solidFill>
                  </a:tcPr>
                </a:tc>
                <a:tc>
                  <a:txBody>
                    <a:bodyPr/>
                    <a:lstStyle/>
                    <a:p>
                      <a:r>
                        <a:rPr lang="en-US" dirty="0"/>
                        <a:t>Canvas Tool</a:t>
                      </a:r>
                    </a:p>
                  </a:txBody>
                  <a:tcPr>
                    <a:lnL w="12700">
                      <a:solidFill>
                        <a:schemeClr val="tx1"/>
                      </a:solidFill>
                    </a:lnL>
                    <a:lnR w="12700">
                      <a:solidFill>
                        <a:schemeClr val="tx1"/>
                      </a:solidFill>
                    </a:lnR>
                    <a:lnT w="12700">
                      <a:solidFill>
                        <a:schemeClr val="tx1"/>
                      </a:solidFill>
                    </a:lnT>
                    <a:lnB w="12700">
                      <a:solidFill>
                        <a:schemeClr val="tx1"/>
                      </a:solidFill>
                    </a:lnB>
                    <a:solidFill>
                      <a:srgbClr val="590D0F"/>
                    </a:solidFill>
                  </a:tcPr>
                </a:tc>
                <a:tc>
                  <a:txBody>
                    <a:bodyPr/>
                    <a:lstStyle/>
                    <a:p>
                      <a:r>
                        <a:rPr lang="en-US" dirty="0"/>
                        <a:t>Differences</a:t>
                      </a:r>
                    </a:p>
                  </a:txBody>
                  <a:tcPr>
                    <a:lnL w="12700">
                      <a:solidFill>
                        <a:schemeClr val="tx1"/>
                      </a:solidFill>
                    </a:lnL>
                    <a:lnR w="12700">
                      <a:solidFill>
                        <a:schemeClr val="tx1"/>
                      </a:solidFill>
                    </a:lnR>
                    <a:lnT w="12700">
                      <a:solidFill>
                        <a:schemeClr val="tx1"/>
                      </a:solidFill>
                    </a:lnT>
                    <a:lnB w="12700">
                      <a:solidFill>
                        <a:schemeClr val="tx1"/>
                      </a:solidFill>
                    </a:lnB>
                    <a:solidFill>
                      <a:srgbClr val="590D0F"/>
                    </a:solidFill>
                  </a:tcPr>
                </a:tc>
                <a:extLst>
                  <a:ext uri="{0D108BD9-81ED-4DB2-BD59-A6C34878D82A}">
                    <a16:rowId xmlns:a16="http://schemas.microsoft.com/office/drawing/2014/main" val="4097967683"/>
                  </a:ext>
                </a:extLst>
              </a:tr>
              <a:tr h="332511">
                <a:tc>
                  <a:txBody>
                    <a:bodyPr/>
                    <a:lstStyle/>
                    <a:p>
                      <a:r>
                        <a:rPr lang="en-US" dirty="0">
                          <a:solidFill>
                            <a:schemeClr val="tx1"/>
                          </a:solidFill>
                        </a:rPr>
                        <a:t>Folder</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r>
                        <a:rPr lang="en-US" dirty="0">
                          <a:solidFill>
                            <a:schemeClr val="tx1"/>
                          </a:solidFill>
                        </a:rPr>
                        <a:t>Modules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r>
                        <a:rPr lang="en-US" dirty="0">
                          <a:solidFill>
                            <a:schemeClr val="tx1"/>
                          </a:solidFill>
                        </a:rPr>
                        <a:t>Organization of learning materials</a:t>
                      </a:r>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225413798"/>
                  </a:ext>
                </a:extLst>
              </a:tr>
              <a:tr h="578283">
                <a:tc>
                  <a:txBody>
                    <a:bodyPr/>
                    <a:lstStyle/>
                    <a:p>
                      <a:r>
                        <a:rPr lang="en-US" dirty="0">
                          <a:solidFill>
                            <a:schemeClr val="tx1"/>
                          </a:solidFill>
                        </a:rPr>
                        <a:t>Users </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r>
                        <a:rPr lang="en-US" dirty="0">
                          <a:solidFill>
                            <a:schemeClr val="tx1"/>
                          </a:solidFill>
                        </a:rPr>
                        <a:t>People</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r>
                        <a:rPr lang="en-US" dirty="0">
                          <a:solidFill>
                            <a:schemeClr val="tx1"/>
                          </a:solidFill>
                        </a:rPr>
                        <a:t>Information about the students; cannot see </a:t>
                      </a:r>
                      <a:r>
                        <a:rPr lang="en-US">
                          <a:solidFill>
                            <a:schemeClr val="tx1"/>
                          </a:solidFill>
                        </a:rPr>
                        <a:t>students'</a:t>
                      </a:r>
                      <a:r>
                        <a:rPr lang="en-US" dirty="0">
                          <a:solidFill>
                            <a:schemeClr val="tx1"/>
                          </a:solidFill>
                        </a:rPr>
                        <a:t> email</a:t>
                      </a:r>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48977573"/>
                  </a:ext>
                </a:extLst>
              </a:tr>
              <a:tr h="1315593">
                <a:tc>
                  <a:txBody>
                    <a:bodyPr/>
                    <a:lstStyle/>
                    <a:p>
                      <a:pPr lvl="0">
                        <a:buNone/>
                      </a:pPr>
                      <a:r>
                        <a:rPr lang="en-US" dirty="0">
                          <a:solidFill>
                            <a:schemeClr val="tx1"/>
                          </a:solidFill>
                        </a:rPr>
                        <a:t>Discussion boards/forums/threads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lvl="0">
                        <a:buNone/>
                      </a:pPr>
                      <a:r>
                        <a:rPr lang="en-US" dirty="0">
                          <a:solidFill>
                            <a:schemeClr val="tx1"/>
                          </a:solidFill>
                        </a:rPr>
                        <a:t>Discussions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marL="0" lvl="0" indent="0" algn="l">
                        <a:lnSpc>
                          <a:spcPct val="100000"/>
                        </a:lnSpc>
                        <a:spcBef>
                          <a:spcPts val="0"/>
                        </a:spcBef>
                        <a:spcAft>
                          <a:spcPts val="0"/>
                        </a:spcAft>
                        <a:buNone/>
                      </a:pPr>
                      <a:r>
                        <a:rPr lang="en-US" sz="1800" b="0" i="0" u="none" strike="noStrike" noProof="0" dirty="0">
                          <a:solidFill>
                            <a:schemeClr val="tx1"/>
                          </a:solidFill>
                          <a:latin typeface="Calibri"/>
                        </a:rPr>
                        <a:t>There’s no need to make a discussion thread per group.</a:t>
                      </a:r>
                      <a:endParaRPr lang="en-US" dirty="0"/>
                    </a:p>
                    <a:p>
                      <a:pPr marL="285750" lvl="0" indent="-285750" algn="l">
                        <a:lnSpc>
                          <a:spcPct val="100000"/>
                        </a:lnSpc>
                        <a:spcBef>
                          <a:spcPts val="0"/>
                        </a:spcBef>
                        <a:spcAft>
                          <a:spcPts val="0"/>
                        </a:spcAft>
                        <a:buFont typeface="Arial"/>
                        <a:buChar char="•"/>
                      </a:pPr>
                      <a:r>
                        <a:rPr lang="en-US" sz="1800" b="0" i="0" u="none" strike="noStrike" noProof="0" dirty="0">
                          <a:solidFill>
                            <a:schemeClr val="tx1"/>
                          </a:solidFill>
                          <a:latin typeface="Calibri"/>
                        </a:rPr>
                        <a:t>Lack of anonymity and force </a:t>
                      </a:r>
                      <a:r>
                        <a:rPr lang="en-US" sz="1800" b="0" i="0" u="none" strike="noStrike" noProof="0">
                          <a:solidFill>
                            <a:schemeClr val="tx1"/>
                          </a:solidFill>
                          <a:latin typeface="Calibri"/>
                        </a:rPr>
                        <a:t>moderation options.</a:t>
                      </a:r>
                      <a:endParaRPr lang="en-US"/>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504940557"/>
                  </a:ext>
                </a:extLst>
              </a:tr>
              <a:tr h="1069823">
                <a:tc>
                  <a:txBody>
                    <a:bodyPr/>
                    <a:lstStyle/>
                    <a:p>
                      <a:pPr lvl="0">
                        <a:buNone/>
                      </a:pPr>
                      <a:r>
                        <a:rPr lang="en-US" dirty="0">
                          <a:solidFill>
                            <a:schemeClr val="tx1"/>
                          </a:solidFill>
                        </a:rPr>
                        <a:t>Assignments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lvl="0">
                        <a:buNone/>
                      </a:pPr>
                      <a:r>
                        <a:rPr lang="en-US" dirty="0">
                          <a:solidFill>
                            <a:schemeClr val="tx1"/>
                          </a:solidFill>
                        </a:rPr>
                        <a:t>Assignments</a:t>
                      </a:r>
                    </a:p>
                  </a:txBody>
                  <a:tcP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lvl="0">
                        <a:buNone/>
                      </a:pPr>
                      <a:r>
                        <a:rPr lang="en-US" dirty="0">
                          <a:solidFill>
                            <a:schemeClr val="tx1"/>
                          </a:solidFill>
                        </a:rPr>
                        <a:t>Assignment created and published, added to, assignment page; instructors can limit the type of file </a:t>
                      </a:r>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871349679"/>
                  </a:ext>
                </a:extLst>
              </a:tr>
            </a:tbl>
          </a:graphicData>
        </a:graphic>
      </p:graphicFrame>
      <p:sp>
        <p:nvSpPr>
          <p:cNvPr id="5" name="TextBox 4">
            <a:extLst>
              <a:ext uri="{FF2B5EF4-FFF2-40B4-BE49-F238E27FC236}">
                <a16:creationId xmlns:a16="http://schemas.microsoft.com/office/drawing/2014/main" id="{2246DAEB-E9B4-FA65-0147-17C1D9F665AA}"/>
              </a:ext>
            </a:extLst>
          </p:cNvPr>
          <p:cNvSpPr txBox="1"/>
          <p:nvPr/>
        </p:nvSpPr>
        <p:spPr>
          <a:xfrm>
            <a:off x="6641518" y="6375698"/>
            <a:ext cx="451555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dirty="0">
                <a:ea typeface="Calibri"/>
                <a:cs typeface="Calibri"/>
              </a:rPr>
              <a:t>Table adapted from Seton Hall University IT</a:t>
            </a:r>
          </a:p>
        </p:txBody>
      </p:sp>
    </p:spTree>
    <p:extLst>
      <p:ext uri="{BB962C8B-B14F-4D97-AF65-F5344CB8AC3E}">
        <p14:creationId xmlns:p14="http://schemas.microsoft.com/office/powerpoint/2010/main" val="930432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6F3DC-4509-67F6-3FDC-839482B5DD75}"/>
              </a:ext>
            </a:extLst>
          </p:cNvPr>
          <p:cNvSpPr>
            <a:spLocks noGrp="1"/>
          </p:cNvSpPr>
          <p:nvPr>
            <p:ph type="title"/>
          </p:nvPr>
        </p:nvSpPr>
        <p:spPr/>
        <p:txBody>
          <a:bodyPr/>
          <a:lstStyle/>
          <a:p>
            <a:r>
              <a:rPr lang="en-US" dirty="0">
                <a:latin typeface="Source Sans Pro"/>
                <a:ea typeface="Source Sans Pro"/>
              </a:rPr>
              <a:t>Implementation</a:t>
            </a:r>
            <a:endParaRPr lang="en-US" dirty="0"/>
          </a:p>
        </p:txBody>
      </p:sp>
      <p:sp>
        <p:nvSpPr>
          <p:cNvPr id="3" name="Content Placeholder 2">
            <a:extLst>
              <a:ext uri="{FF2B5EF4-FFF2-40B4-BE49-F238E27FC236}">
                <a16:creationId xmlns:a16="http://schemas.microsoft.com/office/drawing/2014/main" id="{5EBDFBA6-03D2-6583-4B84-A254AC5A4CE6}"/>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Think, pair, share</a:t>
            </a:r>
          </a:p>
          <a:p>
            <a:r>
              <a:rPr lang="en-US" dirty="0">
                <a:latin typeface="Source Sans Pro"/>
                <a:ea typeface="Source Sans Pro"/>
              </a:rPr>
              <a:t>What content would you include?</a:t>
            </a:r>
          </a:p>
          <a:p>
            <a:r>
              <a:rPr lang="en-US" dirty="0">
                <a:latin typeface="Source Sans Pro"/>
                <a:ea typeface="Source Sans Pro"/>
              </a:rPr>
              <a:t>How could this fit into your current training materials?</a:t>
            </a:r>
          </a:p>
          <a:p>
            <a:r>
              <a:rPr lang="en-US" dirty="0">
                <a:latin typeface="Source Sans Pro"/>
                <a:ea typeface="Source Sans Pro"/>
              </a:rPr>
              <a:t>How would you evaluate the course? </a:t>
            </a:r>
            <a:endParaRPr lang="en-US" dirty="0"/>
          </a:p>
        </p:txBody>
      </p:sp>
    </p:spTree>
    <p:extLst>
      <p:ext uri="{BB962C8B-B14F-4D97-AF65-F5344CB8AC3E}">
        <p14:creationId xmlns:p14="http://schemas.microsoft.com/office/powerpoint/2010/main" val="1893716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C42F8-6AA5-9CDC-6A3B-6B8A67FD5C3E}"/>
              </a:ext>
            </a:extLst>
          </p:cNvPr>
          <p:cNvSpPr>
            <a:spLocks noGrp="1"/>
          </p:cNvSpPr>
          <p:nvPr>
            <p:ph type="title"/>
          </p:nvPr>
        </p:nvSpPr>
        <p:spPr/>
        <p:txBody>
          <a:bodyPr/>
          <a:lstStyle/>
          <a:p>
            <a:r>
              <a:rPr lang="en-US" dirty="0">
                <a:latin typeface="Source Sans Pro"/>
                <a:ea typeface="Source Sans Pro"/>
              </a:rPr>
              <a:t>Q&amp;A and Contact Information</a:t>
            </a:r>
            <a:endParaRPr lang="en-US" dirty="0"/>
          </a:p>
        </p:txBody>
      </p:sp>
      <p:sp>
        <p:nvSpPr>
          <p:cNvPr id="3" name="Content Placeholder 2">
            <a:extLst>
              <a:ext uri="{FF2B5EF4-FFF2-40B4-BE49-F238E27FC236}">
                <a16:creationId xmlns:a16="http://schemas.microsoft.com/office/drawing/2014/main" id="{00D448E1-13A1-E703-F65D-DE524F3A2FDE}"/>
              </a:ext>
            </a:extLst>
          </p:cNvPr>
          <p:cNvSpPr>
            <a:spLocks noGrp="1"/>
          </p:cNvSpPr>
          <p:nvPr>
            <p:ph idx="1"/>
          </p:nvPr>
        </p:nvSpPr>
        <p:spPr/>
        <p:txBody>
          <a:bodyPr vert="horz" lIns="91440" tIns="45720" rIns="91440" bIns="45720" rtlCol="0" anchor="t">
            <a:normAutofit/>
          </a:bodyPr>
          <a:lstStyle/>
          <a:p>
            <a:pPr marL="0" indent="0">
              <a:lnSpc>
                <a:spcPct val="100000"/>
              </a:lnSpc>
              <a:spcBef>
                <a:spcPct val="0"/>
              </a:spcBef>
              <a:buNone/>
            </a:pPr>
            <a:r>
              <a:rPr lang="en-US" b="1" dirty="0">
                <a:latin typeface="Source Sans Pro"/>
                <a:ea typeface="Source Sans Pro"/>
              </a:rPr>
              <a:t>Ryan Anderson, MPH, CHES, CHWC</a:t>
            </a:r>
            <a:endParaRPr lang="en-US" dirty="0">
              <a:latin typeface="Source Sans Pro"/>
              <a:ea typeface="Source Sans Pro"/>
            </a:endParaRPr>
          </a:p>
          <a:p>
            <a:pPr marL="0" indent="0">
              <a:lnSpc>
                <a:spcPct val="100000"/>
              </a:lnSpc>
              <a:spcBef>
                <a:spcPct val="0"/>
              </a:spcBef>
              <a:buNone/>
            </a:pPr>
            <a:r>
              <a:rPr lang="en-US" dirty="0">
                <a:latin typeface="Source Sans Pro"/>
                <a:ea typeface="Source Sans Pro"/>
              </a:rPr>
              <a:t>Assistant Director, Health and Wellness Promotion </a:t>
            </a:r>
          </a:p>
          <a:p>
            <a:pPr marL="0" indent="0">
              <a:lnSpc>
                <a:spcPct val="100000"/>
              </a:lnSpc>
              <a:spcBef>
                <a:spcPct val="0"/>
              </a:spcBef>
              <a:buNone/>
            </a:pPr>
            <a:r>
              <a:rPr lang="en-US" dirty="0">
                <a:latin typeface="Source Sans Pro"/>
                <a:ea typeface="Source Sans Pro"/>
              </a:rPr>
              <a:t>Email: </a:t>
            </a:r>
            <a:r>
              <a:rPr lang="en-US" dirty="0">
                <a:latin typeface="Source Sans Pro"/>
                <a:ea typeface="Source Sans Pro"/>
                <a:hlinkClick r:id="rId2"/>
              </a:rPr>
              <a:t>anderry@iu.edu</a:t>
            </a:r>
            <a:endParaRPr lang="en-US">
              <a:latin typeface="Source Sans Pro"/>
              <a:ea typeface="Source Sans Pro"/>
            </a:endParaRPr>
          </a:p>
        </p:txBody>
      </p:sp>
    </p:spTree>
    <p:extLst>
      <p:ext uri="{BB962C8B-B14F-4D97-AF65-F5344CB8AC3E}">
        <p14:creationId xmlns:p14="http://schemas.microsoft.com/office/powerpoint/2010/main" val="803976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9F63D-C941-74DC-AB94-D2EA27717E6E}"/>
              </a:ext>
            </a:extLst>
          </p:cNvPr>
          <p:cNvSpPr>
            <a:spLocks noGrp="1"/>
          </p:cNvSpPr>
          <p:nvPr>
            <p:ph type="title"/>
          </p:nvPr>
        </p:nvSpPr>
        <p:spPr/>
        <p:txBody>
          <a:bodyPr/>
          <a:lstStyle/>
          <a:p>
            <a:r>
              <a:rPr lang="en-US" dirty="0">
                <a:latin typeface="Source Sans Pro"/>
                <a:ea typeface="Source Sans Pro"/>
              </a:rPr>
              <a:t>Session Agenda </a:t>
            </a:r>
            <a:endParaRPr lang="en-US" dirty="0"/>
          </a:p>
        </p:txBody>
      </p:sp>
      <p:sp>
        <p:nvSpPr>
          <p:cNvPr id="3" name="Content Placeholder 2">
            <a:extLst>
              <a:ext uri="{FF2B5EF4-FFF2-40B4-BE49-F238E27FC236}">
                <a16:creationId xmlns:a16="http://schemas.microsoft.com/office/drawing/2014/main" id="{BE708638-CEF2-FAF2-3096-C47A14FCC069}"/>
              </a:ext>
            </a:extLst>
          </p:cNvPr>
          <p:cNvSpPr>
            <a:spLocks noGrp="1"/>
          </p:cNvSpPr>
          <p:nvPr>
            <p:ph idx="1"/>
          </p:nvPr>
        </p:nvSpPr>
        <p:spPr/>
        <p:txBody>
          <a:bodyPr vert="horz" lIns="91440" tIns="45720" rIns="91440" bIns="45720" rtlCol="0" anchor="t">
            <a:normAutofit/>
          </a:bodyPr>
          <a:lstStyle/>
          <a:p>
            <a:r>
              <a:rPr lang="en-US" dirty="0">
                <a:solidFill>
                  <a:schemeClr val="bg1"/>
                </a:solidFill>
                <a:latin typeface="Source Sans Pro"/>
                <a:ea typeface="Source Sans Pro"/>
              </a:rPr>
              <a:t>Introduction of Peer Health Education program</a:t>
            </a:r>
          </a:p>
          <a:p>
            <a:r>
              <a:rPr lang="en-US" dirty="0">
                <a:solidFill>
                  <a:schemeClr val="bg1"/>
                </a:solidFill>
                <a:latin typeface="Source Sans Pro"/>
                <a:ea typeface="Source Sans Pro"/>
              </a:rPr>
              <a:t>Overview of Canvas Course</a:t>
            </a:r>
          </a:p>
          <a:p>
            <a:r>
              <a:rPr lang="en-US" dirty="0">
                <a:solidFill>
                  <a:schemeClr val="bg1"/>
                </a:solidFill>
                <a:latin typeface="Source Sans Pro"/>
                <a:ea typeface="Source Sans Pro"/>
              </a:rPr>
              <a:t>Larger Training Curriculum </a:t>
            </a:r>
          </a:p>
          <a:p>
            <a:r>
              <a:rPr lang="en-US" dirty="0">
                <a:solidFill>
                  <a:schemeClr val="bg1"/>
                </a:solidFill>
                <a:latin typeface="Source Sans Pro"/>
                <a:ea typeface="Source Sans Pro"/>
              </a:rPr>
              <a:t>Evaluation of the Course</a:t>
            </a:r>
          </a:p>
          <a:p>
            <a:r>
              <a:rPr lang="en-US" dirty="0">
                <a:solidFill>
                  <a:schemeClr val="bg1"/>
                </a:solidFill>
                <a:latin typeface="Source Sans Pro"/>
                <a:ea typeface="Source Sans Pro"/>
              </a:rPr>
              <a:t>Implementation Strategies Across Institutions</a:t>
            </a:r>
            <a:endParaRPr lang="en-US" dirty="0">
              <a:solidFill>
                <a:schemeClr val="bg1"/>
              </a:solidFill>
            </a:endParaRPr>
          </a:p>
        </p:txBody>
      </p:sp>
      <p:pic>
        <p:nvPicPr>
          <p:cNvPr id="8" name="Picture Placeholder 7" descr="A person and person sitting at a table">
            <a:extLst>
              <a:ext uri="{FF2B5EF4-FFF2-40B4-BE49-F238E27FC236}">
                <a16:creationId xmlns:a16="http://schemas.microsoft.com/office/drawing/2014/main" id="{92F81558-BDCA-21B1-DAC4-731466385B28}"/>
              </a:ext>
            </a:extLst>
          </p:cNvPr>
          <p:cNvPicPr>
            <a:picLocks noGrp="1" noChangeAspect="1"/>
          </p:cNvPicPr>
          <p:nvPr>
            <p:ph type="pic" sz="quarter" idx="13"/>
          </p:nvPr>
        </p:nvPicPr>
        <p:blipFill>
          <a:blip r:embed="rId2"/>
          <a:srcRect l="24030" r="24030"/>
          <a:stretch/>
        </p:blipFill>
        <p:spPr>
          <a:xfrm>
            <a:off x="6604000" y="-152400"/>
            <a:ext cx="5588000" cy="7323137"/>
          </a:xfrm>
        </p:spPr>
      </p:pic>
    </p:spTree>
    <p:extLst>
      <p:ext uri="{BB962C8B-B14F-4D97-AF65-F5344CB8AC3E}">
        <p14:creationId xmlns:p14="http://schemas.microsoft.com/office/powerpoint/2010/main" val="372479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55631-83FC-BFA6-FA14-DE9450B6C313}"/>
              </a:ext>
            </a:extLst>
          </p:cNvPr>
          <p:cNvSpPr>
            <a:spLocks noGrp="1"/>
          </p:cNvSpPr>
          <p:nvPr>
            <p:ph type="title"/>
          </p:nvPr>
        </p:nvSpPr>
        <p:spPr/>
        <p:txBody>
          <a:bodyPr/>
          <a:lstStyle/>
          <a:p>
            <a:r>
              <a:rPr lang="en-US" dirty="0">
                <a:latin typeface="Source Sans Pro"/>
                <a:ea typeface="Source Sans Pro"/>
              </a:rPr>
              <a:t>Learning Outcomes</a:t>
            </a:r>
            <a:endParaRPr lang="en-US" dirty="0"/>
          </a:p>
        </p:txBody>
      </p:sp>
      <p:sp>
        <p:nvSpPr>
          <p:cNvPr id="3" name="Content Placeholder 2">
            <a:extLst>
              <a:ext uri="{FF2B5EF4-FFF2-40B4-BE49-F238E27FC236}">
                <a16:creationId xmlns:a16="http://schemas.microsoft.com/office/drawing/2014/main" id="{AE2E8F92-C3A5-6608-236F-25B6C1212270}"/>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Explore diverse applications of a LMS tool for developing training materials, identifying effective practices for potential implementation</a:t>
            </a:r>
            <a:endParaRPr lang="en-US" dirty="0"/>
          </a:p>
          <a:p>
            <a:r>
              <a:rPr lang="en-US" dirty="0">
                <a:latin typeface="Source Sans Pro"/>
                <a:ea typeface="Source Sans Pro"/>
              </a:rPr>
              <a:t>Explain how the Canvas course is used alongside other training and development methods to center accessibility of information for peer educators</a:t>
            </a:r>
          </a:p>
          <a:p>
            <a:r>
              <a:rPr lang="en-US" dirty="0">
                <a:latin typeface="Source Sans Pro"/>
                <a:ea typeface="Source Sans Pro"/>
              </a:rPr>
              <a:t>Identify key pieces of peer educator feedback used to update the course after its first year </a:t>
            </a:r>
          </a:p>
        </p:txBody>
      </p:sp>
    </p:spTree>
    <p:extLst>
      <p:ext uri="{BB962C8B-B14F-4D97-AF65-F5344CB8AC3E}">
        <p14:creationId xmlns:p14="http://schemas.microsoft.com/office/powerpoint/2010/main" val="3656870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840A4-C2F5-9C72-5DCA-B9DA4D9B79EC}"/>
              </a:ext>
            </a:extLst>
          </p:cNvPr>
          <p:cNvSpPr>
            <a:spLocks noGrp="1"/>
          </p:cNvSpPr>
          <p:nvPr>
            <p:ph type="title"/>
          </p:nvPr>
        </p:nvSpPr>
        <p:spPr/>
        <p:txBody>
          <a:bodyPr/>
          <a:lstStyle/>
          <a:p>
            <a:r>
              <a:rPr lang="en-US" dirty="0">
                <a:latin typeface="Source Sans Pro"/>
                <a:ea typeface="Source Sans Pro"/>
              </a:rPr>
              <a:t>Health and Wellness Promotion </a:t>
            </a:r>
            <a:endParaRPr lang="en-US" dirty="0"/>
          </a:p>
        </p:txBody>
      </p:sp>
      <p:sp>
        <p:nvSpPr>
          <p:cNvPr id="3" name="Content Placeholder 2">
            <a:extLst>
              <a:ext uri="{FF2B5EF4-FFF2-40B4-BE49-F238E27FC236}">
                <a16:creationId xmlns:a16="http://schemas.microsoft.com/office/drawing/2014/main" id="{A755D8C7-D276-4D93-32F0-20A6AC1DCB68}"/>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cs typeface="Times New Roman"/>
              </a:rPr>
              <a:t>Health and Wellness Promotion is an education and outreach office in the Division of Student Affairs dedicated to fostering a healthy campus environment that supports student well-being through a comprehensive range of programs and services. We help students prevent personal setbacks that interfere with academics, help students thrive across seven elements of wellness, and reach their full potential inside and outside the classroom.</a:t>
            </a:r>
          </a:p>
          <a:p>
            <a:r>
              <a:rPr lang="en-US" dirty="0">
                <a:latin typeface="Source Sans Pro"/>
                <a:ea typeface="Source Sans Pro"/>
                <a:cs typeface="Times New Roman"/>
              </a:rPr>
              <a:t>Four professional staff, 12 student employees</a:t>
            </a:r>
            <a:endParaRPr lang="en-US" dirty="0">
              <a:cs typeface="Times New Roman"/>
            </a:endParaRPr>
          </a:p>
        </p:txBody>
      </p:sp>
    </p:spTree>
    <p:extLst>
      <p:ext uri="{BB962C8B-B14F-4D97-AF65-F5344CB8AC3E}">
        <p14:creationId xmlns:p14="http://schemas.microsoft.com/office/powerpoint/2010/main" val="497759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4BE70-DD98-368F-BEFE-5CC02A211FB8}"/>
              </a:ext>
            </a:extLst>
          </p:cNvPr>
          <p:cNvSpPr>
            <a:spLocks noGrp="1"/>
          </p:cNvSpPr>
          <p:nvPr>
            <p:ph type="title"/>
          </p:nvPr>
        </p:nvSpPr>
        <p:spPr/>
        <p:txBody>
          <a:bodyPr/>
          <a:lstStyle/>
          <a:p>
            <a:r>
              <a:rPr lang="en-US" dirty="0">
                <a:latin typeface="Source Sans Pro"/>
                <a:ea typeface="Source Sans Pro"/>
              </a:rPr>
              <a:t>Peer Health Educators</a:t>
            </a:r>
            <a:endParaRPr lang="en-US" dirty="0"/>
          </a:p>
        </p:txBody>
      </p:sp>
      <p:sp>
        <p:nvSpPr>
          <p:cNvPr id="3" name="Content Placeholder 2">
            <a:extLst>
              <a:ext uri="{FF2B5EF4-FFF2-40B4-BE49-F238E27FC236}">
                <a16:creationId xmlns:a16="http://schemas.microsoft.com/office/drawing/2014/main" id="{546A72F4-8D9A-7203-80CD-E4BC8AF56E0D}"/>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Initially student organization, then volunteers, employees since 2020</a:t>
            </a:r>
          </a:p>
          <a:p>
            <a:r>
              <a:rPr lang="en-US" dirty="0">
                <a:latin typeface="Source Sans Pro"/>
                <a:ea typeface="Source Sans Pro"/>
              </a:rPr>
              <a:t>Currently six Peer Health Educators and one Graduate Student Employee </a:t>
            </a:r>
            <a:endParaRPr lang="en-US" dirty="0"/>
          </a:p>
          <a:p>
            <a:r>
              <a:rPr lang="en-US" dirty="0">
                <a:latin typeface="Source Sans Pro"/>
                <a:ea typeface="Source Sans Pro"/>
              </a:rPr>
              <a:t>Presentations by request, events, peer-led events, social media, office hours</a:t>
            </a:r>
          </a:p>
          <a:p>
            <a:r>
              <a:rPr lang="en-US" dirty="0">
                <a:latin typeface="Source Sans Pro"/>
                <a:ea typeface="Source Sans Pro"/>
              </a:rPr>
              <a:t>Work around 5-10 hours per week</a:t>
            </a:r>
            <a:endParaRPr lang="en-US" dirty="0"/>
          </a:p>
        </p:txBody>
      </p:sp>
    </p:spTree>
    <p:extLst>
      <p:ext uri="{BB962C8B-B14F-4D97-AF65-F5344CB8AC3E}">
        <p14:creationId xmlns:p14="http://schemas.microsoft.com/office/powerpoint/2010/main" val="3132080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D9381-DB19-C9C5-E60A-0A5E70D9D4F6}"/>
              </a:ext>
            </a:extLst>
          </p:cNvPr>
          <p:cNvSpPr>
            <a:spLocks noGrp="1"/>
          </p:cNvSpPr>
          <p:nvPr>
            <p:ph type="title"/>
          </p:nvPr>
        </p:nvSpPr>
        <p:spPr/>
        <p:txBody>
          <a:bodyPr/>
          <a:lstStyle/>
          <a:p>
            <a:r>
              <a:rPr lang="en-US" dirty="0">
                <a:latin typeface="Source Sans Pro"/>
                <a:ea typeface="Source Sans Pro"/>
              </a:rPr>
              <a:t>Canvas LMS by Instructure </a:t>
            </a:r>
            <a:endParaRPr lang="en-US" dirty="0"/>
          </a:p>
        </p:txBody>
      </p:sp>
      <p:sp>
        <p:nvSpPr>
          <p:cNvPr id="3" name="Content Placeholder 2">
            <a:extLst>
              <a:ext uri="{FF2B5EF4-FFF2-40B4-BE49-F238E27FC236}">
                <a16:creationId xmlns:a16="http://schemas.microsoft.com/office/drawing/2014/main" id="{4EEC0620-E52B-A29A-B976-34EE183C3E2E}"/>
              </a:ext>
            </a:extLst>
          </p:cNvPr>
          <p:cNvSpPr>
            <a:spLocks noGrp="1"/>
          </p:cNvSpPr>
          <p:nvPr>
            <p:ph idx="1"/>
          </p:nvPr>
        </p:nvSpPr>
        <p:spPr/>
        <p:txBody>
          <a:bodyPr vert="horz" lIns="91440" tIns="45720" rIns="91440" bIns="45720" rtlCol="0" anchor="t">
            <a:normAutofit/>
          </a:bodyPr>
          <a:lstStyle/>
          <a:p>
            <a:r>
              <a:rPr lang="en-US" dirty="0">
                <a:solidFill>
                  <a:schemeClr val="bg1"/>
                </a:solidFill>
                <a:latin typeface="Source Sans Pro"/>
                <a:ea typeface="Source Sans Pro"/>
              </a:rPr>
              <a:t>Learning Management System (LMS)</a:t>
            </a:r>
          </a:p>
          <a:p>
            <a:r>
              <a:rPr lang="en-US" dirty="0">
                <a:solidFill>
                  <a:schemeClr val="bg1"/>
                </a:solidFill>
                <a:latin typeface="Source Sans Pro"/>
                <a:ea typeface="Source Sans Pro"/>
              </a:rPr>
              <a:t>Used by Indiana University system for classes, trainings, external pages, etc. </a:t>
            </a:r>
          </a:p>
          <a:p>
            <a:r>
              <a:rPr lang="en-US" dirty="0">
                <a:solidFill>
                  <a:schemeClr val="bg1"/>
                </a:solidFill>
                <a:latin typeface="Source Sans Pro"/>
                <a:ea typeface="Source Sans Pro"/>
              </a:rPr>
              <a:t>Important used in this course: modules, assignments, quizzes, pages</a:t>
            </a:r>
            <a:endParaRPr lang="en-US" dirty="0">
              <a:solidFill>
                <a:schemeClr val="bg1"/>
              </a:solidFill>
            </a:endParaRPr>
          </a:p>
        </p:txBody>
      </p:sp>
      <p:pic>
        <p:nvPicPr>
          <p:cNvPr id="5" name="Picture Placeholder 4" descr="A screenshot of a computer&#10;&#10;Description automatically generated">
            <a:extLst>
              <a:ext uri="{FF2B5EF4-FFF2-40B4-BE49-F238E27FC236}">
                <a16:creationId xmlns:a16="http://schemas.microsoft.com/office/drawing/2014/main" id="{821DA161-A729-8211-0C8E-23464AC2429D}"/>
              </a:ext>
            </a:extLst>
          </p:cNvPr>
          <p:cNvPicPr>
            <a:picLocks noGrp="1" noChangeAspect="1"/>
          </p:cNvPicPr>
          <p:nvPr>
            <p:ph type="pic" sz="quarter" idx="13"/>
          </p:nvPr>
        </p:nvPicPr>
        <p:blipFill>
          <a:blip r:embed="rId2"/>
          <a:srcRect l="-168" t="142" r="54065" b="-426"/>
          <a:stretch/>
        </p:blipFill>
        <p:spPr>
          <a:xfrm>
            <a:off x="6604000" y="0"/>
            <a:ext cx="5590037" cy="6977719"/>
          </a:xfrm>
        </p:spPr>
      </p:pic>
    </p:spTree>
    <p:extLst>
      <p:ext uri="{BB962C8B-B14F-4D97-AF65-F5344CB8AC3E}">
        <p14:creationId xmlns:p14="http://schemas.microsoft.com/office/powerpoint/2010/main" val="2840145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5F02D-C3CF-6DE7-F622-9F5C1F4CB2B1}"/>
              </a:ext>
            </a:extLst>
          </p:cNvPr>
          <p:cNvSpPr>
            <a:spLocks noGrp="1"/>
          </p:cNvSpPr>
          <p:nvPr>
            <p:ph type="title"/>
          </p:nvPr>
        </p:nvSpPr>
        <p:spPr/>
        <p:txBody>
          <a:bodyPr>
            <a:normAutofit/>
          </a:bodyPr>
          <a:lstStyle/>
          <a:p>
            <a:r>
              <a:rPr lang="en-US" dirty="0">
                <a:latin typeface="Source Sans Pro"/>
                <a:ea typeface="Source Sans Pro"/>
              </a:rPr>
              <a:t>PHE Personal Development Course</a:t>
            </a:r>
            <a:endParaRPr lang="en-US" dirty="0"/>
          </a:p>
        </p:txBody>
      </p:sp>
      <p:sp>
        <p:nvSpPr>
          <p:cNvPr id="3" name="Content Placeholder 2">
            <a:extLst>
              <a:ext uri="{FF2B5EF4-FFF2-40B4-BE49-F238E27FC236}">
                <a16:creationId xmlns:a16="http://schemas.microsoft.com/office/drawing/2014/main" id="{4CBF7C0F-1015-0637-CC34-F46257BC801D}"/>
              </a:ext>
            </a:extLst>
          </p:cNvPr>
          <p:cNvSpPr>
            <a:spLocks noGrp="1"/>
          </p:cNvSpPr>
          <p:nvPr>
            <p:ph idx="1"/>
          </p:nvPr>
        </p:nvSpPr>
        <p:spPr/>
        <p:txBody>
          <a:bodyPr vert="horz" lIns="91440" tIns="45720" rIns="91440" bIns="45720" rtlCol="0" anchor="t">
            <a:normAutofit/>
          </a:bodyPr>
          <a:lstStyle/>
          <a:p>
            <a:r>
              <a:rPr lang="en-US" dirty="0">
                <a:solidFill>
                  <a:schemeClr val="bg1"/>
                </a:solidFill>
                <a:latin typeface="Source Sans Pro"/>
                <a:ea typeface="Source Sans Pro"/>
              </a:rPr>
              <a:t>Short course on Canvas to help orient new peer educators or other student employees to HWP</a:t>
            </a:r>
          </a:p>
          <a:p>
            <a:r>
              <a:rPr lang="en-US" dirty="0">
                <a:solidFill>
                  <a:schemeClr val="bg1"/>
                </a:solidFill>
                <a:latin typeface="Source Sans Pro"/>
                <a:ea typeface="Source Sans Pro"/>
              </a:rPr>
              <a:t>Initially created to move away from "training retreat" model and increase accessibility of information</a:t>
            </a:r>
            <a:endParaRPr lang="en-US" dirty="0">
              <a:solidFill>
                <a:schemeClr val="bg1"/>
              </a:solidFill>
            </a:endParaRPr>
          </a:p>
        </p:txBody>
      </p:sp>
      <p:pic>
        <p:nvPicPr>
          <p:cNvPr id="8" name="Picture Placeholder 7" descr="A person walking on a sidewalk&#10;&#10;Description automatically generated">
            <a:extLst>
              <a:ext uri="{FF2B5EF4-FFF2-40B4-BE49-F238E27FC236}">
                <a16:creationId xmlns:a16="http://schemas.microsoft.com/office/drawing/2014/main" id="{F23ABE64-C587-A512-BCA2-006DE06407A9}"/>
              </a:ext>
            </a:extLst>
          </p:cNvPr>
          <p:cNvPicPr>
            <a:picLocks noGrp="1" noChangeAspect="1"/>
          </p:cNvPicPr>
          <p:nvPr>
            <p:ph type="pic" sz="quarter" idx="13"/>
          </p:nvPr>
        </p:nvPicPr>
        <p:blipFill>
          <a:blip r:embed="rId2"/>
          <a:srcRect l="22852" r="25212" b="-140"/>
          <a:stretch/>
        </p:blipFill>
        <p:spPr>
          <a:xfrm>
            <a:off x="6604000" y="-111760"/>
            <a:ext cx="5586268" cy="7292670"/>
          </a:xfrm>
        </p:spPr>
      </p:pic>
    </p:spTree>
    <p:extLst>
      <p:ext uri="{BB962C8B-B14F-4D97-AF65-F5344CB8AC3E}">
        <p14:creationId xmlns:p14="http://schemas.microsoft.com/office/powerpoint/2010/main" val="2599048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6186-3AAE-1621-6086-3F4658120024}"/>
              </a:ext>
            </a:extLst>
          </p:cNvPr>
          <p:cNvSpPr>
            <a:spLocks noGrp="1"/>
          </p:cNvSpPr>
          <p:nvPr>
            <p:ph type="title"/>
          </p:nvPr>
        </p:nvSpPr>
        <p:spPr/>
        <p:txBody>
          <a:bodyPr/>
          <a:lstStyle/>
          <a:p>
            <a:r>
              <a:rPr lang="en-US" dirty="0">
                <a:latin typeface="Source Sans Pro"/>
                <a:ea typeface="Source Sans Pro"/>
              </a:rPr>
              <a:t>Current Topics Covered</a:t>
            </a:r>
            <a:endParaRPr lang="en-US" dirty="0"/>
          </a:p>
        </p:txBody>
      </p:sp>
      <p:sp>
        <p:nvSpPr>
          <p:cNvPr id="3" name="Content Placeholder 2">
            <a:extLst>
              <a:ext uri="{FF2B5EF4-FFF2-40B4-BE49-F238E27FC236}">
                <a16:creationId xmlns:a16="http://schemas.microsoft.com/office/drawing/2014/main" id="{7C60BEA9-FB6E-98E7-8949-B87742E887AB}"/>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Required university trainings</a:t>
            </a:r>
          </a:p>
          <a:p>
            <a:r>
              <a:rPr lang="en-US" dirty="0">
                <a:latin typeface="Source Sans Pro"/>
                <a:ea typeface="Source Sans Pro"/>
              </a:rPr>
              <a:t>All about Health and Wellness Promotion </a:t>
            </a:r>
            <a:endParaRPr lang="en-US" dirty="0"/>
          </a:p>
          <a:p>
            <a:r>
              <a:rPr lang="en-US" dirty="0">
                <a:latin typeface="Source Sans Pro"/>
                <a:ea typeface="Source Sans Pro"/>
              </a:rPr>
              <a:t>Content specific modules </a:t>
            </a:r>
            <a:endParaRPr lang="en-US" dirty="0"/>
          </a:p>
          <a:p>
            <a:pPr lvl="1">
              <a:buFont typeface="Courier New" panose="020B0604020202020204" pitchFamily="34" charset="0"/>
              <a:buChar char="o"/>
            </a:pPr>
            <a:r>
              <a:rPr lang="en-US" dirty="0">
                <a:latin typeface="Source Sans Pro"/>
                <a:ea typeface="Source Sans Pro"/>
              </a:rPr>
              <a:t>Sexual/reproductive Health </a:t>
            </a:r>
          </a:p>
          <a:p>
            <a:pPr lvl="1">
              <a:buFont typeface="Courier New" panose="020B0604020202020204" pitchFamily="34" charset="0"/>
              <a:buChar char="o"/>
            </a:pPr>
            <a:r>
              <a:rPr lang="en-US" dirty="0">
                <a:latin typeface="Source Sans Pro"/>
                <a:ea typeface="Source Sans Pro"/>
              </a:rPr>
              <a:t>Alcohol, tobacco, and other drugs</a:t>
            </a:r>
          </a:p>
          <a:p>
            <a:r>
              <a:rPr lang="en-US" dirty="0">
                <a:latin typeface="Source Sans Pro"/>
                <a:ea typeface="Source Sans Pro"/>
              </a:rPr>
              <a:t>IU Indy Wellness Framework </a:t>
            </a:r>
          </a:p>
          <a:p>
            <a:r>
              <a:rPr lang="en-US" dirty="0">
                <a:latin typeface="Source Sans Pro"/>
                <a:ea typeface="Source Sans Pro"/>
              </a:rPr>
              <a:t>Presentations, Programming Planning, Standards of Practice </a:t>
            </a:r>
            <a:endParaRPr lang="en-US"/>
          </a:p>
          <a:p>
            <a:r>
              <a:rPr lang="en-US" dirty="0">
                <a:latin typeface="Source Sans Pro"/>
                <a:ea typeface="Source Sans Pro"/>
              </a:rPr>
              <a:t>Module Knowledge Check Quizzes </a:t>
            </a:r>
          </a:p>
        </p:txBody>
      </p:sp>
    </p:spTree>
    <p:extLst>
      <p:ext uri="{BB962C8B-B14F-4D97-AF65-F5344CB8AC3E}">
        <p14:creationId xmlns:p14="http://schemas.microsoft.com/office/powerpoint/2010/main" val="4056839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5DA51-D885-C6C6-2372-A9E544C60F96}"/>
              </a:ext>
            </a:extLst>
          </p:cNvPr>
          <p:cNvSpPr>
            <a:spLocks noGrp="1"/>
          </p:cNvSpPr>
          <p:nvPr>
            <p:ph type="title"/>
          </p:nvPr>
        </p:nvSpPr>
        <p:spPr/>
        <p:txBody>
          <a:bodyPr/>
          <a:lstStyle/>
          <a:p>
            <a:r>
              <a:rPr lang="en-US" dirty="0">
                <a:latin typeface="Source Sans Pro"/>
                <a:ea typeface="Source Sans Pro"/>
              </a:rPr>
              <a:t>How does this fit with everything else?</a:t>
            </a:r>
            <a:endParaRPr lang="en-US" dirty="0"/>
          </a:p>
        </p:txBody>
      </p:sp>
      <p:sp>
        <p:nvSpPr>
          <p:cNvPr id="3" name="Content Placeholder 2">
            <a:extLst>
              <a:ext uri="{FF2B5EF4-FFF2-40B4-BE49-F238E27FC236}">
                <a16:creationId xmlns:a16="http://schemas.microsoft.com/office/drawing/2014/main" id="{C4D76268-7AC3-DE1C-3E63-389627BDBA2C}"/>
              </a:ext>
            </a:extLst>
          </p:cNvPr>
          <p:cNvSpPr>
            <a:spLocks noGrp="1"/>
          </p:cNvSpPr>
          <p:nvPr>
            <p:ph idx="1"/>
          </p:nvPr>
        </p:nvSpPr>
        <p:spPr/>
        <p:txBody>
          <a:bodyPr vert="horz" lIns="91440" tIns="45720" rIns="91440" bIns="45720" rtlCol="0" anchor="t">
            <a:normAutofit/>
          </a:bodyPr>
          <a:lstStyle/>
          <a:p>
            <a:r>
              <a:rPr lang="en-US" dirty="0">
                <a:latin typeface="Source Sans Pro"/>
                <a:ea typeface="Source Sans Pro"/>
              </a:rPr>
              <a:t>Onboarding blocks</a:t>
            </a:r>
            <a:endParaRPr lang="en-US" dirty="0"/>
          </a:p>
          <a:p>
            <a:pPr lvl="1">
              <a:buFont typeface="Courier New" panose="020B0604020202020204" pitchFamily="34" charset="0"/>
              <a:buChar char="o"/>
            </a:pPr>
            <a:r>
              <a:rPr lang="en-US" dirty="0">
                <a:latin typeface="Source Sans Pro"/>
                <a:ea typeface="Source Sans Pro"/>
              </a:rPr>
              <a:t>Student expectations, grab-and-go services, etc.</a:t>
            </a:r>
            <a:endParaRPr lang="en-US" dirty="0"/>
          </a:p>
          <a:p>
            <a:pPr lvl="1">
              <a:buFont typeface="Courier New" panose="020B0604020202020204" pitchFamily="34" charset="0"/>
              <a:buChar char="o"/>
            </a:pPr>
            <a:r>
              <a:rPr lang="en-US" dirty="0">
                <a:latin typeface="Source Sans Pro"/>
                <a:ea typeface="Source Sans Pro"/>
              </a:rPr>
              <a:t>Overview of all presentations </a:t>
            </a:r>
          </a:p>
          <a:p>
            <a:r>
              <a:rPr lang="en-US" dirty="0">
                <a:latin typeface="Source Sans Pro"/>
                <a:ea typeface="Source Sans Pro"/>
              </a:rPr>
              <a:t>In-person training</a:t>
            </a:r>
            <a:endParaRPr lang="en-US" dirty="0"/>
          </a:p>
          <a:p>
            <a:pPr lvl="1">
              <a:buFont typeface="Courier New" panose="020B0604020202020204" pitchFamily="34" charset="0"/>
              <a:buChar char="o"/>
            </a:pPr>
            <a:r>
              <a:rPr lang="en-US" dirty="0">
                <a:latin typeface="Source Sans Pro"/>
                <a:ea typeface="Source Sans Pro"/>
              </a:rPr>
              <a:t>First two weeks of weekly meetings (1.5 hours each)</a:t>
            </a:r>
          </a:p>
          <a:p>
            <a:r>
              <a:rPr lang="en-US" dirty="0">
                <a:latin typeface="Source Sans Pro"/>
                <a:ea typeface="Source Sans Pro"/>
              </a:rPr>
              <a:t>Weekly meetings</a:t>
            </a:r>
          </a:p>
          <a:p>
            <a:pPr lvl="1">
              <a:buFont typeface="Courier New" panose="020B0604020202020204" pitchFamily="34" charset="0"/>
              <a:buChar char="o"/>
            </a:pPr>
            <a:r>
              <a:rPr lang="en-US" dirty="0">
                <a:latin typeface="Source Sans Pro"/>
                <a:ea typeface="Source Sans Pro"/>
              </a:rPr>
              <a:t>Team building</a:t>
            </a:r>
          </a:p>
          <a:p>
            <a:pPr lvl="1">
              <a:buFont typeface="Courier New" panose="020B0604020202020204" pitchFamily="34" charset="0"/>
              <a:buChar char="o"/>
            </a:pPr>
            <a:r>
              <a:rPr lang="en-US" dirty="0">
                <a:latin typeface="Source Sans Pro"/>
                <a:ea typeface="Source Sans Pro"/>
              </a:rPr>
              <a:t>Professional development</a:t>
            </a:r>
          </a:p>
        </p:txBody>
      </p:sp>
    </p:spTree>
    <p:extLst>
      <p:ext uri="{BB962C8B-B14F-4D97-AF65-F5344CB8AC3E}">
        <p14:creationId xmlns:p14="http://schemas.microsoft.com/office/powerpoint/2010/main" val="3639523478"/>
      </p:ext>
    </p:extLst>
  </p:cSld>
  <p:clrMapOvr>
    <a:masterClrMapping/>
  </p:clrMapOvr>
</p:sld>
</file>

<file path=ppt/theme/theme1.xml><?xml version="1.0" encoding="utf-8"?>
<a:theme xmlns:a="http://schemas.openxmlformats.org/drawingml/2006/main" name="Crimson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urpl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u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rang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810</Words>
  <Application>Microsoft Office PowerPoint</Application>
  <PresentationFormat>Widescreen</PresentationFormat>
  <Paragraphs>130</Paragraphs>
  <Slides>16</Slides>
  <Notes>2</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Crimson Slide</vt:lpstr>
      <vt:lpstr>Purple Slides</vt:lpstr>
      <vt:lpstr>Blue Slides</vt:lpstr>
      <vt:lpstr>Orange Slides</vt:lpstr>
      <vt:lpstr>Utilizing Canvas as a Tool for Peer Educator Onboarding and Training</vt:lpstr>
      <vt:lpstr>Session Agenda </vt:lpstr>
      <vt:lpstr>Learning Outcomes</vt:lpstr>
      <vt:lpstr>Health and Wellness Promotion </vt:lpstr>
      <vt:lpstr>Peer Health Educators</vt:lpstr>
      <vt:lpstr>Canvas LMS by Instructure </vt:lpstr>
      <vt:lpstr>PHE Personal Development Course</vt:lpstr>
      <vt:lpstr>Current Topics Covered</vt:lpstr>
      <vt:lpstr>How does this fit with everything else?</vt:lpstr>
      <vt:lpstr>Course Evaluations</vt:lpstr>
      <vt:lpstr>Course Evaluations</vt:lpstr>
      <vt:lpstr>Updates and Changes</vt:lpstr>
      <vt:lpstr>Future of the Course  </vt:lpstr>
      <vt:lpstr>What if my institution doesn't use Canvas?</vt:lpstr>
      <vt:lpstr>Implementation</vt:lpstr>
      <vt:lpstr>Q&amp;A and Contact Information</vt:lpstr>
    </vt:vector>
  </TitlesOfParts>
  <Company>Indiana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Allen, Adair Olivia</dc:creator>
  <cp:lastModifiedBy>Anderson, Ryan</cp:lastModifiedBy>
  <cp:revision>649</cp:revision>
  <dcterms:created xsi:type="dcterms:W3CDTF">2023-12-05T20:16:50Z</dcterms:created>
  <dcterms:modified xsi:type="dcterms:W3CDTF">2025-04-14T16:27:25Z</dcterms:modified>
</cp:coreProperties>
</file>