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18288000" cy="10287000"/>
  <p:notesSz cx="6858000" cy="9144000"/>
  <p:embeddedFontLst>
    <p:embeddedFont>
      <p:font typeface="Genty Sans" charset="1" panose="00000600000000000000"/>
      <p:regular r:id="rId30"/>
    </p:embeddedFont>
    <p:embeddedFont>
      <p:font typeface="Telegraf" charset="1" panose="00000500000000000000"/>
      <p:regular r:id="rId31"/>
    </p:embeddedFont>
    <p:embeddedFont>
      <p:font typeface="Telegraf Bold" charset="1" panose="00000800000000000000"/>
      <p:regular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 Id="rId3" Target="../media/image33.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png" Type="http://schemas.openxmlformats.org/officeDocument/2006/relationships/image"/><Relationship Id="rId3" Target="../media/image29.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4.png" Type="http://schemas.openxmlformats.org/officeDocument/2006/relationships/image"/><Relationship Id="rId3" Target="../media/image35.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6.png" Type="http://schemas.openxmlformats.org/officeDocument/2006/relationships/image"/><Relationship Id="rId3" Target="../media/image37.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 Id="rId3" Target="../media/image33.sv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4.png" Type="http://schemas.openxmlformats.org/officeDocument/2006/relationships/image"/><Relationship Id="rId3" Target="../media/image35.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8.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 Id="rId3" Target="../media/image6.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png" Type="http://schemas.openxmlformats.org/officeDocument/2006/relationships/image"/><Relationship Id="rId11" Target="../media/image20.svg" Type="http://schemas.openxmlformats.org/officeDocument/2006/relationships/image"/><Relationship Id="rId12" Target="../media/image21.png" Type="http://schemas.openxmlformats.org/officeDocument/2006/relationships/image"/><Relationship Id="rId13" Target="../media/image22.svg" Type="http://schemas.openxmlformats.org/officeDocument/2006/relationships/image"/><Relationship Id="rId14" Target="../media/image23.png" Type="http://schemas.openxmlformats.org/officeDocument/2006/relationships/image"/><Relationship Id="rId15" Target="../media/image24.svg" Type="http://schemas.openxmlformats.org/officeDocument/2006/relationships/image"/><Relationship Id="rId16" Target="../media/image25.png" Type="http://schemas.openxmlformats.org/officeDocument/2006/relationships/image"/><Relationship Id="rId17" Target="../media/image26.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15.png" Type="http://schemas.openxmlformats.org/officeDocument/2006/relationships/image"/><Relationship Id="rId7" Target="../media/image16.svg" Type="http://schemas.openxmlformats.org/officeDocument/2006/relationships/image"/><Relationship Id="rId8" Target="../media/image17.png" Type="http://schemas.openxmlformats.org/officeDocument/2006/relationships/image"/><Relationship Id="rId9" Target="../media/image18.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png" Type="http://schemas.openxmlformats.org/officeDocument/2006/relationships/image"/><Relationship Id="rId3" Target="../media/image29.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2425585" y="-258461"/>
            <a:ext cx="9691163" cy="11058381"/>
          </a:xfrm>
          <a:custGeom>
            <a:avLst/>
            <a:gdLst/>
            <a:ahLst/>
            <a:cxnLst/>
            <a:rect r="r" b="b" t="t" l="l"/>
            <a:pathLst>
              <a:path h="11058381" w="9691163">
                <a:moveTo>
                  <a:pt x="0" y="0"/>
                </a:moveTo>
                <a:lnTo>
                  <a:pt x="9691163" y="0"/>
                </a:lnTo>
                <a:lnTo>
                  <a:pt x="9691163" y="11058381"/>
                </a:lnTo>
                <a:lnTo>
                  <a:pt x="0" y="1105838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4298632" y="4057239"/>
            <a:ext cx="12960668" cy="3046101"/>
          </a:xfrm>
          <a:prstGeom prst="rect">
            <a:avLst/>
          </a:prstGeom>
        </p:spPr>
        <p:txBody>
          <a:bodyPr anchor="t" rtlCol="false" tIns="0" lIns="0" bIns="0" rIns="0">
            <a:spAutoFit/>
          </a:bodyPr>
          <a:lstStyle/>
          <a:p>
            <a:pPr algn="r" marL="0" indent="0" lvl="0">
              <a:lnSpc>
                <a:spcPts val="7740"/>
              </a:lnSpc>
              <a:spcBef>
                <a:spcPct val="0"/>
              </a:spcBef>
            </a:pPr>
            <a:r>
              <a:rPr lang="en-US" sz="9000">
                <a:solidFill>
                  <a:srgbClr val="B8317D"/>
                </a:solidFill>
                <a:latin typeface="Genty Sans"/>
                <a:ea typeface="Genty Sans"/>
                <a:cs typeface="Genty Sans"/>
                <a:sym typeface="Genty Sans"/>
              </a:rPr>
              <a:t>Girl Help, My Executives Aren’t Functioning</a:t>
            </a:r>
          </a:p>
        </p:txBody>
      </p:sp>
      <p:sp>
        <p:nvSpPr>
          <p:cNvPr name="TextBox 4" id="4"/>
          <p:cNvSpPr txBox="true"/>
          <p:nvPr/>
        </p:nvSpPr>
        <p:spPr>
          <a:xfrm rot="0">
            <a:off x="5759121" y="6963997"/>
            <a:ext cx="11500179" cy="1431925"/>
          </a:xfrm>
          <a:prstGeom prst="rect">
            <a:avLst/>
          </a:prstGeom>
        </p:spPr>
        <p:txBody>
          <a:bodyPr anchor="t" rtlCol="false" tIns="0" lIns="0" bIns="0" rIns="0">
            <a:spAutoFit/>
          </a:bodyPr>
          <a:lstStyle/>
          <a:p>
            <a:pPr algn="r">
              <a:lnSpc>
                <a:spcPts val="5599"/>
              </a:lnSpc>
            </a:pPr>
            <a:r>
              <a:rPr lang="en-US" sz="3999">
                <a:solidFill>
                  <a:srgbClr val="2E361B"/>
                </a:solidFill>
                <a:latin typeface="Telegraf"/>
                <a:ea typeface="Telegraf"/>
                <a:cs typeface="Telegraf"/>
                <a:sym typeface="Telegraf"/>
              </a:rPr>
              <a:t>accommodating neurodivergence in supervision</a:t>
            </a:r>
          </a:p>
          <a:p>
            <a:pPr algn="r">
              <a:lnSpc>
                <a:spcPts val="5599"/>
              </a:lnSpc>
              <a:spcBef>
                <a:spcPct val="0"/>
              </a:spcBef>
            </a:pPr>
            <a:r>
              <a:rPr lang="en-US" sz="3999">
                <a:solidFill>
                  <a:srgbClr val="D17EB6"/>
                </a:solidFill>
                <a:latin typeface="Telegraf"/>
                <a:ea typeface="Telegraf"/>
                <a:cs typeface="Telegraf"/>
                <a:sym typeface="Telegraf"/>
              </a:rPr>
              <a:t>shelby pennington - IU Indianapolis</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3593354" y="-589439"/>
            <a:ext cx="6982347" cy="12076386"/>
          </a:xfrm>
          <a:custGeom>
            <a:avLst/>
            <a:gdLst/>
            <a:ahLst/>
            <a:cxnLst/>
            <a:rect r="r" b="b" t="t" l="l"/>
            <a:pathLst>
              <a:path h="12076386" w="6982347">
                <a:moveTo>
                  <a:pt x="0" y="0"/>
                </a:moveTo>
                <a:lnTo>
                  <a:pt x="6982346" y="0"/>
                </a:lnTo>
                <a:lnTo>
                  <a:pt x="6982346" y="12076386"/>
                </a:lnTo>
                <a:lnTo>
                  <a:pt x="0" y="1207638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834659" y="2562225"/>
            <a:ext cx="11425495" cy="6962775"/>
          </a:xfrm>
          <a:prstGeom prst="rect">
            <a:avLst/>
          </a:prstGeom>
        </p:spPr>
        <p:txBody>
          <a:bodyPr anchor="t" rtlCol="false" tIns="0" lIns="0" bIns="0" rIns="0">
            <a:spAutoFit/>
          </a:bodyPr>
          <a:lstStyle/>
          <a:p>
            <a:pPr algn="l">
              <a:lnSpc>
                <a:spcPts val="4200"/>
              </a:lnSpc>
            </a:pPr>
            <a:r>
              <a:rPr lang="en-US" sz="3000">
                <a:solidFill>
                  <a:srgbClr val="2E361B"/>
                </a:solidFill>
                <a:latin typeface="Telegraf"/>
                <a:ea typeface="Telegraf"/>
                <a:cs typeface="Telegraf"/>
                <a:sym typeface="Telegraf"/>
              </a:rPr>
              <a:t>A lot of times, it can feel like we do our best work when we are motivated. This makes sense, because our wants and ability to achieve them are aligned!</a:t>
            </a:r>
          </a:p>
          <a:p>
            <a:pPr algn="l">
              <a:lnSpc>
                <a:spcPts val="4200"/>
              </a:lnSpc>
            </a:pPr>
          </a:p>
          <a:p>
            <a:pPr algn="l">
              <a:lnSpc>
                <a:spcPts val="4200"/>
              </a:lnSpc>
            </a:pPr>
            <a:r>
              <a:rPr lang="en-US" sz="3000">
                <a:solidFill>
                  <a:srgbClr val="2E361B"/>
                </a:solidFill>
                <a:latin typeface="Telegraf"/>
                <a:ea typeface="Telegraf"/>
                <a:cs typeface="Telegraf"/>
                <a:sym typeface="Telegraf"/>
              </a:rPr>
              <a:t>That said, motivation and executive function are not the same. If someone </a:t>
            </a:r>
            <a:r>
              <a:rPr lang="en-US" sz="3000" b="true">
                <a:solidFill>
                  <a:srgbClr val="2E361B"/>
                </a:solidFill>
                <a:latin typeface="Telegraf Bold"/>
                <a:ea typeface="Telegraf Bold"/>
                <a:cs typeface="Telegraf Bold"/>
                <a:sym typeface="Telegraf Bold"/>
              </a:rPr>
              <a:t>wants </a:t>
            </a:r>
            <a:r>
              <a:rPr lang="en-US" sz="3000">
                <a:solidFill>
                  <a:srgbClr val="2E361B"/>
                </a:solidFill>
                <a:latin typeface="Telegraf"/>
                <a:ea typeface="Telegraf"/>
                <a:cs typeface="Telegraf"/>
                <a:sym typeface="Telegraf"/>
              </a:rPr>
              <a:t>to do something and </a:t>
            </a:r>
            <a:r>
              <a:rPr lang="en-US" sz="3000" b="true">
                <a:solidFill>
                  <a:srgbClr val="2E361B"/>
                </a:solidFill>
                <a:latin typeface="Telegraf Bold"/>
                <a:ea typeface="Telegraf Bold"/>
                <a:cs typeface="Telegraf Bold"/>
                <a:sym typeface="Telegraf Bold"/>
              </a:rPr>
              <a:t>can’t, </a:t>
            </a:r>
            <a:r>
              <a:rPr lang="en-US" sz="3000">
                <a:solidFill>
                  <a:srgbClr val="2E361B"/>
                </a:solidFill>
                <a:latin typeface="Telegraf"/>
                <a:ea typeface="Telegraf"/>
                <a:cs typeface="Telegraf"/>
                <a:sym typeface="Telegraf"/>
              </a:rPr>
              <a:t>that is executive dysfunction. This misconception can contribute to the ableist perception that neurodivergent people are “lazy.”</a:t>
            </a:r>
          </a:p>
          <a:p>
            <a:pPr algn="l">
              <a:lnSpc>
                <a:spcPts val="4200"/>
              </a:lnSpc>
            </a:pPr>
          </a:p>
          <a:p>
            <a:pPr algn="l" marL="0" indent="0" lvl="0">
              <a:lnSpc>
                <a:spcPts val="4200"/>
              </a:lnSpc>
              <a:spcBef>
                <a:spcPct val="0"/>
              </a:spcBef>
            </a:pPr>
            <a:r>
              <a:rPr lang="en-US" sz="3000">
                <a:solidFill>
                  <a:srgbClr val="2E361B"/>
                </a:solidFill>
                <a:latin typeface="Telegraf"/>
                <a:ea typeface="Telegraf"/>
                <a:cs typeface="Telegraf"/>
                <a:sym typeface="Telegraf"/>
              </a:rPr>
              <a:t>Your brain needs dopamine to feel a sense of satisfaction and be able to keep going. It wants to protect you, and will not want to return to or start a task that it perceives as harmful or not worth its cognitive resources.</a:t>
            </a:r>
          </a:p>
        </p:txBody>
      </p:sp>
      <p:sp>
        <p:nvSpPr>
          <p:cNvPr name="TextBox 4" id="4"/>
          <p:cNvSpPr txBox="true"/>
          <p:nvPr/>
        </p:nvSpPr>
        <p:spPr>
          <a:xfrm rot="0">
            <a:off x="1028700" y="1323975"/>
            <a:ext cx="8267755" cy="1127100"/>
          </a:xfrm>
          <a:prstGeom prst="rect">
            <a:avLst/>
          </a:prstGeom>
        </p:spPr>
        <p:txBody>
          <a:bodyPr anchor="t" rtlCol="false" tIns="0" lIns="0" bIns="0" rIns="0">
            <a:spAutoFit/>
          </a:bodyPr>
          <a:lstStyle/>
          <a:p>
            <a:pPr algn="l" marL="0" indent="0" lvl="0">
              <a:lnSpc>
                <a:spcPts val="8030"/>
              </a:lnSpc>
              <a:spcBef>
                <a:spcPct val="0"/>
              </a:spcBef>
            </a:pPr>
            <a:r>
              <a:rPr lang="en-US" sz="9337">
                <a:solidFill>
                  <a:srgbClr val="B8317D"/>
                </a:solidFill>
                <a:latin typeface="Genty Sans"/>
                <a:ea typeface="Genty Sans"/>
                <a:cs typeface="Genty Sans"/>
                <a:sym typeface="Genty Sans"/>
              </a:rPr>
              <a:t>“Motivation”</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4110852">
            <a:off x="14012090" y="-1209320"/>
            <a:ext cx="5778088" cy="5929009"/>
          </a:xfrm>
          <a:custGeom>
            <a:avLst/>
            <a:gdLst/>
            <a:ahLst/>
            <a:cxnLst/>
            <a:rect r="r" b="b" t="t" l="l"/>
            <a:pathLst>
              <a:path h="5929009" w="5778088">
                <a:moveTo>
                  <a:pt x="0" y="0"/>
                </a:moveTo>
                <a:lnTo>
                  <a:pt x="5778088" y="0"/>
                </a:lnTo>
                <a:lnTo>
                  <a:pt x="5778088" y="5929009"/>
                </a:lnTo>
                <a:lnTo>
                  <a:pt x="0" y="592900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1381360">
            <a:off x="-2166580" y="7136669"/>
            <a:ext cx="5778088" cy="5929009"/>
          </a:xfrm>
          <a:custGeom>
            <a:avLst/>
            <a:gdLst/>
            <a:ahLst/>
            <a:cxnLst/>
            <a:rect r="r" b="b" t="t" l="l"/>
            <a:pathLst>
              <a:path h="5929009" w="5778088">
                <a:moveTo>
                  <a:pt x="0" y="0"/>
                </a:moveTo>
                <a:lnTo>
                  <a:pt x="5778088" y="0"/>
                </a:lnTo>
                <a:lnTo>
                  <a:pt x="5778088" y="5929008"/>
                </a:lnTo>
                <a:lnTo>
                  <a:pt x="0" y="59290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3373689" y="2952750"/>
            <a:ext cx="12181655" cy="6305550"/>
          </a:xfrm>
          <a:prstGeom prst="rect">
            <a:avLst/>
          </a:prstGeom>
        </p:spPr>
        <p:txBody>
          <a:bodyPr anchor="t" rtlCol="false" tIns="0" lIns="0" bIns="0" rIns="0">
            <a:spAutoFit/>
          </a:bodyPr>
          <a:lstStyle/>
          <a:p>
            <a:pPr algn="l">
              <a:lnSpc>
                <a:spcPts val="4199"/>
              </a:lnSpc>
            </a:pPr>
            <a:r>
              <a:rPr lang="en-US" sz="2999">
                <a:solidFill>
                  <a:srgbClr val="2E361B"/>
                </a:solidFill>
                <a:latin typeface="Telegraf"/>
                <a:ea typeface="Telegraf"/>
                <a:cs typeface="Telegraf"/>
                <a:sym typeface="Telegraf"/>
              </a:rPr>
              <a:t>Many neurodiverse conditions at their core are disabilities of executive function, and the people with these conditions are more likely to struggle in those areas.</a:t>
            </a:r>
          </a:p>
          <a:p>
            <a:pPr algn="l">
              <a:lnSpc>
                <a:spcPts val="4199"/>
              </a:lnSpc>
            </a:pPr>
          </a:p>
          <a:p>
            <a:pPr algn="l">
              <a:lnSpc>
                <a:spcPts val="4199"/>
              </a:lnSpc>
            </a:pPr>
            <a:r>
              <a:rPr lang="en-US" sz="2999">
                <a:solidFill>
                  <a:srgbClr val="2E361B"/>
                </a:solidFill>
                <a:latin typeface="Telegraf"/>
                <a:ea typeface="Telegraf"/>
                <a:cs typeface="Telegraf"/>
                <a:sym typeface="Telegraf"/>
              </a:rPr>
              <a:t>Not every condition involves impairments, and differences in EF may result in a strength just as often as a challenge!</a:t>
            </a:r>
          </a:p>
          <a:p>
            <a:pPr algn="l">
              <a:lnSpc>
                <a:spcPts val="4199"/>
              </a:lnSpc>
            </a:pPr>
          </a:p>
          <a:p>
            <a:pPr algn="l">
              <a:lnSpc>
                <a:spcPts val="4199"/>
              </a:lnSpc>
            </a:pPr>
            <a:r>
              <a:rPr lang="en-US" sz="2999">
                <a:solidFill>
                  <a:srgbClr val="2E361B"/>
                </a:solidFill>
                <a:latin typeface="Telegraf"/>
                <a:ea typeface="Telegraf"/>
                <a:cs typeface="Telegraf"/>
                <a:sym typeface="Telegraf"/>
              </a:rPr>
              <a:t>Each condition and each person is unique! We should not make assumptions about someone’s ability based on the diagnoses they have or are assumed to have. This is to educate ourselves and understand the possibilities. It’s also important to know that it is not their fault!</a:t>
            </a:r>
          </a:p>
        </p:txBody>
      </p:sp>
      <p:sp>
        <p:nvSpPr>
          <p:cNvPr name="TextBox 5" id="5"/>
          <p:cNvSpPr txBox="true"/>
          <p:nvPr/>
        </p:nvSpPr>
        <p:spPr>
          <a:xfrm rot="0">
            <a:off x="1028700" y="1442123"/>
            <a:ext cx="12763501" cy="845198"/>
          </a:xfrm>
          <a:prstGeom prst="rect">
            <a:avLst/>
          </a:prstGeom>
        </p:spPr>
        <p:txBody>
          <a:bodyPr anchor="t" rtlCol="false" tIns="0" lIns="0" bIns="0" rIns="0">
            <a:spAutoFit/>
          </a:bodyPr>
          <a:lstStyle/>
          <a:p>
            <a:pPr algn="l" marL="0" indent="0" lvl="0">
              <a:lnSpc>
                <a:spcPts val="6020"/>
              </a:lnSpc>
              <a:spcBef>
                <a:spcPct val="0"/>
              </a:spcBef>
            </a:pPr>
            <a:r>
              <a:rPr lang="en-US" sz="7000">
                <a:solidFill>
                  <a:srgbClr val="B8317D"/>
                </a:solidFill>
                <a:latin typeface="Genty Sans"/>
                <a:ea typeface="Genty Sans"/>
                <a:cs typeface="Genty Sans"/>
                <a:sym typeface="Genty Sans"/>
              </a:rPr>
              <a:t>Connection to Neurodiversity</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3665762" y="1778293"/>
            <a:ext cx="4356413" cy="6730413"/>
          </a:xfrm>
          <a:custGeom>
            <a:avLst/>
            <a:gdLst/>
            <a:ahLst/>
            <a:cxnLst/>
            <a:rect r="r" b="b" t="t" l="l"/>
            <a:pathLst>
              <a:path h="6730413" w="4356413">
                <a:moveTo>
                  <a:pt x="0" y="0"/>
                </a:moveTo>
                <a:lnTo>
                  <a:pt x="4356413" y="0"/>
                </a:lnTo>
                <a:lnTo>
                  <a:pt x="4356413" y="6730414"/>
                </a:lnTo>
                <a:lnTo>
                  <a:pt x="0" y="673041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270587" y="1778293"/>
            <a:ext cx="4356413" cy="6730413"/>
          </a:xfrm>
          <a:custGeom>
            <a:avLst/>
            <a:gdLst/>
            <a:ahLst/>
            <a:cxnLst/>
            <a:rect r="r" b="b" t="t" l="l"/>
            <a:pathLst>
              <a:path h="6730413" w="4356413">
                <a:moveTo>
                  <a:pt x="4356413" y="0"/>
                </a:moveTo>
                <a:lnTo>
                  <a:pt x="0" y="0"/>
                </a:lnTo>
                <a:lnTo>
                  <a:pt x="0" y="6730414"/>
                </a:lnTo>
                <a:lnTo>
                  <a:pt x="4356413" y="6730414"/>
                </a:lnTo>
                <a:lnTo>
                  <a:pt x="4356413"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5484226" y="6783375"/>
            <a:ext cx="7319549" cy="1095375"/>
          </a:xfrm>
          <a:prstGeom prst="rect">
            <a:avLst/>
          </a:prstGeom>
        </p:spPr>
        <p:txBody>
          <a:bodyPr anchor="t" rtlCol="false" tIns="0" lIns="0" bIns="0" rIns="0">
            <a:spAutoFit/>
          </a:bodyPr>
          <a:lstStyle/>
          <a:p>
            <a:pPr algn="ctr" marL="0" indent="0" lvl="0">
              <a:lnSpc>
                <a:spcPts val="4200"/>
              </a:lnSpc>
              <a:spcBef>
                <a:spcPct val="0"/>
              </a:spcBef>
            </a:pPr>
            <a:r>
              <a:rPr lang="en-US" sz="3000">
                <a:solidFill>
                  <a:srgbClr val="2E361B"/>
                </a:solidFill>
                <a:latin typeface="Telegraf"/>
                <a:ea typeface="Telegraf"/>
                <a:cs typeface="Telegraf"/>
                <a:sym typeface="Telegraf"/>
              </a:rPr>
              <a:t>mindsets and strategies for overcoming executive dysfunction</a:t>
            </a:r>
          </a:p>
        </p:txBody>
      </p:sp>
      <p:sp>
        <p:nvSpPr>
          <p:cNvPr name="TextBox 5" id="5"/>
          <p:cNvSpPr txBox="true"/>
          <p:nvPr/>
        </p:nvSpPr>
        <p:spPr>
          <a:xfrm rot="0">
            <a:off x="4893700" y="4218000"/>
            <a:ext cx="8500601" cy="2146275"/>
          </a:xfrm>
          <a:prstGeom prst="rect">
            <a:avLst/>
          </a:prstGeom>
        </p:spPr>
        <p:txBody>
          <a:bodyPr anchor="t" rtlCol="false" tIns="0" lIns="0" bIns="0" rIns="0">
            <a:spAutoFit/>
          </a:bodyPr>
          <a:lstStyle/>
          <a:p>
            <a:pPr algn="ctr" marL="0" indent="0" lvl="0">
              <a:lnSpc>
                <a:spcPts val="8030"/>
              </a:lnSpc>
              <a:spcBef>
                <a:spcPct val="0"/>
              </a:spcBef>
            </a:pPr>
            <a:r>
              <a:rPr lang="en-US" sz="9337">
                <a:solidFill>
                  <a:srgbClr val="B8317D"/>
                </a:solidFill>
                <a:latin typeface="Genty Sans"/>
                <a:ea typeface="Genty Sans"/>
                <a:cs typeface="Genty Sans"/>
                <a:sym typeface="Genty Sans"/>
              </a:rPr>
              <a:t>How Can You Help Yourself?</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4208817" y="1028700"/>
            <a:ext cx="3248898" cy="8759283"/>
          </a:xfrm>
          <a:custGeom>
            <a:avLst/>
            <a:gdLst/>
            <a:ahLst/>
            <a:cxnLst/>
            <a:rect r="r" b="b" t="t" l="l"/>
            <a:pathLst>
              <a:path h="8759283" w="3248898">
                <a:moveTo>
                  <a:pt x="0" y="0"/>
                </a:moveTo>
                <a:lnTo>
                  <a:pt x="3248898" y="0"/>
                </a:lnTo>
                <a:lnTo>
                  <a:pt x="3248898" y="8759283"/>
                </a:lnTo>
                <a:lnTo>
                  <a:pt x="0" y="875928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763138" y="617266"/>
            <a:ext cx="9687596" cy="2456699"/>
          </a:xfrm>
          <a:prstGeom prst="rect">
            <a:avLst/>
          </a:prstGeom>
        </p:spPr>
        <p:txBody>
          <a:bodyPr anchor="t" rtlCol="false" tIns="0" lIns="0" bIns="0" rIns="0">
            <a:spAutoFit/>
          </a:bodyPr>
          <a:lstStyle/>
          <a:p>
            <a:pPr algn="l" marL="0" indent="0" lvl="0">
              <a:lnSpc>
                <a:spcPts val="21158"/>
              </a:lnSpc>
              <a:spcBef>
                <a:spcPct val="0"/>
              </a:spcBef>
            </a:pPr>
            <a:r>
              <a:rPr lang="en-US" sz="11690">
                <a:solidFill>
                  <a:srgbClr val="B8317D"/>
                </a:solidFill>
                <a:latin typeface="Genty Sans"/>
                <a:ea typeface="Genty Sans"/>
                <a:cs typeface="Genty Sans"/>
                <a:sym typeface="Genty Sans"/>
              </a:rPr>
              <a:t>Strategies</a:t>
            </a:r>
          </a:p>
        </p:txBody>
      </p:sp>
      <p:sp>
        <p:nvSpPr>
          <p:cNvPr name="TextBox 4" id="4"/>
          <p:cNvSpPr txBox="true"/>
          <p:nvPr/>
        </p:nvSpPr>
        <p:spPr>
          <a:xfrm rot="0">
            <a:off x="1227115" y="3624692"/>
            <a:ext cx="12471646" cy="5257800"/>
          </a:xfrm>
          <a:prstGeom prst="rect">
            <a:avLst/>
          </a:prstGeom>
        </p:spPr>
        <p:txBody>
          <a:bodyPr anchor="t" rtlCol="false" tIns="0" lIns="0" bIns="0" rIns="0">
            <a:spAutoFit/>
          </a:bodyPr>
          <a:lstStyle/>
          <a:p>
            <a:pPr algn="l" marL="647698" indent="-323849" lvl="1">
              <a:lnSpc>
                <a:spcPts val="4199"/>
              </a:lnSpc>
              <a:buFont typeface="Arial"/>
              <a:buChar char="•"/>
            </a:pPr>
            <a:r>
              <a:rPr lang="en-US" sz="2999">
                <a:solidFill>
                  <a:srgbClr val="2E361B"/>
                </a:solidFill>
                <a:latin typeface="Telegraf"/>
                <a:ea typeface="Telegraf"/>
                <a:cs typeface="Telegraf"/>
                <a:sym typeface="Telegraf"/>
              </a:rPr>
              <a:t>Most strategies for executive dysfunction have these at their core:</a:t>
            </a:r>
          </a:p>
          <a:p>
            <a:pPr algn="l" marL="1295397" indent="-431799" lvl="2">
              <a:lnSpc>
                <a:spcPts val="4199"/>
              </a:lnSpc>
              <a:buFont typeface="Arial"/>
              <a:buChar char="⚬"/>
            </a:pPr>
            <a:r>
              <a:rPr lang="en-US" sz="2999">
                <a:solidFill>
                  <a:srgbClr val="2E361B"/>
                </a:solidFill>
                <a:latin typeface="Telegraf"/>
                <a:ea typeface="Telegraf"/>
                <a:cs typeface="Telegraf"/>
                <a:sym typeface="Telegraf"/>
              </a:rPr>
              <a:t>Giving your brain extra time to engage EF</a:t>
            </a:r>
          </a:p>
          <a:p>
            <a:pPr algn="l" marL="1295397" indent="-431799" lvl="2">
              <a:lnSpc>
                <a:spcPts val="4199"/>
              </a:lnSpc>
              <a:buFont typeface="Arial"/>
              <a:buChar char="⚬"/>
            </a:pPr>
            <a:r>
              <a:rPr lang="en-US" sz="2999">
                <a:solidFill>
                  <a:srgbClr val="2E361B"/>
                </a:solidFill>
                <a:latin typeface="Telegraf"/>
                <a:ea typeface="Telegraf"/>
                <a:cs typeface="Telegraf"/>
                <a:sym typeface="Telegraf"/>
              </a:rPr>
              <a:t>Making a behavior or task automatic so you don’t have to engage EF</a:t>
            </a:r>
          </a:p>
          <a:p>
            <a:pPr algn="l" marL="1295397" indent="-431799" lvl="2">
              <a:lnSpc>
                <a:spcPts val="4199"/>
              </a:lnSpc>
              <a:buFont typeface="Arial"/>
              <a:buChar char="⚬"/>
            </a:pPr>
            <a:r>
              <a:rPr lang="en-US" sz="2999" u="none">
                <a:solidFill>
                  <a:srgbClr val="2E361B"/>
                </a:solidFill>
                <a:latin typeface="Telegraf"/>
                <a:ea typeface="Telegraf"/>
                <a:cs typeface="Telegraf"/>
                <a:sym typeface="Telegraf"/>
              </a:rPr>
              <a:t>Bypassing the problematic EF entirely and using a different one that you can access</a:t>
            </a:r>
          </a:p>
          <a:p>
            <a:pPr algn="l">
              <a:lnSpc>
                <a:spcPts val="4199"/>
              </a:lnSpc>
            </a:pPr>
          </a:p>
          <a:p>
            <a:pPr algn="l" marL="647698" indent="-323849" lvl="1">
              <a:lnSpc>
                <a:spcPts val="4199"/>
              </a:lnSpc>
              <a:buFont typeface="Arial"/>
              <a:buChar char="•"/>
            </a:pPr>
            <a:r>
              <a:rPr lang="en-US" sz="2999" u="none">
                <a:solidFill>
                  <a:srgbClr val="2E361B"/>
                </a:solidFill>
                <a:latin typeface="Telegraf"/>
                <a:ea typeface="Telegraf"/>
                <a:cs typeface="Telegraf"/>
                <a:sym typeface="Telegraf"/>
              </a:rPr>
              <a:t>This is personal to you and what your brain likes! It may require a lot of trial and error, and that’s okay. Sometimes things are easy as a mindset shift and others are a lot more complicated.</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TextBox 2" id="2"/>
          <p:cNvSpPr txBox="true"/>
          <p:nvPr/>
        </p:nvSpPr>
        <p:spPr>
          <a:xfrm rot="0">
            <a:off x="1564723" y="817918"/>
            <a:ext cx="9687596" cy="2456699"/>
          </a:xfrm>
          <a:prstGeom prst="rect">
            <a:avLst/>
          </a:prstGeom>
        </p:spPr>
        <p:txBody>
          <a:bodyPr anchor="t" rtlCol="false" tIns="0" lIns="0" bIns="0" rIns="0">
            <a:spAutoFit/>
          </a:bodyPr>
          <a:lstStyle/>
          <a:p>
            <a:pPr algn="l" marL="0" indent="0" lvl="0">
              <a:lnSpc>
                <a:spcPts val="21158"/>
              </a:lnSpc>
              <a:spcBef>
                <a:spcPct val="0"/>
              </a:spcBef>
            </a:pPr>
            <a:r>
              <a:rPr lang="en-US" sz="11690">
                <a:solidFill>
                  <a:srgbClr val="B8317D"/>
                </a:solidFill>
                <a:latin typeface="Genty Sans"/>
                <a:ea typeface="Genty Sans"/>
                <a:cs typeface="Genty Sans"/>
                <a:sym typeface="Genty Sans"/>
              </a:rPr>
              <a:t>Strategies</a:t>
            </a:r>
          </a:p>
        </p:txBody>
      </p:sp>
      <p:sp>
        <p:nvSpPr>
          <p:cNvPr name="TextBox 3" id="3"/>
          <p:cNvSpPr txBox="true"/>
          <p:nvPr/>
        </p:nvSpPr>
        <p:spPr>
          <a:xfrm rot="0">
            <a:off x="1329540" y="3476625"/>
            <a:ext cx="9922778" cy="5781675"/>
          </a:xfrm>
          <a:prstGeom prst="rect">
            <a:avLst/>
          </a:prstGeom>
        </p:spPr>
        <p:txBody>
          <a:bodyPr anchor="t" rtlCol="false" tIns="0" lIns="0" bIns="0" rIns="0">
            <a:spAutoFit/>
          </a:bodyPr>
          <a:lstStyle/>
          <a:p>
            <a:pPr algn="l" marL="647698" indent="-323849" lvl="1">
              <a:lnSpc>
                <a:spcPts val="4199"/>
              </a:lnSpc>
              <a:buFont typeface="Arial"/>
              <a:buChar char="•"/>
            </a:pPr>
            <a:r>
              <a:rPr lang="en-US" sz="2999">
                <a:solidFill>
                  <a:srgbClr val="2E361B"/>
                </a:solidFill>
                <a:latin typeface="Telegraf"/>
                <a:ea typeface="Telegraf"/>
                <a:cs typeface="Telegraf"/>
                <a:sym typeface="Telegraf"/>
              </a:rPr>
              <a:t>Focus on the “why,” take out the shame</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Bundling</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Timers</a:t>
            </a:r>
          </a:p>
          <a:p>
            <a:pPr algn="l" marL="1295397" indent="-431799" lvl="2">
              <a:lnSpc>
                <a:spcPts val="4199"/>
              </a:lnSpc>
              <a:buFont typeface="Arial"/>
              <a:buChar char="⚬"/>
            </a:pPr>
            <a:r>
              <a:rPr lang="en-US" sz="2999">
                <a:solidFill>
                  <a:srgbClr val="2E361B"/>
                </a:solidFill>
                <a:latin typeface="Telegraf"/>
                <a:ea typeface="Telegraf"/>
                <a:cs typeface="Telegraf"/>
                <a:sym typeface="Telegraf"/>
              </a:rPr>
              <a:t>Pomodoro Method</a:t>
            </a:r>
          </a:p>
          <a:p>
            <a:pPr algn="l" marL="1295397" indent="-431799" lvl="2">
              <a:lnSpc>
                <a:spcPts val="4199"/>
              </a:lnSpc>
              <a:buFont typeface="Arial"/>
              <a:buChar char="⚬"/>
            </a:pPr>
            <a:r>
              <a:rPr lang="en-US" sz="2999">
                <a:solidFill>
                  <a:srgbClr val="2E361B"/>
                </a:solidFill>
                <a:latin typeface="Telegraf"/>
                <a:ea typeface="Telegraf"/>
                <a:cs typeface="Telegraf"/>
                <a:sym typeface="Telegraf"/>
              </a:rPr>
              <a:t>Waiting Game</a:t>
            </a:r>
          </a:p>
          <a:p>
            <a:pPr algn="l" marL="1295397" indent="-431799" lvl="2">
              <a:lnSpc>
                <a:spcPts val="4199"/>
              </a:lnSpc>
              <a:buFont typeface="Arial"/>
              <a:buChar char="⚬"/>
            </a:pPr>
            <a:r>
              <a:rPr lang="en-US" sz="2999">
                <a:solidFill>
                  <a:srgbClr val="2E361B"/>
                </a:solidFill>
                <a:latin typeface="Telegraf"/>
                <a:ea typeface="Telegraf"/>
                <a:cs typeface="Telegraf"/>
                <a:sym typeface="Telegraf"/>
              </a:rPr>
              <a:t>Calendar Blocking</a:t>
            </a:r>
          </a:p>
          <a:p>
            <a:pPr algn="l" marL="1295397" indent="-431799" lvl="2">
              <a:lnSpc>
                <a:spcPts val="4199"/>
              </a:lnSpc>
              <a:buFont typeface="Arial"/>
              <a:buChar char="⚬"/>
            </a:pPr>
            <a:r>
              <a:rPr lang="en-US" sz="2999">
                <a:solidFill>
                  <a:srgbClr val="2E361B"/>
                </a:solidFill>
                <a:latin typeface="Telegraf"/>
                <a:ea typeface="Telegraf"/>
                <a:cs typeface="Telegraf"/>
                <a:sym typeface="Telegraf"/>
              </a:rPr>
              <a:t>Minimum Tolerable Time (MTT)</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Rewards</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Worksheets (have some!!)</a:t>
            </a:r>
          </a:p>
          <a:p>
            <a:pPr algn="l" marL="647698" indent="-323849" lvl="1">
              <a:lnSpc>
                <a:spcPts val="4199"/>
              </a:lnSpc>
              <a:buFont typeface="Arial"/>
              <a:buChar char="•"/>
            </a:pPr>
            <a:r>
              <a:rPr lang="en-US" sz="2999" u="none">
                <a:solidFill>
                  <a:srgbClr val="2E361B"/>
                </a:solidFill>
                <a:latin typeface="Telegraf"/>
                <a:ea typeface="Telegraf"/>
                <a:cs typeface="Telegraf"/>
                <a:sym typeface="Telegraf"/>
              </a:rPr>
              <a:t>Exercise (I know)</a:t>
            </a:r>
          </a:p>
          <a:p>
            <a:pPr algn="l" marL="647698" indent="-323849" lvl="1">
              <a:lnSpc>
                <a:spcPts val="4199"/>
              </a:lnSpc>
              <a:buFont typeface="Arial"/>
              <a:buChar char="•"/>
            </a:pPr>
            <a:r>
              <a:rPr lang="en-US" sz="2999" u="none">
                <a:solidFill>
                  <a:srgbClr val="2E361B"/>
                </a:solidFill>
                <a:latin typeface="Telegraf"/>
                <a:ea typeface="Telegraf"/>
                <a:cs typeface="Telegraf"/>
                <a:sym typeface="Telegraf"/>
              </a:rPr>
              <a:t>Being gentle with yourself</a:t>
            </a:r>
          </a:p>
        </p:txBody>
      </p:sp>
      <p:sp>
        <p:nvSpPr>
          <p:cNvPr name="Freeform 4" id="4"/>
          <p:cNvSpPr/>
          <p:nvPr/>
        </p:nvSpPr>
        <p:spPr>
          <a:xfrm flipH="true" flipV="false" rot="820825">
            <a:off x="9787837" y="-235527"/>
            <a:ext cx="9197698" cy="11682989"/>
          </a:xfrm>
          <a:custGeom>
            <a:avLst/>
            <a:gdLst/>
            <a:ahLst/>
            <a:cxnLst/>
            <a:rect r="r" b="b" t="t" l="l"/>
            <a:pathLst>
              <a:path h="11682989" w="9197698">
                <a:moveTo>
                  <a:pt x="9197699" y="0"/>
                </a:moveTo>
                <a:lnTo>
                  <a:pt x="0" y="0"/>
                </a:lnTo>
                <a:lnTo>
                  <a:pt x="0" y="11682988"/>
                </a:lnTo>
                <a:lnTo>
                  <a:pt x="9197699" y="11682988"/>
                </a:lnTo>
                <a:lnTo>
                  <a:pt x="9197699"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1456529">
            <a:off x="-3605883" y="136345"/>
            <a:ext cx="9269166" cy="11082699"/>
          </a:xfrm>
          <a:custGeom>
            <a:avLst/>
            <a:gdLst/>
            <a:ahLst/>
            <a:cxnLst/>
            <a:rect r="r" b="b" t="t" l="l"/>
            <a:pathLst>
              <a:path h="11082699" w="9269166">
                <a:moveTo>
                  <a:pt x="0" y="0"/>
                </a:moveTo>
                <a:lnTo>
                  <a:pt x="9269166" y="0"/>
                </a:lnTo>
                <a:lnTo>
                  <a:pt x="9269166" y="11082698"/>
                </a:lnTo>
                <a:lnTo>
                  <a:pt x="0" y="1108269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5993412" y="3835323"/>
            <a:ext cx="11265888" cy="5895975"/>
          </a:xfrm>
          <a:prstGeom prst="rect">
            <a:avLst/>
          </a:prstGeom>
        </p:spPr>
        <p:txBody>
          <a:bodyPr anchor="t" rtlCol="false" tIns="0" lIns="0" bIns="0" rIns="0">
            <a:spAutoFit/>
          </a:bodyPr>
          <a:lstStyle/>
          <a:p>
            <a:pPr algn="l">
              <a:lnSpc>
                <a:spcPts val="4200"/>
              </a:lnSpc>
            </a:pPr>
            <a:r>
              <a:rPr lang="en-US" sz="3000">
                <a:solidFill>
                  <a:srgbClr val="2E361B"/>
                </a:solidFill>
                <a:latin typeface="Telegraf"/>
                <a:ea typeface="Telegraf"/>
                <a:cs typeface="Telegraf"/>
                <a:sym typeface="Telegraf"/>
              </a:rPr>
              <a:t>We are not settling for less, we are engaging in adaptive routines that help us live, function, and thrive</a:t>
            </a:r>
          </a:p>
          <a:p>
            <a:pPr algn="l">
              <a:lnSpc>
                <a:spcPts val="4200"/>
              </a:lnSpc>
            </a:pPr>
          </a:p>
          <a:p>
            <a:pPr algn="l">
              <a:lnSpc>
                <a:spcPts val="4200"/>
              </a:lnSpc>
            </a:pPr>
            <a:r>
              <a:rPr lang="en-US" sz="3000">
                <a:solidFill>
                  <a:srgbClr val="2E361B"/>
                </a:solidFill>
                <a:latin typeface="Telegraf"/>
                <a:ea typeface="Telegraf"/>
                <a:cs typeface="Telegraf"/>
                <a:sym typeface="Telegraf"/>
              </a:rPr>
              <a:t>Needing support does not make you a bad coworker, employee, or person.</a:t>
            </a:r>
          </a:p>
          <a:p>
            <a:pPr algn="l">
              <a:lnSpc>
                <a:spcPts val="4200"/>
              </a:lnSpc>
            </a:pPr>
          </a:p>
          <a:p>
            <a:pPr algn="l">
              <a:lnSpc>
                <a:spcPts val="4200"/>
              </a:lnSpc>
            </a:pPr>
            <a:r>
              <a:rPr lang="en-US" sz="3000">
                <a:solidFill>
                  <a:srgbClr val="2E361B"/>
                </a:solidFill>
                <a:latin typeface="Telegraf"/>
                <a:ea typeface="Telegraf"/>
                <a:cs typeface="Telegraf"/>
                <a:sym typeface="Telegraf"/>
              </a:rPr>
              <a:t>You do not need “something wrong with you” to deserve care and support.</a:t>
            </a:r>
          </a:p>
          <a:p>
            <a:pPr algn="l">
              <a:lnSpc>
                <a:spcPts val="4200"/>
              </a:lnSpc>
            </a:pPr>
          </a:p>
          <a:p>
            <a:pPr algn="l" marL="0" indent="0" lvl="0">
              <a:lnSpc>
                <a:spcPts val="4200"/>
              </a:lnSpc>
              <a:spcBef>
                <a:spcPct val="0"/>
              </a:spcBef>
            </a:pPr>
            <a:r>
              <a:rPr lang="en-US" sz="3000">
                <a:solidFill>
                  <a:srgbClr val="2E361B"/>
                </a:solidFill>
                <a:latin typeface="Telegraf"/>
                <a:ea typeface="Telegraf"/>
                <a:cs typeface="Telegraf"/>
                <a:sym typeface="Telegraf"/>
              </a:rPr>
              <a:t>If you’re stuck, start thinking “How can I move towards my task?” instead of “Why can’t I just get started?”</a:t>
            </a:r>
          </a:p>
        </p:txBody>
      </p:sp>
      <p:sp>
        <p:nvSpPr>
          <p:cNvPr name="TextBox 4" id="4"/>
          <p:cNvSpPr txBox="true"/>
          <p:nvPr/>
        </p:nvSpPr>
        <p:spPr>
          <a:xfrm rot="0">
            <a:off x="4305433" y="1463949"/>
            <a:ext cx="13579637" cy="2396490"/>
          </a:xfrm>
          <a:prstGeom prst="rect">
            <a:avLst/>
          </a:prstGeom>
        </p:spPr>
        <p:txBody>
          <a:bodyPr anchor="t" rtlCol="false" tIns="0" lIns="0" bIns="0" rIns="0">
            <a:spAutoFit/>
          </a:bodyPr>
          <a:lstStyle/>
          <a:p>
            <a:pPr algn="r">
              <a:lnSpc>
                <a:spcPts val="9239"/>
              </a:lnSpc>
            </a:pPr>
            <a:r>
              <a:rPr lang="en-US" sz="8799">
                <a:solidFill>
                  <a:srgbClr val="B8317D"/>
                </a:solidFill>
                <a:latin typeface="Genty Sans"/>
                <a:ea typeface="Genty Sans"/>
                <a:cs typeface="Genty Sans"/>
                <a:sym typeface="Genty Sans"/>
              </a:rPr>
              <a:t>Embracing </a:t>
            </a:r>
          </a:p>
          <a:p>
            <a:pPr algn="r" marL="0" indent="0" lvl="0">
              <a:lnSpc>
                <a:spcPts val="9239"/>
              </a:lnSpc>
            </a:pPr>
            <a:r>
              <a:rPr lang="en-US" sz="8799">
                <a:solidFill>
                  <a:srgbClr val="B8317D"/>
                </a:solidFill>
                <a:latin typeface="Genty Sans"/>
                <a:ea typeface="Genty Sans"/>
                <a:cs typeface="Genty Sans"/>
                <a:sym typeface="Genty Sans"/>
              </a:rPr>
              <a:t>“Adaptive Imperfection”</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013187" y="7200900"/>
            <a:ext cx="5252879" cy="4612983"/>
          </a:xfrm>
          <a:custGeom>
            <a:avLst/>
            <a:gdLst/>
            <a:ahLst/>
            <a:cxnLst/>
            <a:rect r="r" b="b" t="t" l="l"/>
            <a:pathLst>
              <a:path h="4612983" w="5252879">
                <a:moveTo>
                  <a:pt x="0" y="0"/>
                </a:moveTo>
                <a:lnTo>
                  <a:pt x="5252879" y="0"/>
                </a:lnTo>
                <a:lnTo>
                  <a:pt x="5252879" y="4612983"/>
                </a:lnTo>
                <a:lnTo>
                  <a:pt x="0" y="461298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2015964" y="6802844"/>
            <a:ext cx="14256072" cy="1095375"/>
          </a:xfrm>
          <a:prstGeom prst="rect">
            <a:avLst/>
          </a:prstGeom>
        </p:spPr>
        <p:txBody>
          <a:bodyPr anchor="t" rtlCol="false" tIns="0" lIns="0" bIns="0" rIns="0">
            <a:spAutoFit/>
          </a:bodyPr>
          <a:lstStyle/>
          <a:p>
            <a:pPr algn="ctr" marL="0" indent="0" lvl="0">
              <a:lnSpc>
                <a:spcPts val="4200"/>
              </a:lnSpc>
              <a:spcBef>
                <a:spcPct val="0"/>
              </a:spcBef>
            </a:pPr>
            <a:r>
              <a:rPr lang="en-US" sz="3000">
                <a:solidFill>
                  <a:srgbClr val="2E361B"/>
                </a:solidFill>
                <a:latin typeface="Telegraf"/>
                <a:ea typeface="Telegraf"/>
                <a:cs typeface="Telegraf"/>
                <a:sym typeface="Telegraf"/>
              </a:rPr>
              <a:t> If a system never becomes easy or automatic for you, that means it isn't the right system or needs more adjustment</a:t>
            </a:r>
          </a:p>
        </p:txBody>
      </p:sp>
      <p:sp>
        <p:nvSpPr>
          <p:cNvPr name="Freeform 4" id="4"/>
          <p:cNvSpPr/>
          <p:nvPr/>
        </p:nvSpPr>
        <p:spPr>
          <a:xfrm flipH="false" flipV="false" rot="0">
            <a:off x="13723287" y="-2360059"/>
            <a:ext cx="9129426" cy="8017296"/>
          </a:xfrm>
          <a:custGeom>
            <a:avLst/>
            <a:gdLst/>
            <a:ahLst/>
            <a:cxnLst/>
            <a:rect r="r" b="b" t="t" l="l"/>
            <a:pathLst>
              <a:path h="8017296" w="9129426">
                <a:moveTo>
                  <a:pt x="0" y="0"/>
                </a:moveTo>
                <a:lnTo>
                  <a:pt x="9129426" y="0"/>
                </a:lnTo>
                <a:lnTo>
                  <a:pt x="9129426" y="8017296"/>
                </a:lnTo>
                <a:lnTo>
                  <a:pt x="0" y="80172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3040969" y="3625875"/>
            <a:ext cx="12206062" cy="3165450"/>
          </a:xfrm>
          <a:prstGeom prst="rect">
            <a:avLst/>
          </a:prstGeom>
        </p:spPr>
        <p:txBody>
          <a:bodyPr anchor="t" rtlCol="false" tIns="0" lIns="0" bIns="0" rIns="0">
            <a:spAutoFit/>
          </a:bodyPr>
          <a:lstStyle/>
          <a:p>
            <a:pPr algn="ctr" marL="0" indent="0" lvl="0">
              <a:lnSpc>
                <a:spcPts val="8030"/>
              </a:lnSpc>
              <a:spcBef>
                <a:spcPct val="0"/>
              </a:spcBef>
            </a:pPr>
            <a:r>
              <a:rPr lang="en-US" sz="9337">
                <a:solidFill>
                  <a:srgbClr val="B8317D"/>
                </a:solidFill>
                <a:latin typeface="Genty Sans"/>
                <a:ea typeface="Genty Sans"/>
                <a:cs typeface="Genty Sans"/>
                <a:sym typeface="Genty Sans"/>
              </a:rPr>
              <a:t>The system is there to serve you, not the other way around</a:t>
            </a:r>
          </a:p>
        </p:txBody>
      </p:sp>
      <p:sp>
        <p:nvSpPr>
          <p:cNvPr name="Freeform 6" id="6"/>
          <p:cNvSpPr/>
          <p:nvPr/>
        </p:nvSpPr>
        <p:spPr>
          <a:xfrm flipH="false" flipV="false" rot="-6862387">
            <a:off x="10378600" y="-2637011"/>
            <a:ext cx="6005615" cy="5274022"/>
          </a:xfrm>
          <a:custGeom>
            <a:avLst/>
            <a:gdLst/>
            <a:ahLst/>
            <a:cxnLst/>
            <a:rect r="r" b="b" t="t" l="l"/>
            <a:pathLst>
              <a:path h="5274022" w="6005615">
                <a:moveTo>
                  <a:pt x="0" y="0"/>
                </a:moveTo>
                <a:lnTo>
                  <a:pt x="6005615" y="0"/>
                </a:lnTo>
                <a:lnTo>
                  <a:pt x="6005615" y="5274022"/>
                </a:lnTo>
                <a:lnTo>
                  <a:pt x="0" y="527402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6862387">
            <a:off x="-1884037" y="5048782"/>
            <a:ext cx="4233376" cy="3717674"/>
          </a:xfrm>
          <a:custGeom>
            <a:avLst/>
            <a:gdLst/>
            <a:ahLst/>
            <a:cxnLst/>
            <a:rect r="r" b="b" t="t" l="l"/>
            <a:pathLst>
              <a:path h="3717674" w="4233376">
                <a:moveTo>
                  <a:pt x="0" y="0"/>
                </a:moveTo>
                <a:lnTo>
                  <a:pt x="4233376" y="0"/>
                </a:lnTo>
                <a:lnTo>
                  <a:pt x="4233376" y="3717674"/>
                </a:lnTo>
                <a:lnTo>
                  <a:pt x="0" y="371767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TextBox 2" id="2"/>
          <p:cNvSpPr txBox="true"/>
          <p:nvPr/>
        </p:nvSpPr>
        <p:spPr>
          <a:xfrm rot="0">
            <a:off x="1673793" y="1574584"/>
            <a:ext cx="6379602" cy="1127100"/>
          </a:xfrm>
          <a:prstGeom prst="rect">
            <a:avLst/>
          </a:prstGeom>
        </p:spPr>
        <p:txBody>
          <a:bodyPr anchor="t" rtlCol="false" tIns="0" lIns="0" bIns="0" rIns="0">
            <a:spAutoFit/>
          </a:bodyPr>
          <a:lstStyle/>
          <a:p>
            <a:pPr algn="l" marL="0" indent="0" lvl="0">
              <a:lnSpc>
                <a:spcPts val="8030"/>
              </a:lnSpc>
            </a:pPr>
            <a:r>
              <a:rPr lang="en-US" sz="9337">
                <a:solidFill>
                  <a:srgbClr val="B8317D"/>
                </a:solidFill>
                <a:latin typeface="Genty Sans"/>
                <a:ea typeface="Genty Sans"/>
                <a:cs typeface="Genty Sans"/>
                <a:sym typeface="Genty Sans"/>
              </a:rPr>
              <a:t>Reflection</a:t>
            </a:r>
          </a:p>
        </p:txBody>
      </p:sp>
      <p:sp>
        <p:nvSpPr>
          <p:cNvPr name="TextBox 3" id="3"/>
          <p:cNvSpPr txBox="true"/>
          <p:nvPr/>
        </p:nvSpPr>
        <p:spPr>
          <a:xfrm rot="0">
            <a:off x="1673793" y="2978816"/>
            <a:ext cx="8692612" cy="6028875"/>
          </a:xfrm>
          <a:prstGeom prst="rect">
            <a:avLst/>
          </a:prstGeom>
        </p:spPr>
        <p:txBody>
          <a:bodyPr anchor="t" rtlCol="false" tIns="0" lIns="0" bIns="0" rIns="0">
            <a:spAutoFit/>
          </a:bodyPr>
          <a:lstStyle/>
          <a:p>
            <a:pPr algn="l">
              <a:lnSpc>
                <a:spcPts val="4749"/>
              </a:lnSpc>
            </a:pPr>
            <a:r>
              <a:rPr lang="en-US" sz="3392">
                <a:solidFill>
                  <a:srgbClr val="2E361B"/>
                </a:solidFill>
                <a:latin typeface="Telegraf"/>
                <a:ea typeface="Telegraf"/>
                <a:cs typeface="Telegraf"/>
                <a:sym typeface="Telegraf"/>
              </a:rPr>
              <a:t>Thinking back to the tasks and feelings we identified earlier, what executive functions are associated with them? </a:t>
            </a:r>
          </a:p>
          <a:p>
            <a:pPr algn="l">
              <a:lnSpc>
                <a:spcPts val="4749"/>
              </a:lnSpc>
            </a:pPr>
          </a:p>
          <a:p>
            <a:pPr algn="l">
              <a:lnSpc>
                <a:spcPts val="4749"/>
              </a:lnSpc>
            </a:pPr>
            <a:r>
              <a:rPr lang="en-US" sz="3392">
                <a:solidFill>
                  <a:srgbClr val="2E361B"/>
                </a:solidFill>
                <a:latin typeface="Telegraf"/>
                <a:ea typeface="Telegraf"/>
                <a:cs typeface="Telegraf"/>
                <a:sym typeface="Telegraf"/>
              </a:rPr>
              <a:t>Which ones are helping and which ones are hindering?</a:t>
            </a:r>
          </a:p>
          <a:p>
            <a:pPr algn="l">
              <a:lnSpc>
                <a:spcPts val="4749"/>
              </a:lnSpc>
            </a:pPr>
          </a:p>
          <a:p>
            <a:pPr algn="l" marL="0" indent="0" lvl="0">
              <a:lnSpc>
                <a:spcPts val="4749"/>
              </a:lnSpc>
              <a:spcBef>
                <a:spcPct val="0"/>
              </a:spcBef>
            </a:pPr>
            <a:r>
              <a:rPr lang="en-US" sz="3392">
                <a:solidFill>
                  <a:srgbClr val="2E361B"/>
                </a:solidFill>
                <a:latin typeface="Telegraf"/>
                <a:ea typeface="Telegraf"/>
                <a:cs typeface="Telegraf"/>
                <a:sym typeface="Telegraf"/>
              </a:rPr>
              <a:t> What are some strategies that may help you more consistently complete your tasks?</a:t>
            </a:r>
          </a:p>
        </p:txBody>
      </p:sp>
      <p:sp>
        <p:nvSpPr>
          <p:cNvPr name="Freeform 4" id="4"/>
          <p:cNvSpPr/>
          <p:nvPr/>
        </p:nvSpPr>
        <p:spPr>
          <a:xfrm flipH="false" flipV="false" rot="3098523">
            <a:off x="9104949" y="-976279"/>
            <a:ext cx="10620384" cy="13679651"/>
          </a:xfrm>
          <a:custGeom>
            <a:avLst/>
            <a:gdLst/>
            <a:ahLst/>
            <a:cxnLst/>
            <a:rect r="r" b="b" t="t" l="l"/>
            <a:pathLst>
              <a:path h="13679651" w="10620384">
                <a:moveTo>
                  <a:pt x="0" y="0"/>
                </a:moveTo>
                <a:lnTo>
                  <a:pt x="10620384" y="0"/>
                </a:lnTo>
                <a:lnTo>
                  <a:pt x="10620384" y="13679651"/>
                </a:lnTo>
                <a:lnTo>
                  <a:pt x="0" y="136796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3543661" y="1778293"/>
            <a:ext cx="4356413" cy="6730413"/>
          </a:xfrm>
          <a:custGeom>
            <a:avLst/>
            <a:gdLst/>
            <a:ahLst/>
            <a:cxnLst/>
            <a:rect r="r" b="b" t="t" l="l"/>
            <a:pathLst>
              <a:path h="6730413" w="4356413">
                <a:moveTo>
                  <a:pt x="0" y="0"/>
                </a:moveTo>
                <a:lnTo>
                  <a:pt x="4356413" y="0"/>
                </a:lnTo>
                <a:lnTo>
                  <a:pt x="4356413" y="6730414"/>
                </a:lnTo>
                <a:lnTo>
                  <a:pt x="0" y="673041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537287" y="1778293"/>
            <a:ext cx="4356413" cy="6730413"/>
          </a:xfrm>
          <a:custGeom>
            <a:avLst/>
            <a:gdLst/>
            <a:ahLst/>
            <a:cxnLst/>
            <a:rect r="r" b="b" t="t" l="l"/>
            <a:pathLst>
              <a:path h="6730413" w="4356413">
                <a:moveTo>
                  <a:pt x="4356413" y="0"/>
                </a:moveTo>
                <a:lnTo>
                  <a:pt x="0" y="0"/>
                </a:lnTo>
                <a:lnTo>
                  <a:pt x="0" y="6730414"/>
                </a:lnTo>
                <a:lnTo>
                  <a:pt x="4356413" y="6730414"/>
                </a:lnTo>
                <a:lnTo>
                  <a:pt x="4356413"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5484226" y="6783375"/>
            <a:ext cx="7319549" cy="1095375"/>
          </a:xfrm>
          <a:prstGeom prst="rect">
            <a:avLst/>
          </a:prstGeom>
        </p:spPr>
        <p:txBody>
          <a:bodyPr anchor="t" rtlCol="false" tIns="0" lIns="0" bIns="0" rIns="0">
            <a:spAutoFit/>
          </a:bodyPr>
          <a:lstStyle/>
          <a:p>
            <a:pPr algn="ctr" marL="0" indent="0" lvl="0">
              <a:lnSpc>
                <a:spcPts val="4200"/>
              </a:lnSpc>
              <a:spcBef>
                <a:spcPct val="0"/>
              </a:spcBef>
            </a:pPr>
            <a:r>
              <a:rPr lang="en-US" sz="3000">
                <a:solidFill>
                  <a:srgbClr val="2E361B"/>
                </a:solidFill>
                <a:latin typeface="Telegraf"/>
                <a:ea typeface="Telegraf"/>
                <a:cs typeface="Telegraf"/>
                <a:sym typeface="Telegraf"/>
              </a:rPr>
              <a:t>improving our supervision of neurodiverse employees</a:t>
            </a:r>
          </a:p>
        </p:txBody>
      </p:sp>
      <p:sp>
        <p:nvSpPr>
          <p:cNvPr name="TextBox 5" id="5"/>
          <p:cNvSpPr txBox="true"/>
          <p:nvPr/>
        </p:nvSpPr>
        <p:spPr>
          <a:xfrm rot="0">
            <a:off x="4893700" y="4218000"/>
            <a:ext cx="8500601" cy="2146275"/>
          </a:xfrm>
          <a:prstGeom prst="rect">
            <a:avLst/>
          </a:prstGeom>
        </p:spPr>
        <p:txBody>
          <a:bodyPr anchor="t" rtlCol="false" tIns="0" lIns="0" bIns="0" rIns="0">
            <a:spAutoFit/>
          </a:bodyPr>
          <a:lstStyle/>
          <a:p>
            <a:pPr algn="ctr" marL="0" indent="0" lvl="0">
              <a:lnSpc>
                <a:spcPts val="8030"/>
              </a:lnSpc>
              <a:spcBef>
                <a:spcPct val="0"/>
              </a:spcBef>
            </a:pPr>
            <a:r>
              <a:rPr lang="en-US" sz="9337">
                <a:solidFill>
                  <a:srgbClr val="B8317D"/>
                </a:solidFill>
                <a:latin typeface="Genty Sans"/>
                <a:ea typeface="Genty Sans"/>
                <a:cs typeface="Genty Sans"/>
                <a:sym typeface="Genty Sans"/>
              </a:rPr>
              <a:t>How Can You Help Others?</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2179284" y="-231619"/>
            <a:ext cx="8989887" cy="10750239"/>
          </a:xfrm>
          <a:custGeom>
            <a:avLst/>
            <a:gdLst/>
            <a:ahLst/>
            <a:cxnLst/>
            <a:rect r="r" b="b" t="t" l="l"/>
            <a:pathLst>
              <a:path h="10750239" w="8989887">
                <a:moveTo>
                  <a:pt x="0" y="0"/>
                </a:moveTo>
                <a:lnTo>
                  <a:pt x="8989887" y="0"/>
                </a:lnTo>
                <a:lnTo>
                  <a:pt x="8989887" y="10750238"/>
                </a:lnTo>
                <a:lnTo>
                  <a:pt x="0" y="10750238"/>
                </a:lnTo>
                <a:lnTo>
                  <a:pt x="0" y="0"/>
                </a:lnTo>
                <a:close/>
              </a:path>
            </a:pathLst>
          </a:custGeom>
          <a:blipFill>
            <a:blip r:embed="rId2"/>
            <a:stretch>
              <a:fillRect l="0" t="0" r="0" b="0"/>
            </a:stretch>
          </a:blipFill>
        </p:spPr>
      </p:sp>
      <p:sp>
        <p:nvSpPr>
          <p:cNvPr name="TextBox 3" id="3"/>
          <p:cNvSpPr txBox="true"/>
          <p:nvPr/>
        </p:nvSpPr>
        <p:spPr>
          <a:xfrm rot="0">
            <a:off x="1028700" y="3616983"/>
            <a:ext cx="12356336" cy="5362575"/>
          </a:xfrm>
          <a:prstGeom prst="rect">
            <a:avLst/>
          </a:prstGeom>
        </p:spPr>
        <p:txBody>
          <a:bodyPr anchor="t" rtlCol="false" tIns="0" lIns="0" bIns="0" rIns="0">
            <a:spAutoFit/>
          </a:bodyPr>
          <a:lstStyle/>
          <a:p>
            <a:pPr algn="l">
              <a:lnSpc>
                <a:spcPts val="4200"/>
              </a:lnSpc>
            </a:pPr>
            <a:r>
              <a:rPr lang="en-US" sz="3000">
                <a:solidFill>
                  <a:srgbClr val="2E361B"/>
                </a:solidFill>
                <a:latin typeface="Telegraf"/>
                <a:ea typeface="Telegraf"/>
                <a:cs typeface="Telegraf"/>
                <a:sym typeface="Telegraf"/>
              </a:rPr>
              <a:t>The Americans with Disabilities Act (ADA) requires medical documentation of a disability in order for a workplace to provide accommodations. This documentation is a privilege that not everyone is afforded, so this section will share ways we can increase accessibility broadly and without requiring employees to self-identify</a:t>
            </a:r>
          </a:p>
          <a:p>
            <a:pPr algn="l">
              <a:lnSpc>
                <a:spcPts val="4200"/>
              </a:lnSpc>
            </a:pPr>
          </a:p>
          <a:p>
            <a:pPr algn="l">
              <a:lnSpc>
                <a:spcPts val="4200"/>
              </a:lnSpc>
            </a:pPr>
            <a:r>
              <a:rPr lang="en-US" sz="3000">
                <a:solidFill>
                  <a:srgbClr val="2E361B"/>
                </a:solidFill>
                <a:latin typeface="Telegraf"/>
                <a:ea typeface="Telegraf"/>
                <a:cs typeface="Telegraf"/>
                <a:sym typeface="Telegraf"/>
              </a:rPr>
              <a:t>The great thing about these strategies are that most of them take little to no manpower, money, resources, or anything other than care &amp; consideration to implement! They also aren’t exclusive to disabled people, anyone can use them.</a:t>
            </a:r>
          </a:p>
        </p:txBody>
      </p:sp>
      <p:sp>
        <p:nvSpPr>
          <p:cNvPr name="TextBox 4" id="4"/>
          <p:cNvSpPr txBox="true"/>
          <p:nvPr/>
        </p:nvSpPr>
        <p:spPr>
          <a:xfrm rot="0">
            <a:off x="1028700" y="2123553"/>
            <a:ext cx="11815324" cy="1127100"/>
          </a:xfrm>
          <a:prstGeom prst="rect">
            <a:avLst/>
          </a:prstGeom>
        </p:spPr>
        <p:txBody>
          <a:bodyPr anchor="t" rtlCol="false" tIns="0" lIns="0" bIns="0" rIns="0">
            <a:spAutoFit/>
          </a:bodyPr>
          <a:lstStyle/>
          <a:p>
            <a:pPr algn="l" marL="0" indent="0" lvl="0">
              <a:lnSpc>
                <a:spcPts val="8030"/>
              </a:lnSpc>
              <a:spcBef>
                <a:spcPct val="0"/>
              </a:spcBef>
            </a:pPr>
            <a:r>
              <a:rPr lang="en-US" sz="9337">
                <a:solidFill>
                  <a:srgbClr val="B8317D"/>
                </a:solidFill>
                <a:latin typeface="Genty Sans"/>
                <a:ea typeface="Genty Sans"/>
                <a:cs typeface="Genty Sans"/>
                <a:sym typeface="Genty Sans"/>
              </a:rPr>
              <a:t>We aren’t the feds</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3098523">
            <a:off x="9104949" y="-976279"/>
            <a:ext cx="10620384" cy="13679651"/>
          </a:xfrm>
          <a:custGeom>
            <a:avLst/>
            <a:gdLst/>
            <a:ahLst/>
            <a:cxnLst/>
            <a:rect r="r" b="b" t="t" l="l"/>
            <a:pathLst>
              <a:path h="13679651" w="10620384">
                <a:moveTo>
                  <a:pt x="0" y="0"/>
                </a:moveTo>
                <a:lnTo>
                  <a:pt x="10620384" y="0"/>
                </a:lnTo>
                <a:lnTo>
                  <a:pt x="10620384" y="13679651"/>
                </a:lnTo>
                <a:lnTo>
                  <a:pt x="0" y="136796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2066562" y="4278468"/>
            <a:ext cx="8272034" cy="3546476"/>
          </a:xfrm>
          <a:prstGeom prst="rect">
            <a:avLst/>
          </a:prstGeom>
        </p:spPr>
        <p:txBody>
          <a:bodyPr anchor="t" rtlCol="false" tIns="0" lIns="0" bIns="0" rIns="0">
            <a:spAutoFit/>
          </a:bodyPr>
          <a:lstStyle/>
          <a:p>
            <a:pPr algn="ctr">
              <a:lnSpc>
                <a:spcPts val="5599"/>
              </a:lnSpc>
            </a:pPr>
            <a:r>
              <a:rPr lang="en-US" sz="3999">
                <a:solidFill>
                  <a:srgbClr val="2E361B"/>
                </a:solidFill>
                <a:latin typeface="Telegraf"/>
                <a:ea typeface="Telegraf"/>
                <a:cs typeface="Telegraf"/>
                <a:sym typeface="Telegraf"/>
              </a:rPr>
              <a:t>What are some tasks you struggle with?</a:t>
            </a:r>
          </a:p>
          <a:p>
            <a:pPr algn="ctr">
              <a:lnSpc>
                <a:spcPts val="5599"/>
              </a:lnSpc>
            </a:pPr>
          </a:p>
          <a:p>
            <a:pPr algn="ctr" marL="0" indent="0" lvl="0">
              <a:lnSpc>
                <a:spcPts val="5599"/>
              </a:lnSpc>
              <a:spcBef>
                <a:spcPct val="0"/>
              </a:spcBef>
            </a:pPr>
            <a:r>
              <a:rPr lang="en-US" sz="3999">
                <a:solidFill>
                  <a:srgbClr val="2E361B"/>
                </a:solidFill>
                <a:latin typeface="Telegraf"/>
                <a:ea typeface="Telegraf"/>
                <a:cs typeface="Telegraf"/>
                <a:sym typeface="Telegraf"/>
              </a:rPr>
              <a:t>How do you feel when you can’t complete that task?</a:t>
            </a:r>
          </a:p>
        </p:txBody>
      </p:sp>
      <p:sp>
        <p:nvSpPr>
          <p:cNvPr name="TextBox 4" id="4"/>
          <p:cNvSpPr txBox="true"/>
          <p:nvPr/>
        </p:nvSpPr>
        <p:spPr>
          <a:xfrm rot="0">
            <a:off x="2440498" y="2638033"/>
            <a:ext cx="7524163" cy="1218785"/>
          </a:xfrm>
          <a:prstGeom prst="rect">
            <a:avLst/>
          </a:prstGeom>
        </p:spPr>
        <p:txBody>
          <a:bodyPr anchor="t" rtlCol="false" tIns="0" lIns="0" bIns="0" rIns="0">
            <a:spAutoFit/>
          </a:bodyPr>
          <a:lstStyle/>
          <a:p>
            <a:pPr algn="ctr" marL="0" indent="0" lvl="0">
              <a:lnSpc>
                <a:spcPts val="8718"/>
              </a:lnSpc>
              <a:spcBef>
                <a:spcPct val="0"/>
              </a:spcBef>
            </a:pPr>
            <a:r>
              <a:rPr lang="en-US" sz="10137">
                <a:solidFill>
                  <a:srgbClr val="B8317D"/>
                </a:solidFill>
                <a:latin typeface="Genty Sans"/>
                <a:ea typeface="Genty Sans"/>
                <a:cs typeface="Genty Sans"/>
                <a:sym typeface="Genty Sans"/>
              </a:rPr>
              <a:t>Reflection</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4849850" y="-880019"/>
            <a:ext cx="4302184" cy="11599025"/>
          </a:xfrm>
          <a:custGeom>
            <a:avLst/>
            <a:gdLst/>
            <a:ahLst/>
            <a:cxnLst/>
            <a:rect r="r" b="b" t="t" l="l"/>
            <a:pathLst>
              <a:path h="11599025" w="4302184">
                <a:moveTo>
                  <a:pt x="0" y="0"/>
                </a:moveTo>
                <a:lnTo>
                  <a:pt x="4302184" y="0"/>
                </a:lnTo>
                <a:lnTo>
                  <a:pt x="4302184" y="11599026"/>
                </a:lnTo>
                <a:lnTo>
                  <a:pt x="0" y="1159902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378721"/>
            <a:ext cx="11793846" cy="1861441"/>
          </a:xfrm>
          <a:prstGeom prst="rect">
            <a:avLst/>
          </a:prstGeom>
        </p:spPr>
        <p:txBody>
          <a:bodyPr anchor="t" rtlCol="false" tIns="0" lIns="0" bIns="0" rIns="0">
            <a:spAutoFit/>
          </a:bodyPr>
          <a:lstStyle/>
          <a:p>
            <a:pPr algn="l" marL="0" indent="0" lvl="0">
              <a:lnSpc>
                <a:spcPts val="15927"/>
              </a:lnSpc>
              <a:spcBef>
                <a:spcPct val="0"/>
              </a:spcBef>
            </a:pPr>
            <a:r>
              <a:rPr lang="en-US" sz="8799">
                <a:solidFill>
                  <a:srgbClr val="B8317D"/>
                </a:solidFill>
                <a:latin typeface="Genty Sans"/>
                <a:ea typeface="Genty Sans"/>
                <a:cs typeface="Genty Sans"/>
                <a:sym typeface="Genty Sans"/>
              </a:rPr>
              <a:t>Habits &amp; Behaviors</a:t>
            </a:r>
          </a:p>
        </p:txBody>
      </p:sp>
      <p:sp>
        <p:nvSpPr>
          <p:cNvPr name="TextBox 4" id="4"/>
          <p:cNvSpPr txBox="true"/>
          <p:nvPr/>
        </p:nvSpPr>
        <p:spPr>
          <a:xfrm rot="0">
            <a:off x="1028700" y="2409321"/>
            <a:ext cx="14013177" cy="7353300"/>
          </a:xfrm>
          <a:prstGeom prst="rect">
            <a:avLst/>
          </a:prstGeom>
        </p:spPr>
        <p:txBody>
          <a:bodyPr anchor="t" rtlCol="false" tIns="0" lIns="0" bIns="0" rIns="0">
            <a:spAutoFit/>
          </a:bodyPr>
          <a:lstStyle/>
          <a:p>
            <a:pPr algn="l">
              <a:lnSpc>
                <a:spcPts val="4199"/>
              </a:lnSpc>
            </a:pPr>
            <a:r>
              <a:rPr lang="en-US" sz="2999">
                <a:solidFill>
                  <a:srgbClr val="2E361B"/>
                </a:solidFill>
                <a:latin typeface="Telegraf"/>
                <a:ea typeface="Telegraf"/>
                <a:cs typeface="Telegraf"/>
                <a:sym typeface="Telegraf"/>
              </a:rPr>
              <a:t>Some habits &amp; behaviors can easily be built into your supervision to increase access for neurodiverse employees </a:t>
            </a:r>
          </a:p>
          <a:p>
            <a:pPr algn="l">
              <a:lnSpc>
                <a:spcPts val="4199"/>
              </a:lnSpc>
            </a:pPr>
          </a:p>
          <a:p>
            <a:pPr algn="l" marL="647698" indent="-323849" lvl="1">
              <a:lnSpc>
                <a:spcPts val="4199"/>
              </a:lnSpc>
              <a:buFont typeface="Arial"/>
              <a:buChar char="•"/>
            </a:pPr>
            <a:r>
              <a:rPr lang="en-US" sz="2999">
                <a:solidFill>
                  <a:srgbClr val="2E361B"/>
                </a:solidFill>
                <a:latin typeface="Telegraf"/>
                <a:ea typeface="Telegraf"/>
                <a:cs typeface="Telegraf"/>
                <a:sym typeface="Telegraf"/>
              </a:rPr>
              <a:t>Provide judgement-free space in 1:1s to process information and emotions from prior meetings or emails</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Focus on strengths over deficits</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Keep resources in consistent and easily accessible locations</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Listen to lived experiences and treat each person as a unique individual</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Give measurable and actionable feedback in regular, expected intervals</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Be prepared to assist in goal setting or troubleshooting</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Communicate change early and help facilitate it by giving context, information, and space to process</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Give clear and detailed expectations and instructions</a:t>
            </a:r>
          </a:p>
          <a:p>
            <a:pPr algn="l" marL="647698" indent="-323849" lvl="1">
              <a:lnSpc>
                <a:spcPts val="4199"/>
              </a:lnSpc>
              <a:buFont typeface="Arial"/>
              <a:buChar char="•"/>
            </a:pPr>
            <a:r>
              <a:rPr lang="en-US" sz="2999">
                <a:solidFill>
                  <a:srgbClr val="2E361B"/>
                </a:solidFill>
                <a:latin typeface="Telegraf"/>
                <a:ea typeface="Telegraf"/>
                <a:cs typeface="Telegraf"/>
                <a:sym typeface="Telegraf"/>
              </a:rPr>
              <a:t>Examine personal biases</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1456529">
            <a:off x="-5406880" y="273709"/>
            <a:ext cx="9269166" cy="11082699"/>
          </a:xfrm>
          <a:custGeom>
            <a:avLst/>
            <a:gdLst/>
            <a:ahLst/>
            <a:cxnLst/>
            <a:rect r="r" b="b" t="t" l="l"/>
            <a:pathLst>
              <a:path h="11082699" w="9269166">
                <a:moveTo>
                  <a:pt x="0" y="0"/>
                </a:moveTo>
                <a:lnTo>
                  <a:pt x="9269167" y="0"/>
                </a:lnTo>
                <a:lnTo>
                  <a:pt x="9269167" y="11082698"/>
                </a:lnTo>
                <a:lnTo>
                  <a:pt x="0" y="1108269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3771239" y="1943635"/>
            <a:ext cx="13952120" cy="7948930"/>
          </a:xfrm>
          <a:prstGeom prst="rect">
            <a:avLst/>
          </a:prstGeom>
        </p:spPr>
        <p:txBody>
          <a:bodyPr anchor="t" rtlCol="false" tIns="0" lIns="0" bIns="0" rIns="0">
            <a:spAutoFit/>
          </a:bodyPr>
          <a:lstStyle/>
          <a:p>
            <a:pPr algn="l">
              <a:lnSpc>
                <a:spcPts val="3920"/>
              </a:lnSpc>
            </a:pPr>
            <a:r>
              <a:rPr lang="en-US" sz="2800">
                <a:solidFill>
                  <a:srgbClr val="2E361B"/>
                </a:solidFill>
                <a:latin typeface="Telegraf"/>
                <a:ea typeface="Telegraf"/>
                <a:cs typeface="Telegraf"/>
                <a:sym typeface="Telegraf"/>
              </a:rPr>
              <a:t>Some common accommodations you can provide that do not require significant job alteration include:​</a:t>
            </a:r>
          </a:p>
          <a:p>
            <a:pPr algn="l">
              <a:lnSpc>
                <a:spcPts val="3920"/>
              </a:lnSpc>
            </a:pPr>
          </a:p>
          <a:p>
            <a:pPr algn="l" marL="604521" indent="-302261" lvl="1">
              <a:lnSpc>
                <a:spcPts val="3920"/>
              </a:lnSpc>
              <a:buFont typeface="Arial"/>
              <a:buChar char="•"/>
            </a:pPr>
            <a:r>
              <a:rPr lang="en-US" sz="2800">
                <a:solidFill>
                  <a:srgbClr val="2E361B"/>
                </a:solidFill>
                <a:latin typeface="Telegraf"/>
                <a:ea typeface="Telegraf"/>
                <a:cs typeface="Telegraf"/>
                <a:sym typeface="Telegraf"/>
              </a:rPr>
              <a:t>Providing fidget toys during meetings, events, and 1:1s​</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Building transition and break times into schedules​</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Providing materials in a variety of formats (audio, visual, written, verbal)​</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Make meeting agendas available before the meeting​</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Allowing compensatory behaviors (coloring, pacing, fidgeting, wearing headphones)​</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Utilizing calendars and planners collaboratively with the employee​</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More frequent 1:1s​</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Deadline extensions or extra time to complete tasks​</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Providing assistance prioritizing or breaking down tasks​</a:t>
            </a:r>
          </a:p>
          <a:p>
            <a:pPr algn="l" marL="604521" indent="-302261" lvl="1">
              <a:lnSpc>
                <a:spcPts val="3920"/>
              </a:lnSpc>
              <a:buFont typeface="Arial"/>
              <a:buChar char="•"/>
            </a:pPr>
            <a:r>
              <a:rPr lang="en-US" sz="2800">
                <a:solidFill>
                  <a:srgbClr val="2E361B"/>
                </a:solidFill>
                <a:latin typeface="Telegraf"/>
                <a:ea typeface="Telegraf"/>
                <a:cs typeface="Telegraf"/>
                <a:sym typeface="Telegraf"/>
              </a:rPr>
              <a:t>Turning on captions, using microphones and cameras, and using accessible fonts whenever possible​</a:t>
            </a:r>
          </a:p>
          <a:p>
            <a:pPr algn="l" marL="0" indent="0" lvl="0">
              <a:lnSpc>
                <a:spcPts val="3920"/>
              </a:lnSpc>
              <a:spcBef>
                <a:spcPct val="0"/>
              </a:spcBef>
            </a:pPr>
          </a:p>
        </p:txBody>
      </p:sp>
      <p:sp>
        <p:nvSpPr>
          <p:cNvPr name="TextBox 4" id="4"/>
          <p:cNvSpPr txBox="true"/>
          <p:nvPr/>
        </p:nvSpPr>
        <p:spPr>
          <a:xfrm rot="0">
            <a:off x="3679663" y="776085"/>
            <a:ext cx="13579637" cy="984885"/>
          </a:xfrm>
          <a:prstGeom prst="rect">
            <a:avLst/>
          </a:prstGeom>
        </p:spPr>
        <p:txBody>
          <a:bodyPr anchor="t" rtlCol="false" tIns="0" lIns="0" bIns="0" rIns="0">
            <a:spAutoFit/>
          </a:bodyPr>
          <a:lstStyle/>
          <a:p>
            <a:pPr algn="r" marL="0" indent="0" lvl="0">
              <a:lnSpc>
                <a:spcPts val="7560"/>
              </a:lnSpc>
            </a:pPr>
            <a:r>
              <a:rPr lang="en-US" sz="7200">
                <a:solidFill>
                  <a:srgbClr val="B8317D"/>
                </a:solidFill>
                <a:latin typeface="Genty Sans"/>
                <a:ea typeface="Genty Sans"/>
                <a:cs typeface="Genty Sans"/>
                <a:sym typeface="Genty Sans"/>
              </a:rPr>
              <a:t>Common Accommodations</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4110852">
            <a:off x="14012090" y="-1209320"/>
            <a:ext cx="5778088" cy="5929009"/>
          </a:xfrm>
          <a:custGeom>
            <a:avLst/>
            <a:gdLst/>
            <a:ahLst/>
            <a:cxnLst/>
            <a:rect r="r" b="b" t="t" l="l"/>
            <a:pathLst>
              <a:path h="5929009" w="5778088">
                <a:moveTo>
                  <a:pt x="0" y="0"/>
                </a:moveTo>
                <a:lnTo>
                  <a:pt x="5778088" y="0"/>
                </a:lnTo>
                <a:lnTo>
                  <a:pt x="5778088" y="5929009"/>
                </a:lnTo>
                <a:lnTo>
                  <a:pt x="0" y="592900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1381360">
            <a:off x="-2487096" y="7762439"/>
            <a:ext cx="5778088" cy="5929009"/>
          </a:xfrm>
          <a:custGeom>
            <a:avLst/>
            <a:gdLst/>
            <a:ahLst/>
            <a:cxnLst/>
            <a:rect r="r" b="b" t="t" l="l"/>
            <a:pathLst>
              <a:path h="5929009" w="5778088">
                <a:moveTo>
                  <a:pt x="0" y="0"/>
                </a:moveTo>
                <a:lnTo>
                  <a:pt x="5778088" y="0"/>
                </a:lnTo>
                <a:lnTo>
                  <a:pt x="5778088" y="5929008"/>
                </a:lnTo>
                <a:lnTo>
                  <a:pt x="0" y="592900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1028700" y="2525146"/>
            <a:ext cx="16693945" cy="6992620"/>
          </a:xfrm>
          <a:prstGeom prst="rect">
            <a:avLst/>
          </a:prstGeom>
        </p:spPr>
        <p:txBody>
          <a:bodyPr anchor="t" rtlCol="false" tIns="0" lIns="0" bIns="0" rIns="0">
            <a:spAutoFit/>
          </a:bodyPr>
          <a:lstStyle/>
          <a:p>
            <a:pPr algn="l">
              <a:lnSpc>
                <a:spcPts val="3779"/>
              </a:lnSpc>
            </a:pPr>
            <a:r>
              <a:rPr lang="en-US" sz="2700" b="true">
                <a:solidFill>
                  <a:srgbClr val="2E361B"/>
                </a:solidFill>
                <a:latin typeface="Telegraf Bold"/>
                <a:ea typeface="Telegraf Bold"/>
                <a:cs typeface="Telegraf Bold"/>
                <a:sym typeface="Telegraf Bold"/>
              </a:rPr>
              <a:t>Job Accommodations Network (JAN): </a:t>
            </a:r>
            <a:r>
              <a:rPr lang="en-US" sz="2700">
                <a:solidFill>
                  <a:srgbClr val="2E361B"/>
                </a:solidFill>
                <a:latin typeface="Telegraf"/>
                <a:ea typeface="Telegraf"/>
                <a:cs typeface="Telegraf"/>
                <a:sym typeface="Telegraf"/>
              </a:rPr>
              <a:t>askjan.org</a:t>
            </a:r>
          </a:p>
          <a:p>
            <a:pPr algn="l">
              <a:lnSpc>
                <a:spcPts val="3779"/>
              </a:lnSpc>
            </a:pPr>
          </a:p>
          <a:p>
            <a:pPr algn="l">
              <a:lnSpc>
                <a:spcPts val="3779"/>
              </a:lnSpc>
            </a:pPr>
            <a:r>
              <a:rPr lang="en-US" sz="2700" b="true">
                <a:solidFill>
                  <a:srgbClr val="2E361B"/>
                </a:solidFill>
                <a:latin typeface="Telegraf Bold"/>
                <a:ea typeface="Telegraf Bold"/>
                <a:cs typeface="Telegraf Bold"/>
                <a:sym typeface="Telegraf Bold"/>
              </a:rPr>
              <a:t>Employer Assistance and Resource Network on Disability (EARN): </a:t>
            </a:r>
            <a:r>
              <a:rPr lang="en-US" sz="2700">
                <a:solidFill>
                  <a:srgbClr val="2E361B"/>
                </a:solidFill>
                <a:latin typeface="Telegraf"/>
                <a:ea typeface="Telegraf"/>
                <a:cs typeface="Telegraf"/>
                <a:sym typeface="Telegraf"/>
              </a:rPr>
              <a:t>askearn.org</a:t>
            </a:r>
          </a:p>
          <a:p>
            <a:pPr algn="l">
              <a:lnSpc>
                <a:spcPts val="3779"/>
              </a:lnSpc>
            </a:pPr>
          </a:p>
          <a:p>
            <a:pPr algn="l">
              <a:lnSpc>
                <a:spcPts val="3779"/>
              </a:lnSpc>
            </a:pPr>
            <a:r>
              <a:rPr lang="en-US" sz="2700" b="true">
                <a:solidFill>
                  <a:srgbClr val="2E361B"/>
                </a:solidFill>
                <a:latin typeface="Telegraf Bold"/>
                <a:ea typeface="Telegraf Bold"/>
                <a:cs typeface="Telegraf Bold"/>
                <a:sym typeface="Telegraf Bold"/>
              </a:rPr>
              <a:t>Web Accessibility Initiative: </a:t>
            </a:r>
            <a:r>
              <a:rPr lang="en-US" sz="2700">
                <a:solidFill>
                  <a:srgbClr val="2E361B"/>
                </a:solidFill>
                <a:latin typeface="Telegraf"/>
                <a:ea typeface="Telegraf"/>
                <a:cs typeface="Telegraf"/>
                <a:sym typeface="Telegraf"/>
              </a:rPr>
              <a:t>w3.org</a:t>
            </a:r>
          </a:p>
          <a:p>
            <a:pPr algn="l">
              <a:lnSpc>
                <a:spcPts val="3779"/>
              </a:lnSpc>
            </a:pPr>
          </a:p>
          <a:p>
            <a:pPr algn="l">
              <a:lnSpc>
                <a:spcPts val="3779"/>
              </a:lnSpc>
            </a:pPr>
            <a:r>
              <a:rPr lang="en-US" sz="2700" b="true">
                <a:solidFill>
                  <a:srgbClr val="2E361B"/>
                </a:solidFill>
                <a:latin typeface="Telegraf Bold"/>
                <a:ea typeface="Telegraf Bold"/>
                <a:cs typeface="Telegraf Bold"/>
                <a:sym typeface="Telegraf Bold"/>
              </a:rPr>
              <a:t>Google Suite Accessibility Page: </a:t>
            </a:r>
            <a:r>
              <a:rPr lang="en-US" sz="2700">
                <a:solidFill>
                  <a:srgbClr val="2E361B"/>
                </a:solidFill>
                <a:latin typeface="Telegraf"/>
                <a:ea typeface="Telegraf"/>
                <a:cs typeface="Telegraf"/>
                <a:sym typeface="Telegraf"/>
              </a:rPr>
              <a:t>support.google.com/a/answer/1631886?hl=en</a:t>
            </a:r>
          </a:p>
          <a:p>
            <a:pPr algn="l">
              <a:lnSpc>
                <a:spcPts val="3779"/>
              </a:lnSpc>
            </a:pPr>
          </a:p>
          <a:p>
            <a:pPr algn="l">
              <a:lnSpc>
                <a:spcPts val="3779"/>
              </a:lnSpc>
            </a:pPr>
            <a:r>
              <a:rPr lang="en-US" sz="2700" b="true">
                <a:solidFill>
                  <a:srgbClr val="2E361B"/>
                </a:solidFill>
                <a:latin typeface="Telegraf Bold"/>
                <a:ea typeface="Telegraf Bold"/>
                <a:cs typeface="Telegraf Bold"/>
                <a:sym typeface="Telegraf Bold"/>
              </a:rPr>
              <a:t>Microsoft Accessibility Page: </a:t>
            </a:r>
            <a:r>
              <a:rPr lang="en-US" sz="2700">
                <a:solidFill>
                  <a:srgbClr val="2E361B"/>
                </a:solidFill>
                <a:latin typeface="Telegraf"/>
                <a:ea typeface="Telegraf"/>
                <a:cs typeface="Telegraf"/>
                <a:sym typeface="Telegraf"/>
              </a:rPr>
              <a:t>support.microsoft.com/en-us/office/make-your-content-accessible-to-everyone-ecab0fcf-d143-4fe8-a2ff-6cd596bddc6d</a:t>
            </a:r>
          </a:p>
          <a:p>
            <a:pPr algn="l">
              <a:lnSpc>
                <a:spcPts val="3779"/>
              </a:lnSpc>
            </a:pPr>
          </a:p>
          <a:p>
            <a:pPr algn="l">
              <a:lnSpc>
                <a:spcPts val="3779"/>
              </a:lnSpc>
            </a:pPr>
            <a:r>
              <a:rPr lang="en-US" sz="2700" b="true">
                <a:solidFill>
                  <a:srgbClr val="2E361B"/>
                </a:solidFill>
                <a:latin typeface="Telegraf Bold"/>
                <a:ea typeface="Telegraf Bold"/>
                <a:cs typeface="Telegraf Bold"/>
                <a:sym typeface="Telegraf Bold"/>
              </a:rPr>
              <a:t>American Psychological Association (APA): </a:t>
            </a:r>
            <a:r>
              <a:rPr lang="en-US" sz="2700">
                <a:solidFill>
                  <a:srgbClr val="2E361B"/>
                </a:solidFill>
                <a:latin typeface="Telegraf"/>
                <a:ea typeface="Telegraf"/>
                <a:cs typeface="Telegraf"/>
                <a:sym typeface="Telegraf"/>
              </a:rPr>
              <a:t>https://www.apa.org/pi/disability/resources/employment</a:t>
            </a:r>
          </a:p>
          <a:p>
            <a:pPr algn="l">
              <a:lnSpc>
                <a:spcPts val="3779"/>
              </a:lnSpc>
            </a:pPr>
          </a:p>
          <a:p>
            <a:pPr algn="l">
              <a:lnSpc>
                <a:spcPts val="3779"/>
              </a:lnSpc>
            </a:pPr>
            <a:r>
              <a:rPr lang="en-US" sz="2700" b="true">
                <a:solidFill>
                  <a:srgbClr val="2E361B"/>
                </a:solidFill>
                <a:latin typeface="Telegraf Bold"/>
                <a:ea typeface="Telegraf Bold"/>
                <a:cs typeface="Telegraf Bold"/>
                <a:sym typeface="Telegraf Bold"/>
              </a:rPr>
              <a:t>How to Keep House While Drowning - K.C. Davis</a:t>
            </a:r>
          </a:p>
          <a:p>
            <a:pPr algn="l">
              <a:lnSpc>
                <a:spcPts val="2380"/>
              </a:lnSpc>
            </a:pPr>
          </a:p>
        </p:txBody>
      </p:sp>
      <p:sp>
        <p:nvSpPr>
          <p:cNvPr name="TextBox 5" id="5"/>
          <p:cNvSpPr txBox="true"/>
          <p:nvPr/>
        </p:nvSpPr>
        <p:spPr>
          <a:xfrm rot="0">
            <a:off x="1028700" y="1442123"/>
            <a:ext cx="12763501" cy="845198"/>
          </a:xfrm>
          <a:prstGeom prst="rect">
            <a:avLst/>
          </a:prstGeom>
        </p:spPr>
        <p:txBody>
          <a:bodyPr anchor="t" rtlCol="false" tIns="0" lIns="0" bIns="0" rIns="0">
            <a:spAutoFit/>
          </a:bodyPr>
          <a:lstStyle/>
          <a:p>
            <a:pPr algn="l" marL="0" indent="0" lvl="0">
              <a:lnSpc>
                <a:spcPts val="6020"/>
              </a:lnSpc>
              <a:spcBef>
                <a:spcPct val="0"/>
              </a:spcBef>
            </a:pPr>
            <a:r>
              <a:rPr lang="en-US" sz="7000">
                <a:solidFill>
                  <a:srgbClr val="B8317D"/>
                </a:solidFill>
                <a:latin typeface="Genty Sans"/>
                <a:ea typeface="Genty Sans"/>
                <a:cs typeface="Genty Sans"/>
                <a:sym typeface="Genty Sans"/>
              </a:rPr>
              <a:t>Resources</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TextBox 2" id="2"/>
          <p:cNvSpPr txBox="true"/>
          <p:nvPr/>
        </p:nvSpPr>
        <p:spPr>
          <a:xfrm rot="0">
            <a:off x="1750107" y="2015171"/>
            <a:ext cx="6379602" cy="1127100"/>
          </a:xfrm>
          <a:prstGeom prst="rect">
            <a:avLst/>
          </a:prstGeom>
        </p:spPr>
        <p:txBody>
          <a:bodyPr anchor="t" rtlCol="false" tIns="0" lIns="0" bIns="0" rIns="0">
            <a:spAutoFit/>
          </a:bodyPr>
          <a:lstStyle/>
          <a:p>
            <a:pPr algn="l" marL="0" indent="0" lvl="0">
              <a:lnSpc>
                <a:spcPts val="8030"/>
              </a:lnSpc>
            </a:pPr>
            <a:r>
              <a:rPr lang="en-US" sz="9337">
                <a:solidFill>
                  <a:srgbClr val="B8317D"/>
                </a:solidFill>
                <a:latin typeface="Genty Sans"/>
                <a:ea typeface="Genty Sans"/>
                <a:cs typeface="Genty Sans"/>
                <a:sym typeface="Genty Sans"/>
              </a:rPr>
              <a:t>Discussion</a:t>
            </a:r>
          </a:p>
        </p:txBody>
      </p:sp>
      <p:sp>
        <p:nvSpPr>
          <p:cNvPr name="TextBox 3" id="3"/>
          <p:cNvSpPr txBox="true"/>
          <p:nvPr/>
        </p:nvSpPr>
        <p:spPr>
          <a:xfrm rot="0">
            <a:off x="1750107" y="3551552"/>
            <a:ext cx="10112042" cy="5428800"/>
          </a:xfrm>
          <a:prstGeom prst="rect">
            <a:avLst/>
          </a:prstGeom>
        </p:spPr>
        <p:txBody>
          <a:bodyPr anchor="t" rtlCol="false" tIns="0" lIns="0" bIns="0" rIns="0">
            <a:spAutoFit/>
          </a:bodyPr>
          <a:lstStyle/>
          <a:p>
            <a:pPr algn="l">
              <a:lnSpc>
                <a:spcPts val="4749"/>
              </a:lnSpc>
            </a:pPr>
            <a:r>
              <a:rPr lang="en-US" sz="3392">
                <a:solidFill>
                  <a:srgbClr val="2E361B"/>
                </a:solidFill>
                <a:latin typeface="Telegraf"/>
                <a:ea typeface="Telegraf"/>
                <a:cs typeface="Telegraf"/>
                <a:sym typeface="Telegraf"/>
              </a:rPr>
              <a:t>How can you foster an environment where people feel comfortable being themselves and asking for support if they need it?</a:t>
            </a:r>
          </a:p>
          <a:p>
            <a:pPr algn="l">
              <a:lnSpc>
                <a:spcPts val="4749"/>
              </a:lnSpc>
            </a:pPr>
          </a:p>
          <a:p>
            <a:pPr algn="l">
              <a:lnSpc>
                <a:spcPts val="4749"/>
              </a:lnSpc>
            </a:pPr>
            <a:r>
              <a:rPr lang="en-US" sz="3392">
                <a:solidFill>
                  <a:srgbClr val="2E361B"/>
                </a:solidFill>
                <a:latin typeface="Telegraf"/>
                <a:ea typeface="Telegraf"/>
                <a:cs typeface="Telegraf"/>
                <a:sym typeface="Telegraf"/>
              </a:rPr>
              <a:t>What are some inclusive practices that would be easy to implement in your department? </a:t>
            </a:r>
          </a:p>
          <a:p>
            <a:pPr algn="l">
              <a:lnSpc>
                <a:spcPts val="4749"/>
              </a:lnSpc>
            </a:pPr>
          </a:p>
          <a:p>
            <a:pPr algn="l" marL="0" indent="0" lvl="0">
              <a:lnSpc>
                <a:spcPts val="4749"/>
              </a:lnSpc>
              <a:spcBef>
                <a:spcPct val="0"/>
              </a:spcBef>
            </a:pPr>
            <a:r>
              <a:rPr lang="en-US" sz="3392">
                <a:solidFill>
                  <a:srgbClr val="2E361B"/>
                </a:solidFill>
                <a:latin typeface="Telegraf"/>
                <a:ea typeface="Telegraf"/>
                <a:cs typeface="Telegraf"/>
                <a:sym typeface="Telegraf"/>
              </a:rPr>
              <a:t>How can you show up for your disabled colleagues?</a:t>
            </a:r>
          </a:p>
        </p:txBody>
      </p:sp>
      <p:sp>
        <p:nvSpPr>
          <p:cNvPr name="Freeform 4" id="4"/>
          <p:cNvSpPr/>
          <p:nvPr/>
        </p:nvSpPr>
        <p:spPr>
          <a:xfrm flipH="false" flipV="false" rot="3098523">
            <a:off x="9104949" y="-976279"/>
            <a:ext cx="10620384" cy="13679651"/>
          </a:xfrm>
          <a:custGeom>
            <a:avLst/>
            <a:gdLst/>
            <a:ahLst/>
            <a:cxnLst/>
            <a:rect r="r" b="b" t="t" l="l"/>
            <a:pathLst>
              <a:path h="13679651" w="10620384">
                <a:moveTo>
                  <a:pt x="0" y="0"/>
                </a:moveTo>
                <a:lnTo>
                  <a:pt x="10620384" y="0"/>
                </a:lnTo>
                <a:lnTo>
                  <a:pt x="10620384" y="13679651"/>
                </a:lnTo>
                <a:lnTo>
                  <a:pt x="0" y="1367965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2440848" y="-385691"/>
            <a:ext cx="9691163" cy="11058381"/>
          </a:xfrm>
          <a:custGeom>
            <a:avLst/>
            <a:gdLst/>
            <a:ahLst/>
            <a:cxnLst/>
            <a:rect r="r" b="b" t="t" l="l"/>
            <a:pathLst>
              <a:path h="11058381" w="9691163">
                <a:moveTo>
                  <a:pt x="0" y="0"/>
                </a:moveTo>
                <a:lnTo>
                  <a:pt x="9691163" y="0"/>
                </a:lnTo>
                <a:lnTo>
                  <a:pt x="9691163" y="11058382"/>
                </a:lnTo>
                <a:lnTo>
                  <a:pt x="0" y="1105838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087079" y="3867905"/>
            <a:ext cx="5335445" cy="5335445"/>
          </a:xfrm>
          <a:custGeom>
            <a:avLst/>
            <a:gdLst/>
            <a:ahLst/>
            <a:cxnLst/>
            <a:rect r="r" b="b" t="t" l="l"/>
            <a:pathLst>
              <a:path h="5335445" w="5335445">
                <a:moveTo>
                  <a:pt x="0" y="0"/>
                </a:moveTo>
                <a:lnTo>
                  <a:pt x="5335445" y="0"/>
                </a:lnTo>
                <a:lnTo>
                  <a:pt x="5335445" y="5335445"/>
                </a:lnTo>
                <a:lnTo>
                  <a:pt x="0" y="5335445"/>
                </a:lnTo>
                <a:lnTo>
                  <a:pt x="0" y="0"/>
                </a:lnTo>
                <a:close/>
              </a:path>
            </a:pathLst>
          </a:custGeom>
          <a:blipFill>
            <a:blip r:embed="rId4"/>
            <a:stretch>
              <a:fillRect l="0" t="0" r="0" b="0"/>
            </a:stretch>
          </a:blipFill>
        </p:spPr>
      </p:sp>
      <p:sp>
        <p:nvSpPr>
          <p:cNvPr name="TextBox 4" id="4"/>
          <p:cNvSpPr txBox="true"/>
          <p:nvPr/>
        </p:nvSpPr>
        <p:spPr>
          <a:xfrm rot="0">
            <a:off x="4298632" y="1314450"/>
            <a:ext cx="12960668" cy="1083951"/>
          </a:xfrm>
          <a:prstGeom prst="rect">
            <a:avLst/>
          </a:prstGeom>
        </p:spPr>
        <p:txBody>
          <a:bodyPr anchor="t" rtlCol="false" tIns="0" lIns="0" bIns="0" rIns="0">
            <a:spAutoFit/>
          </a:bodyPr>
          <a:lstStyle/>
          <a:p>
            <a:pPr algn="r" marL="0" indent="0" lvl="0">
              <a:lnSpc>
                <a:spcPts val="7740"/>
              </a:lnSpc>
              <a:spcBef>
                <a:spcPct val="0"/>
              </a:spcBef>
            </a:pPr>
            <a:r>
              <a:rPr lang="en-US" sz="9000">
                <a:solidFill>
                  <a:srgbClr val="B8317D"/>
                </a:solidFill>
                <a:latin typeface="Genty Sans"/>
                <a:ea typeface="Genty Sans"/>
                <a:cs typeface="Genty Sans"/>
                <a:sym typeface="Genty Sans"/>
              </a:rPr>
              <a:t>Thank You!</a:t>
            </a:r>
          </a:p>
        </p:txBody>
      </p:sp>
      <p:sp>
        <p:nvSpPr>
          <p:cNvPr name="TextBox 5" id="5"/>
          <p:cNvSpPr txBox="true"/>
          <p:nvPr/>
        </p:nvSpPr>
        <p:spPr>
          <a:xfrm rot="0">
            <a:off x="5759121" y="2274576"/>
            <a:ext cx="11500179" cy="727075"/>
          </a:xfrm>
          <a:prstGeom prst="rect">
            <a:avLst/>
          </a:prstGeom>
        </p:spPr>
        <p:txBody>
          <a:bodyPr anchor="t" rtlCol="false" tIns="0" lIns="0" bIns="0" rIns="0">
            <a:spAutoFit/>
          </a:bodyPr>
          <a:lstStyle/>
          <a:p>
            <a:pPr algn="r">
              <a:lnSpc>
                <a:spcPts val="5599"/>
              </a:lnSpc>
              <a:spcBef>
                <a:spcPct val="0"/>
              </a:spcBef>
            </a:pPr>
            <a:r>
              <a:rPr lang="en-US" sz="3999">
                <a:solidFill>
                  <a:srgbClr val="2E361B"/>
                </a:solidFill>
                <a:latin typeface="Telegraf"/>
                <a:ea typeface="Telegraf"/>
                <a:cs typeface="Telegraf"/>
                <a:sym typeface="Telegraf"/>
              </a:rPr>
              <a:t>it’s been real</a:t>
            </a:r>
          </a:p>
        </p:txBody>
      </p:sp>
      <p:sp>
        <p:nvSpPr>
          <p:cNvPr name="TextBox 6" id="6"/>
          <p:cNvSpPr txBox="true"/>
          <p:nvPr/>
        </p:nvSpPr>
        <p:spPr>
          <a:xfrm rot="0">
            <a:off x="5759121" y="3013757"/>
            <a:ext cx="11500179" cy="727075"/>
          </a:xfrm>
          <a:prstGeom prst="rect">
            <a:avLst/>
          </a:prstGeom>
        </p:spPr>
        <p:txBody>
          <a:bodyPr anchor="t" rtlCol="false" tIns="0" lIns="0" bIns="0" rIns="0">
            <a:spAutoFit/>
          </a:bodyPr>
          <a:lstStyle/>
          <a:p>
            <a:pPr algn="ctr">
              <a:lnSpc>
                <a:spcPts val="5599"/>
              </a:lnSpc>
              <a:spcBef>
                <a:spcPct val="0"/>
              </a:spcBef>
            </a:pPr>
            <a:r>
              <a:rPr lang="en-US" b="true" sz="3999">
                <a:solidFill>
                  <a:srgbClr val="2E361B"/>
                </a:solidFill>
                <a:latin typeface="Telegraf Bold"/>
                <a:ea typeface="Telegraf Bold"/>
                <a:cs typeface="Telegraf Bold"/>
                <a:sym typeface="Telegraf Bold"/>
              </a:rPr>
              <a:t>Google Drive with So Many Resources!!!!!!!!!</a:t>
            </a:r>
          </a:p>
        </p:txBody>
      </p:sp>
      <p:sp>
        <p:nvSpPr>
          <p:cNvPr name="TextBox 7" id="7"/>
          <p:cNvSpPr txBox="true"/>
          <p:nvPr/>
        </p:nvSpPr>
        <p:spPr>
          <a:xfrm rot="0">
            <a:off x="6513298" y="9134475"/>
            <a:ext cx="4265667" cy="727075"/>
          </a:xfrm>
          <a:prstGeom prst="rect">
            <a:avLst/>
          </a:prstGeom>
        </p:spPr>
        <p:txBody>
          <a:bodyPr anchor="t" rtlCol="false" tIns="0" lIns="0" bIns="0" rIns="0">
            <a:spAutoFit/>
          </a:bodyPr>
          <a:lstStyle/>
          <a:p>
            <a:pPr algn="ctr">
              <a:lnSpc>
                <a:spcPts val="5599"/>
              </a:lnSpc>
              <a:spcBef>
                <a:spcPct val="0"/>
              </a:spcBef>
            </a:pPr>
            <a:r>
              <a:rPr lang="en-US" sz="3999">
                <a:solidFill>
                  <a:srgbClr val="2E361B"/>
                </a:solidFill>
                <a:latin typeface="Telegraf"/>
                <a:ea typeface="Telegraf"/>
                <a:cs typeface="Telegraf"/>
                <a:sym typeface="Telegraf"/>
              </a:rPr>
              <a:t>go.iu.edu/8w70</a:t>
            </a:r>
          </a:p>
        </p:txBody>
      </p:sp>
      <p:sp>
        <p:nvSpPr>
          <p:cNvPr name="TextBox 8" id="8"/>
          <p:cNvSpPr txBox="true"/>
          <p:nvPr/>
        </p:nvSpPr>
        <p:spPr>
          <a:xfrm rot="0">
            <a:off x="11711567" y="4793297"/>
            <a:ext cx="5547733" cy="4251325"/>
          </a:xfrm>
          <a:prstGeom prst="rect">
            <a:avLst/>
          </a:prstGeom>
        </p:spPr>
        <p:txBody>
          <a:bodyPr anchor="t" rtlCol="false" tIns="0" lIns="0" bIns="0" rIns="0">
            <a:spAutoFit/>
          </a:bodyPr>
          <a:lstStyle/>
          <a:p>
            <a:pPr algn="l" marL="863598" indent="-431799" lvl="1">
              <a:lnSpc>
                <a:spcPts val="5599"/>
              </a:lnSpc>
              <a:buFont typeface="Arial"/>
              <a:buChar char="•"/>
            </a:pPr>
            <a:r>
              <a:rPr lang="en-US" sz="3999">
                <a:solidFill>
                  <a:srgbClr val="2E361B"/>
                </a:solidFill>
                <a:latin typeface="Telegraf"/>
                <a:ea typeface="Telegraf"/>
                <a:cs typeface="Telegraf"/>
                <a:sym typeface="Telegraf"/>
              </a:rPr>
              <a:t>Slides</a:t>
            </a:r>
          </a:p>
          <a:p>
            <a:pPr algn="l" marL="863598" indent="-431799" lvl="1">
              <a:lnSpc>
                <a:spcPts val="5599"/>
              </a:lnSpc>
              <a:buFont typeface="Arial"/>
              <a:buChar char="•"/>
            </a:pPr>
            <a:r>
              <a:rPr lang="en-US" sz="3999">
                <a:solidFill>
                  <a:srgbClr val="2E361B"/>
                </a:solidFill>
                <a:latin typeface="Telegraf"/>
                <a:ea typeface="Telegraf"/>
                <a:cs typeface="Telegraf"/>
                <a:sym typeface="Telegraf"/>
              </a:rPr>
              <a:t>Definitions</a:t>
            </a:r>
          </a:p>
          <a:p>
            <a:pPr algn="l" marL="863598" indent="-431799" lvl="1">
              <a:lnSpc>
                <a:spcPts val="5599"/>
              </a:lnSpc>
              <a:buFont typeface="Arial"/>
              <a:buChar char="•"/>
            </a:pPr>
            <a:r>
              <a:rPr lang="en-US" sz="3999">
                <a:solidFill>
                  <a:srgbClr val="2E361B"/>
                </a:solidFill>
                <a:latin typeface="Telegraf"/>
                <a:ea typeface="Telegraf"/>
                <a:cs typeface="Telegraf"/>
                <a:sym typeface="Telegraf"/>
              </a:rPr>
              <a:t>Worksheets</a:t>
            </a:r>
          </a:p>
          <a:p>
            <a:pPr algn="l" marL="863598" indent="-431799" lvl="1">
              <a:lnSpc>
                <a:spcPts val="5599"/>
              </a:lnSpc>
              <a:spcBef>
                <a:spcPct val="0"/>
              </a:spcBef>
              <a:buFont typeface="Arial"/>
              <a:buChar char="•"/>
            </a:pPr>
            <a:r>
              <a:rPr lang="en-US" sz="3999">
                <a:solidFill>
                  <a:srgbClr val="2E361B"/>
                </a:solidFill>
                <a:latin typeface="Telegraf"/>
                <a:ea typeface="Telegraf"/>
                <a:cs typeface="Telegraf"/>
                <a:sym typeface="Telegraf"/>
              </a:rPr>
              <a:t>Examples of Executive Dysfunction</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TextBox 2" id="2"/>
          <p:cNvSpPr txBox="true"/>
          <p:nvPr/>
        </p:nvSpPr>
        <p:spPr>
          <a:xfrm rot="0">
            <a:off x="1028700" y="3677658"/>
            <a:ext cx="13590156" cy="5044440"/>
          </a:xfrm>
          <a:prstGeom prst="rect">
            <a:avLst/>
          </a:prstGeom>
        </p:spPr>
        <p:txBody>
          <a:bodyPr anchor="t" rtlCol="false" tIns="0" lIns="0" bIns="0" rIns="0">
            <a:spAutoFit/>
          </a:bodyPr>
          <a:lstStyle/>
          <a:p>
            <a:pPr algn="l">
              <a:lnSpc>
                <a:spcPts val="3359"/>
              </a:lnSpc>
            </a:pPr>
            <a:r>
              <a:rPr lang="en-US" sz="2400">
                <a:solidFill>
                  <a:srgbClr val="2E361B"/>
                </a:solidFill>
                <a:latin typeface="Telegraf"/>
                <a:ea typeface="Telegraf"/>
                <a:cs typeface="Telegraf"/>
                <a:sym typeface="Telegraf"/>
              </a:rPr>
              <a:t>In this space, we are discussing deficits in order to educate, and not to contribute to stereotypes or diminish the strengths and accomplishments of those with neurodiverse conditions ​or their unique perspectives.</a:t>
            </a:r>
          </a:p>
          <a:p>
            <a:pPr algn="l">
              <a:lnSpc>
                <a:spcPts val="3359"/>
              </a:lnSpc>
            </a:pPr>
          </a:p>
          <a:p>
            <a:pPr algn="l">
              <a:lnSpc>
                <a:spcPts val="3359"/>
              </a:lnSpc>
            </a:pPr>
            <a:r>
              <a:rPr lang="en-US" sz="2400">
                <a:solidFill>
                  <a:srgbClr val="2E361B"/>
                </a:solidFill>
                <a:latin typeface="Telegraf"/>
                <a:ea typeface="Telegraf"/>
                <a:cs typeface="Telegraf"/>
                <a:sym typeface="Telegraf"/>
              </a:rPr>
              <a:t>Most neurodiverse conditions exist on a spectrum, and like anyone else each individual will have their own strengths and challenges. I urge you to focus on what your team can</a:t>
            </a:r>
            <a:r>
              <a:rPr lang="en-US" sz="2400" u="sng">
                <a:solidFill>
                  <a:srgbClr val="2E361B"/>
                </a:solidFill>
                <a:latin typeface="Telegraf"/>
                <a:ea typeface="Telegraf"/>
                <a:cs typeface="Telegraf"/>
                <a:sym typeface="Telegraf"/>
              </a:rPr>
              <a:t> </a:t>
            </a:r>
            <a:r>
              <a:rPr lang="en-US" sz="2400">
                <a:solidFill>
                  <a:srgbClr val="2E361B"/>
                </a:solidFill>
                <a:latin typeface="Telegraf"/>
                <a:ea typeface="Telegraf"/>
                <a:cs typeface="Telegraf"/>
                <a:sym typeface="Telegraf"/>
              </a:rPr>
              <a:t>do instead of what they cannot and let them know you are a resource if they do need support. ​</a:t>
            </a:r>
          </a:p>
          <a:p>
            <a:pPr algn="l">
              <a:lnSpc>
                <a:spcPts val="3359"/>
              </a:lnSpc>
            </a:pPr>
            <a:r>
              <a:rPr lang="en-US" sz="2400">
                <a:solidFill>
                  <a:srgbClr val="2E361B"/>
                </a:solidFill>
                <a:latin typeface="Telegraf"/>
                <a:ea typeface="Telegraf"/>
                <a:cs typeface="Telegraf"/>
                <a:sym typeface="Telegraf"/>
              </a:rPr>
              <a:t>​</a:t>
            </a:r>
          </a:p>
          <a:p>
            <a:pPr algn="l">
              <a:lnSpc>
                <a:spcPts val="3359"/>
              </a:lnSpc>
            </a:pPr>
            <a:r>
              <a:rPr lang="en-US" sz="2400">
                <a:solidFill>
                  <a:srgbClr val="2E361B"/>
                </a:solidFill>
                <a:latin typeface="Telegraf"/>
                <a:ea typeface="Telegraf"/>
                <a:cs typeface="Telegraf"/>
                <a:sym typeface="Telegraf"/>
              </a:rPr>
              <a:t>Additionally, I do not have the ability to discuss every condition or every accommodation, so this discussion is meant to be broad and empower you to be an advocate for you and your supervisees.</a:t>
            </a:r>
          </a:p>
          <a:p>
            <a:pPr algn="l" marL="0" indent="0" lvl="0">
              <a:lnSpc>
                <a:spcPts val="3359"/>
              </a:lnSpc>
              <a:spcBef>
                <a:spcPct val="0"/>
              </a:spcBef>
            </a:pPr>
          </a:p>
        </p:txBody>
      </p:sp>
      <p:sp>
        <p:nvSpPr>
          <p:cNvPr name="TextBox 3" id="3"/>
          <p:cNvSpPr txBox="true"/>
          <p:nvPr/>
        </p:nvSpPr>
        <p:spPr>
          <a:xfrm rot="0">
            <a:off x="1028700" y="1934482"/>
            <a:ext cx="7767871" cy="1127100"/>
          </a:xfrm>
          <a:prstGeom prst="rect">
            <a:avLst/>
          </a:prstGeom>
        </p:spPr>
        <p:txBody>
          <a:bodyPr anchor="t" rtlCol="false" tIns="0" lIns="0" bIns="0" rIns="0">
            <a:spAutoFit/>
          </a:bodyPr>
          <a:lstStyle/>
          <a:p>
            <a:pPr algn="just" marL="0" indent="0" lvl="0">
              <a:lnSpc>
                <a:spcPts val="8030"/>
              </a:lnSpc>
              <a:spcBef>
                <a:spcPct val="0"/>
              </a:spcBef>
            </a:pPr>
            <a:r>
              <a:rPr lang="en-US" sz="9337">
                <a:solidFill>
                  <a:srgbClr val="B8317D"/>
                </a:solidFill>
                <a:latin typeface="Genty Sans"/>
                <a:ea typeface="Genty Sans"/>
                <a:cs typeface="Genty Sans"/>
                <a:sym typeface="Genty Sans"/>
              </a:rPr>
              <a:t>Disclaimer</a:t>
            </a:r>
          </a:p>
        </p:txBody>
      </p:sp>
      <p:sp>
        <p:nvSpPr>
          <p:cNvPr name="Freeform 4" id="4"/>
          <p:cNvSpPr/>
          <p:nvPr/>
        </p:nvSpPr>
        <p:spPr>
          <a:xfrm flipH="false" flipV="false" rot="0">
            <a:off x="14979420" y="-221345"/>
            <a:ext cx="6235962" cy="10785469"/>
          </a:xfrm>
          <a:custGeom>
            <a:avLst/>
            <a:gdLst/>
            <a:ahLst/>
            <a:cxnLst/>
            <a:rect r="r" b="b" t="t" l="l"/>
            <a:pathLst>
              <a:path h="10785469" w="6235962">
                <a:moveTo>
                  <a:pt x="0" y="0"/>
                </a:moveTo>
                <a:lnTo>
                  <a:pt x="6235962" y="0"/>
                </a:lnTo>
                <a:lnTo>
                  <a:pt x="6235962" y="10785469"/>
                </a:lnTo>
                <a:lnTo>
                  <a:pt x="0" y="1078546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p:cSld>
    <p:bg>
      <p:bgPr>
        <a:solidFill>
          <a:srgbClr val="F9F9F9"/>
        </a:solidFill>
      </p:bgPr>
    </p:bg>
    <p:spTree>
      <p:nvGrpSpPr>
        <p:cNvPr id="1" name=""/>
        <p:cNvGrpSpPr/>
        <p:nvPr/>
      </p:nvGrpSpPr>
      <p:grpSpPr>
        <a:xfrm>
          <a:off x="0" y="0"/>
          <a:ext cx="0" cy="0"/>
          <a:chOff x="0" y="0"/>
          <a:chExt cx="0" cy="0"/>
        </a:xfrm>
      </p:grpSpPr>
      <p:grpSp>
        <p:nvGrpSpPr>
          <p:cNvPr name="Group 2" id="2"/>
          <p:cNvGrpSpPr/>
          <p:nvPr/>
        </p:nvGrpSpPr>
        <p:grpSpPr>
          <a:xfrm rot="0">
            <a:off x="642914" y="3508874"/>
            <a:ext cx="5406028" cy="7161236"/>
            <a:chOff x="0" y="0"/>
            <a:chExt cx="1423810" cy="1886087"/>
          </a:xfrm>
        </p:grpSpPr>
        <p:sp>
          <p:nvSpPr>
            <p:cNvPr name="Freeform 3" id="3"/>
            <p:cNvSpPr/>
            <p:nvPr/>
          </p:nvSpPr>
          <p:spPr>
            <a:xfrm flipH="false" flipV="false" rot="0">
              <a:off x="0" y="0"/>
              <a:ext cx="1423810" cy="1886087"/>
            </a:xfrm>
            <a:custGeom>
              <a:avLst/>
              <a:gdLst/>
              <a:ahLst/>
              <a:cxnLst/>
              <a:rect r="r" b="b" t="t" l="l"/>
              <a:pathLst>
                <a:path h="1886087" w="1423810">
                  <a:moveTo>
                    <a:pt x="73037" y="0"/>
                  </a:moveTo>
                  <a:lnTo>
                    <a:pt x="1350773" y="0"/>
                  </a:lnTo>
                  <a:cubicBezTo>
                    <a:pt x="1391110" y="0"/>
                    <a:pt x="1423810" y="32700"/>
                    <a:pt x="1423810" y="73037"/>
                  </a:cubicBezTo>
                  <a:lnTo>
                    <a:pt x="1423810" y="1813050"/>
                  </a:lnTo>
                  <a:cubicBezTo>
                    <a:pt x="1423810" y="1832421"/>
                    <a:pt x="1416115" y="1850998"/>
                    <a:pt x="1402418" y="1864695"/>
                  </a:cubicBezTo>
                  <a:cubicBezTo>
                    <a:pt x="1388721" y="1878392"/>
                    <a:pt x="1370144" y="1886087"/>
                    <a:pt x="1350773" y="1886087"/>
                  </a:cubicBezTo>
                  <a:lnTo>
                    <a:pt x="73037" y="1886087"/>
                  </a:lnTo>
                  <a:cubicBezTo>
                    <a:pt x="32700" y="1886087"/>
                    <a:pt x="0" y="1853387"/>
                    <a:pt x="0" y="1813050"/>
                  </a:cubicBezTo>
                  <a:lnTo>
                    <a:pt x="0" y="73037"/>
                  </a:lnTo>
                  <a:cubicBezTo>
                    <a:pt x="0" y="32700"/>
                    <a:pt x="32700" y="0"/>
                    <a:pt x="73037" y="0"/>
                  </a:cubicBezTo>
                  <a:close/>
                </a:path>
              </a:pathLst>
            </a:custGeom>
            <a:solidFill>
              <a:srgbClr val="F7E3AB"/>
            </a:solidFill>
          </p:spPr>
        </p:sp>
        <p:sp>
          <p:nvSpPr>
            <p:cNvPr name="TextBox 4" id="4"/>
            <p:cNvSpPr txBox="true"/>
            <p:nvPr/>
          </p:nvSpPr>
          <p:spPr>
            <a:xfrm>
              <a:off x="0" y="-38100"/>
              <a:ext cx="1423810" cy="1924187"/>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6442506" y="3508874"/>
            <a:ext cx="5406028" cy="7161236"/>
            <a:chOff x="0" y="0"/>
            <a:chExt cx="1423810" cy="1886087"/>
          </a:xfrm>
        </p:grpSpPr>
        <p:sp>
          <p:nvSpPr>
            <p:cNvPr name="Freeform 6" id="6"/>
            <p:cNvSpPr/>
            <p:nvPr/>
          </p:nvSpPr>
          <p:spPr>
            <a:xfrm flipH="false" flipV="false" rot="0">
              <a:off x="0" y="0"/>
              <a:ext cx="1423810" cy="1886087"/>
            </a:xfrm>
            <a:custGeom>
              <a:avLst/>
              <a:gdLst/>
              <a:ahLst/>
              <a:cxnLst/>
              <a:rect r="r" b="b" t="t" l="l"/>
              <a:pathLst>
                <a:path h="1886087" w="1423810">
                  <a:moveTo>
                    <a:pt x="73037" y="0"/>
                  </a:moveTo>
                  <a:lnTo>
                    <a:pt x="1350773" y="0"/>
                  </a:lnTo>
                  <a:cubicBezTo>
                    <a:pt x="1391110" y="0"/>
                    <a:pt x="1423810" y="32700"/>
                    <a:pt x="1423810" y="73037"/>
                  </a:cubicBezTo>
                  <a:lnTo>
                    <a:pt x="1423810" y="1813050"/>
                  </a:lnTo>
                  <a:cubicBezTo>
                    <a:pt x="1423810" y="1832421"/>
                    <a:pt x="1416115" y="1850998"/>
                    <a:pt x="1402418" y="1864695"/>
                  </a:cubicBezTo>
                  <a:cubicBezTo>
                    <a:pt x="1388721" y="1878392"/>
                    <a:pt x="1370144" y="1886087"/>
                    <a:pt x="1350773" y="1886087"/>
                  </a:cubicBezTo>
                  <a:lnTo>
                    <a:pt x="73037" y="1886087"/>
                  </a:lnTo>
                  <a:cubicBezTo>
                    <a:pt x="32700" y="1886087"/>
                    <a:pt x="0" y="1853387"/>
                    <a:pt x="0" y="1813050"/>
                  </a:cubicBezTo>
                  <a:lnTo>
                    <a:pt x="0" y="73037"/>
                  </a:lnTo>
                  <a:cubicBezTo>
                    <a:pt x="0" y="32700"/>
                    <a:pt x="32700" y="0"/>
                    <a:pt x="73037" y="0"/>
                  </a:cubicBezTo>
                  <a:close/>
                </a:path>
              </a:pathLst>
            </a:custGeom>
            <a:solidFill>
              <a:srgbClr val="F7E3AB"/>
            </a:solidFill>
          </p:spPr>
        </p:sp>
        <p:sp>
          <p:nvSpPr>
            <p:cNvPr name="TextBox 7" id="7"/>
            <p:cNvSpPr txBox="true"/>
            <p:nvPr/>
          </p:nvSpPr>
          <p:spPr>
            <a:xfrm>
              <a:off x="0" y="-38100"/>
              <a:ext cx="1423810" cy="1924187"/>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12239059" y="3508874"/>
            <a:ext cx="5406028" cy="7161236"/>
            <a:chOff x="0" y="0"/>
            <a:chExt cx="1423810" cy="1886087"/>
          </a:xfrm>
        </p:grpSpPr>
        <p:sp>
          <p:nvSpPr>
            <p:cNvPr name="Freeform 9" id="9"/>
            <p:cNvSpPr/>
            <p:nvPr/>
          </p:nvSpPr>
          <p:spPr>
            <a:xfrm flipH="false" flipV="false" rot="0">
              <a:off x="0" y="0"/>
              <a:ext cx="1423810" cy="1886087"/>
            </a:xfrm>
            <a:custGeom>
              <a:avLst/>
              <a:gdLst/>
              <a:ahLst/>
              <a:cxnLst/>
              <a:rect r="r" b="b" t="t" l="l"/>
              <a:pathLst>
                <a:path h="1886087" w="1423810">
                  <a:moveTo>
                    <a:pt x="73037" y="0"/>
                  </a:moveTo>
                  <a:lnTo>
                    <a:pt x="1350773" y="0"/>
                  </a:lnTo>
                  <a:cubicBezTo>
                    <a:pt x="1391110" y="0"/>
                    <a:pt x="1423810" y="32700"/>
                    <a:pt x="1423810" y="73037"/>
                  </a:cubicBezTo>
                  <a:lnTo>
                    <a:pt x="1423810" y="1813050"/>
                  </a:lnTo>
                  <a:cubicBezTo>
                    <a:pt x="1423810" y="1832421"/>
                    <a:pt x="1416115" y="1850998"/>
                    <a:pt x="1402418" y="1864695"/>
                  </a:cubicBezTo>
                  <a:cubicBezTo>
                    <a:pt x="1388721" y="1878392"/>
                    <a:pt x="1370144" y="1886087"/>
                    <a:pt x="1350773" y="1886087"/>
                  </a:cubicBezTo>
                  <a:lnTo>
                    <a:pt x="73037" y="1886087"/>
                  </a:lnTo>
                  <a:cubicBezTo>
                    <a:pt x="32700" y="1886087"/>
                    <a:pt x="0" y="1853387"/>
                    <a:pt x="0" y="1813050"/>
                  </a:cubicBezTo>
                  <a:lnTo>
                    <a:pt x="0" y="73037"/>
                  </a:lnTo>
                  <a:cubicBezTo>
                    <a:pt x="0" y="32700"/>
                    <a:pt x="32700" y="0"/>
                    <a:pt x="73037" y="0"/>
                  </a:cubicBezTo>
                  <a:close/>
                </a:path>
              </a:pathLst>
            </a:custGeom>
            <a:solidFill>
              <a:srgbClr val="F7E3AB"/>
            </a:solidFill>
          </p:spPr>
        </p:sp>
        <p:sp>
          <p:nvSpPr>
            <p:cNvPr name="TextBox 10" id="10"/>
            <p:cNvSpPr txBox="true"/>
            <p:nvPr/>
          </p:nvSpPr>
          <p:spPr>
            <a:xfrm>
              <a:off x="0" y="-38100"/>
              <a:ext cx="1423810" cy="1924187"/>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985972" y="1618428"/>
            <a:ext cx="14316056" cy="1342471"/>
          </a:xfrm>
          <a:prstGeom prst="rect">
            <a:avLst/>
          </a:prstGeom>
        </p:spPr>
        <p:txBody>
          <a:bodyPr anchor="t" rtlCol="false" tIns="0" lIns="0" bIns="0" rIns="0">
            <a:spAutoFit/>
          </a:bodyPr>
          <a:lstStyle/>
          <a:p>
            <a:pPr algn="ctr" marL="0" indent="0" lvl="0">
              <a:lnSpc>
                <a:spcPts val="9663"/>
              </a:lnSpc>
              <a:spcBef>
                <a:spcPct val="0"/>
              </a:spcBef>
            </a:pPr>
            <a:r>
              <a:rPr lang="en-US" sz="11237">
                <a:solidFill>
                  <a:srgbClr val="B8317D"/>
                </a:solidFill>
                <a:latin typeface="Genty Sans"/>
                <a:ea typeface="Genty Sans"/>
                <a:cs typeface="Genty Sans"/>
                <a:sym typeface="Genty Sans"/>
              </a:rPr>
              <a:t>Learning Outcomes</a:t>
            </a:r>
          </a:p>
        </p:txBody>
      </p:sp>
      <p:sp>
        <p:nvSpPr>
          <p:cNvPr name="TextBox 12" id="12"/>
          <p:cNvSpPr txBox="true"/>
          <p:nvPr/>
        </p:nvSpPr>
        <p:spPr>
          <a:xfrm rot="0">
            <a:off x="1054651" y="4224084"/>
            <a:ext cx="4582552" cy="5667502"/>
          </a:xfrm>
          <a:prstGeom prst="rect">
            <a:avLst/>
          </a:prstGeom>
        </p:spPr>
        <p:txBody>
          <a:bodyPr anchor="t" rtlCol="false" tIns="0" lIns="0" bIns="0" rIns="0">
            <a:spAutoFit/>
          </a:bodyPr>
          <a:lstStyle/>
          <a:p>
            <a:pPr algn="ctr" marL="0" indent="0" lvl="0">
              <a:lnSpc>
                <a:spcPts val="4483"/>
              </a:lnSpc>
            </a:pPr>
            <a:r>
              <a:rPr lang="en-US" sz="3799">
                <a:solidFill>
                  <a:srgbClr val="654B29"/>
                </a:solidFill>
                <a:latin typeface="Telegraf"/>
                <a:ea typeface="Telegraf"/>
                <a:cs typeface="Telegraf"/>
                <a:sym typeface="Telegraf"/>
              </a:rPr>
              <a:t>Participants will gain a broader underst</a:t>
            </a:r>
            <a:r>
              <a:rPr lang="en-US" sz="3799">
                <a:solidFill>
                  <a:srgbClr val="654B29"/>
                </a:solidFill>
                <a:latin typeface="Telegraf"/>
                <a:ea typeface="Telegraf"/>
                <a:cs typeface="Telegraf"/>
                <a:sym typeface="Telegraf"/>
              </a:rPr>
              <a:t>anding of neurodiversity, conditions that fall under that term, and how that can show up in their staff in a workplace setting</a:t>
            </a:r>
          </a:p>
        </p:txBody>
      </p:sp>
      <p:sp>
        <p:nvSpPr>
          <p:cNvPr name="TextBox 13" id="13"/>
          <p:cNvSpPr txBox="true"/>
          <p:nvPr/>
        </p:nvSpPr>
        <p:spPr>
          <a:xfrm rot="0">
            <a:off x="6768779" y="4224084"/>
            <a:ext cx="4750442" cy="5105527"/>
          </a:xfrm>
          <a:prstGeom prst="rect">
            <a:avLst/>
          </a:prstGeom>
        </p:spPr>
        <p:txBody>
          <a:bodyPr anchor="t" rtlCol="false" tIns="0" lIns="0" bIns="0" rIns="0">
            <a:spAutoFit/>
          </a:bodyPr>
          <a:lstStyle/>
          <a:p>
            <a:pPr algn="ctr" marL="0" indent="0" lvl="0">
              <a:lnSpc>
                <a:spcPts val="4483"/>
              </a:lnSpc>
            </a:pPr>
            <a:r>
              <a:rPr lang="en-US" sz="3799">
                <a:solidFill>
                  <a:srgbClr val="654B29"/>
                </a:solidFill>
                <a:latin typeface="Telegraf"/>
                <a:ea typeface="Telegraf"/>
                <a:cs typeface="Telegraf"/>
                <a:sym typeface="Telegraf"/>
              </a:rPr>
              <a:t>Participants will learn the facets</a:t>
            </a:r>
            <a:r>
              <a:rPr lang="en-US" sz="3799">
                <a:solidFill>
                  <a:srgbClr val="654B29"/>
                </a:solidFill>
                <a:latin typeface="Telegraf"/>
                <a:ea typeface="Telegraf"/>
                <a:cs typeface="Telegraf"/>
                <a:sym typeface="Telegraf"/>
              </a:rPr>
              <a:t> of executive function, how dysfunction creates barriers , and gain resources, strategies, and mindsets to remove those barriers.</a:t>
            </a:r>
          </a:p>
        </p:txBody>
      </p:sp>
      <p:sp>
        <p:nvSpPr>
          <p:cNvPr name="TextBox 14" id="14"/>
          <p:cNvSpPr txBox="true"/>
          <p:nvPr/>
        </p:nvSpPr>
        <p:spPr>
          <a:xfrm rot="0">
            <a:off x="12429488" y="4224084"/>
            <a:ext cx="5025170" cy="5286756"/>
          </a:xfrm>
          <a:prstGeom prst="rect">
            <a:avLst/>
          </a:prstGeom>
        </p:spPr>
        <p:txBody>
          <a:bodyPr anchor="t" rtlCol="false" tIns="0" lIns="0" bIns="0" rIns="0">
            <a:spAutoFit/>
          </a:bodyPr>
          <a:lstStyle/>
          <a:p>
            <a:pPr algn="ctr">
              <a:lnSpc>
                <a:spcPts val="4601"/>
              </a:lnSpc>
            </a:pPr>
            <a:r>
              <a:rPr lang="en-US" sz="3899">
                <a:solidFill>
                  <a:srgbClr val="654B29"/>
                </a:solidFill>
                <a:latin typeface="Telegraf"/>
                <a:ea typeface="Telegraf"/>
                <a:cs typeface="Telegraf"/>
                <a:sym typeface="Telegraf"/>
              </a:rPr>
              <a:t>Participants will be able to apply their knowledge to cre</a:t>
            </a:r>
            <a:r>
              <a:rPr lang="en-US" sz="3899">
                <a:solidFill>
                  <a:srgbClr val="654B29"/>
                </a:solidFill>
                <a:latin typeface="Telegraf"/>
                <a:ea typeface="Telegraf"/>
                <a:cs typeface="Telegraf"/>
                <a:sym typeface="Telegraf"/>
              </a:rPr>
              <a:t>ating an inclusive supervision style that accommodates supervisees of all neurotypes</a:t>
            </a:r>
          </a:p>
          <a:p>
            <a:pPr algn="ctr" marL="0" indent="0" lvl="0">
              <a:lnSpc>
                <a:spcPts val="4601"/>
              </a:lnSpc>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668679" y="-1028700"/>
            <a:ext cx="4310743" cy="4114800"/>
          </a:xfrm>
          <a:custGeom>
            <a:avLst/>
            <a:gdLst/>
            <a:ahLst/>
            <a:cxnLst/>
            <a:rect r="r" b="b" t="t" l="l"/>
            <a:pathLst>
              <a:path h="4114800" w="4310743">
                <a:moveTo>
                  <a:pt x="0" y="0"/>
                </a:moveTo>
                <a:lnTo>
                  <a:pt x="4310743" y="0"/>
                </a:lnTo>
                <a:lnTo>
                  <a:pt x="4310743"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159177" y="2299970"/>
            <a:ext cx="15389664" cy="6958330"/>
          </a:xfrm>
          <a:prstGeom prst="rect">
            <a:avLst/>
          </a:prstGeom>
        </p:spPr>
        <p:txBody>
          <a:bodyPr anchor="t" rtlCol="false" tIns="0" lIns="0" bIns="0" rIns="0">
            <a:spAutoFit/>
          </a:bodyPr>
          <a:lstStyle/>
          <a:p>
            <a:pPr algn="l" marL="604521" indent="-302261" lvl="1">
              <a:lnSpc>
                <a:spcPts val="3920"/>
              </a:lnSpc>
              <a:buFont typeface="Arial"/>
              <a:buChar char="•"/>
            </a:pPr>
            <a:r>
              <a:rPr lang="en-US" sz="2800">
                <a:solidFill>
                  <a:srgbClr val="2E361B"/>
                </a:solidFill>
                <a:latin typeface="Telegraf"/>
                <a:ea typeface="Telegraf"/>
                <a:cs typeface="Telegraf"/>
                <a:sym typeface="Telegraf"/>
              </a:rPr>
              <a:t>“Neurodiversity” was coined by Australian sociologist Judy Singer in her thesis work and is defined as the range of differences in individual brain function and behavioral traits, regarded as part of </a:t>
            </a:r>
            <a:r>
              <a:rPr lang="en-US" b="true" sz="2800">
                <a:solidFill>
                  <a:srgbClr val="2E361B"/>
                </a:solidFill>
                <a:latin typeface="Telegraf Bold"/>
                <a:ea typeface="Telegraf Bold"/>
                <a:cs typeface="Telegraf Bold"/>
                <a:sym typeface="Telegraf Bold"/>
              </a:rPr>
              <a:t>normal </a:t>
            </a:r>
            <a:r>
              <a:rPr lang="en-US" sz="2800">
                <a:solidFill>
                  <a:srgbClr val="2E361B"/>
                </a:solidFill>
                <a:latin typeface="Telegraf"/>
                <a:ea typeface="Telegraf"/>
                <a:cs typeface="Telegraf"/>
                <a:sym typeface="Telegraf"/>
              </a:rPr>
              <a:t>variation in the human population</a:t>
            </a:r>
          </a:p>
          <a:p>
            <a:pPr algn="l">
              <a:lnSpc>
                <a:spcPts val="3920"/>
              </a:lnSpc>
            </a:pPr>
          </a:p>
          <a:p>
            <a:pPr algn="l" marL="604521" indent="-302261" lvl="1">
              <a:lnSpc>
                <a:spcPts val="3920"/>
              </a:lnSpc>
              <a:buFont typeface="Arial"/>
              <a:buChar char="•"/>
            </a:pPr>
            <a:r>
              <a:rPr lang="en-US" sz="2800">
                <a:solidFill>
                  <a:srgbClr val="2E361B"/>
                </a:solidFill>
                <a:latin typeface="Telegraf"/>
                <a:ea typeface="Telegraf"/>
                <a:cs typeface="Telegraf"/>
                <a:sym typeface="Telegraf"/>
              </a:rPr>
              <a:t>“Neurodivergent” vs. “Neurodiverse”</a:t>
            </a:r>
          </a:p>
          <a:p>
            <a:pPr algn="l">
              <a:lnSpc>
                <a:spcPts val="3920"/>
              </a:lnSpc>
            </a:pPr>
          </a:p>
          <a:p>
            <a:pPr algn="l" marL="604521" indent="-302261" lvl="1">
              <a:lnSpc>
                <a:spcPts val="3920"/>
              </a:lnSpc>
              <a:buFont typeface="Arial"/>
              <a:buChar char="•"/>
            </a:pPr>
            <a:r>
              <a:rPr lang="en-US" sz="2800">
                <a:solidFill>
                  <a:srgbClr val="2E361B"/>
                </a:solidFill>
                <a:latin typeface="Telegraf"/>
                <a:ea typeface="Telegraf"/>
                <a:cs typeface="Telegraf"/>
                <a:sym typeface="Telegraf"/>
              </a:rPr>
              <a:t>The term encompasses many conditions and neurotypes, such as Autism Spectrum Disorder (ASD), Attention-Deficit/ Hyperactivity Disorder (ADHD, ADD is outdated), Dyslexia, Obsessive Compulsive Disorder (OCD), Tourette’s, Traumatic Brain Injury (TBI) and others! Most of these conditions are things you are born with, but not all.</a:t>
            </a:r>
          </a:p>
          <a:p>
            <a:pPr algn="l">
              <a:lnSpc>
                <a:spcPts val="3920"/>
              </a:lnSpc>
            </a:pPr>
          </a:p>
          <a:p>
            <a:pPr algn="l" marL="604521" indent="-302261" lvl="1">
              <a:lnSpc>
                <a:spcPts val="3920"/>
              </a:lnSpc>
              <a:buFont typeface="Arial"/>
              <a:buChar char="•"/>
            </a:pPr>
            <a:r>
              <a:rPr lang="en-US" sz="2800">
                <a:solidFill>
                  <a:srgbClr val="2E361B"/>
                </a:solidFill>
                <a:latin typeface="Telegraf"/>
                <a:ea typeface="Telegraf"/>
                <a:cs typeface="Telegraf"/>
                <a:sym typeface="Telegraf"/>
              </a:rPr>
              <a:t>Can </a:t>
            </a:r>
            <a:r>
              <a:rPr lang="en-US" sz="2800">
                <a:solidFill>
                  <a:srgbClr val="2E361B"/>
                </a:solidFill>
                <a:latin typeface="Telegraf"/>
                <a:ea typeface="Telegraf"/>
                <a:cs typeface="Telegraf"/>
                <a:sym typeface="Telegraf"/>
              </a:rPr>
              <a:t>result in difficulties with social interaction, learning, processing, behavioral norms, sensory processing, strengths (and recognition of strengths), etc.  Important to acknowledge that many of these are rooted in ableism &amp; discrimination</a:t>
            </a:r>
          </a:p>
        </p:txBody>
      </p:sp>
      <p:sp>
        <p:nvSpPr>
          <p:cNvPr name="TextBox 4" id="4"/>
          <p:cNvSpPr txBox="true"/>
          <p:nvPr/>
        </p:nvSpPr>
        <p:spPr>
          <a:xfrm rot="0">
            <a:off x="3869047" y="987516"/>
            <a:ext cx="13390253" cy="1056258"/>
          </a:xfrm>
          <a:prstGeom prst="rect">
            <a:avLst/>
          </a:prstGeom>
        </p:spPr>
        <p:txBody>
          <a:bodyPr anchor="t" rtlCol="false" tIns="0" lIns="0" bIns="0" rIns="0">
            <a:spAutoFit/>
          </a:bodyPr>
          <a:lstStyle/>
          <a:p>
            <a:pPr algn="r" marL="0" indent="0" lvl="0">
              <a:lnSpc>
                <a:spcPts val="7567"/>
              </a:lnSpc>
              <a:spcBef>
                <a:spcPct val="0"/>
              </a:spcBef>
            </a:pPr>
            <a:r>
              <a:rPr lang="en-US" sz="8799">
                <a:solidFill>
                  <a:srgbClr val="B8317D"/>
                </a:solidFill>
                <a:latin typeface="Genty Sans"/>
                <a:ea typeface="Genty Sans"/>
                <a:cs typeface="Genty Sans"/>
                <a:sym typeface="Genty Sans"/>
              </a:rPr>
              <a:t>What is Neurodiversity?</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3543661" y="1778293"/>
            <a:ext cx="4356413" cy="6730413"/>
          </a:xfrm>
          <a:custGeom>
            <a:avLst/>
            <a:gdLst/>
            <a:ahLst/>
            <a:cxnLst/>
            <a:rect r="r" b="b" t="t" l="l"/>
            <a:pathLst>
              <a:path h="6730413" w="4356413">
                <a:moveTo>
                  <a:pt x="0" y="0"/>
                </a:moveTo>
                <a:lnTo>
                  <a:pt x="4356413" y="0"/>
                </a:lnTo>
                <a:lnTo>
                  <a:pt x="4356413" y="6730414"/>
                </a:lnTo>
                <a:lnTo>
                  <a:pt x="0" y="673041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537287" y="1778293"/>
            <a:ext cx="4356413" cy="6730413"/>
          </a:xfrm>
          <a:custGeom>
            <a:avLst/>
            <a:gdLst/>
            <a:ahLst/>
            <a:cxnLst/>
            <a:rect r="r" b="b" t="t" l="l"/>
            <a:pathLst>
              <a:path h="6730413" w="4356413">
                <a:moveTo>
                  <a:pt x="4356413" y="0"/>
                </a:moveTo>
                <a:lnTo>
                  <a:pt x="0" y="0"/>
                </a:lnTo>
                <a:lnTo>
                  <a:pt x="0" y="6730414"/>
                </a:lnTo>
                <a:lnTo>
                  <a:pt x="4356413" y="6730414"/>
                </a:lnTo>
                <a:lnTo>
                  <a:pt x="4356413"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4" id="4"/>
          <p:cNvSpPr txBox="true"/>
          <p:nvPr/>
        </p:nvSpPr>
        <p:spPr>
          <a:xfrm rot="0">
            <a:off x="5484226" y="7050075"/>
            <a:ext cx="7319549" cy="561975"/>
          </a:xfrm>
          <a:prstGeom prst="rect">
            <a:avLst/>
          </a:prstGeom>
        </p:spPr>
        <p:txBody>
          <a:bodyPr anchor="t" rtlCol="false" tIns="0" lIns="0" bIns="0" rIns="0">
            <a:spAutoFit/>
          </a:bodyPr>
          <a:lstStyle/>
          <a:p>
            <a:pPr algn="ctr" marL="0" indent="0" lvl="0">
              <a:lnSpc>
                <a:spcPts val="4200"/>
              </a:lnSpc>
              <a:spcBef>
                <a:spcPct val="0"/>
              </a:spcBef>
            </a:pPr>
            <a:r>
              <a:rPr lang="en-US" sz="3000">
                <a:solidFill>
                  <a:srgbClr val="2E361B"/>
                </a:solidFill>
                <a:latin typeface="Telegraf"/>
                <a:ea typeface="Telegraf"/>
                <a:cs typeface="Telegraf"/>
                <a:sym typeface="Telegraf"/>
              </a:rPr>
              <a:t>hint: it’s probably not your fault</a:t>
            </a:r>
          </a:p>
        </p:txBody>
      </p:sp>
      <p:sp>
        <p:nvSpPr>
          <p:cNvPr name="TextBox 5" id="5"/>
          <p:cNvSpPr txBox="true"/>
          <p:nvPr/>
        </p:nvSpPr>
        <p:spPr>
          <a:xfrm rot="0">
            <a:off x="4968380" y="3952616"/>
            <a:ext cx="8500601" cy="3165450"/>
          </a:xfrm>
          <a:prstGeom prst="rect">
            <a:avLst/>
          </a:prstGeom>
        </p:spPr>
        <p:txBody>
          <a:bodyPr anchor="t" rtlCol="false" tIns="0" lIns="0" bIns="0" rIns="0">
            <a:spAutoFit/>
          </a:bodyPr>
          <a:lstStyle/>
          <a:p>
            <a:pPr algn="ctr" marL="0" indent="0" lvl="0">
              <a:lnSpc>
                <a:spcPts val="8030"/>
              </a:lnSpc>
              <a:spcBef>
                <a:spcPct val="0"/>
              </a:spcBef>
            </a:pPr>
            <a:r>
              <a:rPr lang="en-US" sz="9337">
                <a:solidFill>
                  <a:srgbClr val="B8317D"/>
                </a:solidFill>
                <a:latin typeface="Genty Sans"/>
                <a:ea typeface="Genty Sans"/>
                <a:cs typeface="Genty Sans"/>
                <a:sym typeface="Genty Sans"/>
              </a:rPr>
              <a:t>Why Can’t We Get Stuff Done?</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69769" y="183152"/>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816236" y="183152"/>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69769" y="5854687"/>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4309171" y="183152"/>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9563496" y="183152"/>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4816236" y="5988037"/>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8" id="8"/>
          <p:cNvSpPr/>
          <p:nvPr/>
        </p:nvSpPr>
        <p:spPr>
          <a:xfrm flipH="false" flipV="false" rot="0">
            <a:off x="9562704" y="5988037"/>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Freeform 9" id="9"/>
          <p:cNvSpPr/>
          <p:nvPr/>
        </p:nvSpPr>
        <p:spPr>
          <a:xfrm flipH="false" flipV="false" rot="0">
            <a:off x="14309171" y="5988037"/>
            <a:ext cx="3909060" cy="4114800"/>
          </a:xfrm>
          <a:custGeom>
            <a:avLst/>
            <a:gdLst/>
            <a:ahLst/>
            <a:cxnLst/>
            <a:rect r="r" b="b" t="t" l="l"/>
            <a:pathLst>
              <a:path h="4114800" w="3909060">
                <a:moveTo>
                  <a:pt x="0" y="0"/>
                </a:moveTo>
                <a:lnTo>
                  <a:pt x="3909060" y="0"/>
                </a:lnTo>
                <a:lnTo>
                  <a:pt x="3909060" y="4114800"/>
                </a:lnTo>
                <a:lnTo>
                  <a:pt x="0" y="4114800"/>
                </a:lnTo>
                <a:lnTo>
                  <a:pt x="0" y="0"/>
                </a:lnTo>
                <a:close/>
              </a:path>
            </a:pathLst>
          </a:custGeom>
          <a:blipFill>
            <a:blip r:embed="rId16">
              <a:extLst>
                <a:ext uri="{96DAC541-7B7A-43D3-8B79-37D633B846F1}">
                  <asvg:svgBlip xmlns:asvg="http://schemas.microsoft.com/office/drawing/2016/SVG/main" r:embed="rId17"/>
                </a:ext>
              </a:extLst>
            </a:blip>
            <a:stretch>
              <a:fillRect l="0" t="0" r="0" b="0"/>
            </a:stretch>
          </a:blipFill>
        </p:spPr>
      </p:sp>
      <p:sp>
        <p:nvSpPr>
          <p:cNvPr name="TextBox 10" id="10"/>
          <p:cNvSpPr txBox="true"/>
          <p:nvPr/>
        </p:nvSpPr>
        <p:spPr>
          <a:xfrm rot="0">
            <a:off x="2580545" y="4727588"/>
            <a:ext cx="13964316" cy="1127100"/>
          </a:xfrm>
          <a:prstGeom prst="rect">
            <a:avLst/>
          </a:prstGeom>
        </p:spPr>
        <p:txBody>
          <a:bodyPr anchor="t" rtlCol="false" tIns="0" lIns="0" bIns="0" rIns="0">
            <a:spAutoFit/>
          </a:bodyPr>
          <a:lstStyle/>
          <a:p>
            <a:pPr algn="ctr" marL="0" indent="0" lvl="0">
              <a:lnSpc>
                <a:spcPts val="8030"/>
              </a:lnSpc>
              <a:spcBef>
                <a:spcPct val="0"/>
              </a:spcBef>
            </a:pPr>
            <a:r>
              <a:rPr lang="en-US" sz="9337">
                <a:solidFill>
                  <a:srgbClr val="B8317D"/>
                </a:solidFill>
                <a:latin typeface="Genty Sans"/>
                <a:ea typeface="Genty Sans"/>
                <a:cs typeface="Genty Sans"/>
                <a:sym typeface="Genty Sans"/>
              </a:rPr>
              <a:t>Executive Functioning</a:t>
            </a:r>
          </a:p>
        </p:txBody>
      </p:sp>
      <p:sp>
        <p:nvSpPr>
          <p:cNvPr name="TextBox 11" id="11"/>
          <p:cNvSpPr txBox="true"/>
          <p:nvPr/>
        </p:nvSpPr>
        <p:spPr>
          <a:xfrm rot="0">
            <a:off x="785061" y="1909082"/>
            <a:ext cx="2338938" cy="72009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654B29"/>
                </a:solidFill>
                <a:latin typeface="Telegraf Bold"/>
                <a:ea typeface="Telegraf Bold"/>
                <a:cs typeface="Telegraf Bold"/>
                <a:sym typeface="Telegraf Bold"/>
              </a:rPr>
              <a:t>Task Initiation</a:t>
            </a:r>
          </a:p>
        </p:txBody>
      </p:sp>
      <p:sp>
        <p:nvSpPr>
          <p:cNvPr name="TextBox 12" id="12"/>
          <p:cNvSpPr txBox="true"/>
          <p:nvPr/>
        </p:nvSpPr>
        <p:spPr>
          <a:xfrm rot="0">
            <a:off x="5250256" y="2071007"/>
            <a:ext cx="3147860" cy="39624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B8317D"/>
                </a:solidFill>
                <a:latin typeface="Telegraf Bold"/>
                <a:ea typeface="Telegraf Bold"/>
                <a:cs typeface="Telegraf Bold"/>
                <a:sym typeface="Telegraf Bold"/>
              </a:rPr>
              <a:t>Organization</a:t>
            </a:r>
          </a:p>
        </p:txBody>
      </p:sp>
      <p:sp>
        <p:nvSpPr>
          <p:cNvPr name="TextBox 13" id="13"/>
          <p:cNvSpPr txBox="true"/>
          <p:nvPr/>
        </p:nvSpPr>
        <p:spPr>
          <a:xfrm rot="0">
            <a:off x="781843" y="7580617"/>
            <a:ext cx="2484907" cy="72009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10462E"/>
                </a:solidFill>
                <a:latin typeface="Telegraf Bold"/>
                <a:ea typeface="Telegraf Bold"/>
                <a:cs typeface="Telegraf Bold"/>
                <a:sym typeface="Telegraf Bold"/>
              </a:rPr>
              <a:t>E</a:t>
            </a:r>
            <a:r>
              <a:rPr lang="en-US" b="true" sz="3000">
                <a:solidFill>
                  <a:srgbClr val="10462E"/>
                </a:solidFill>
                <a:latin typeface="Telegraf Bold"/>
                <a:ea typeface="Telegraf Bold"/>
                <a:cs typeface="Telegraf Bold"/>
                <a:sym typeface="Telegraf Bold"/>
              </a:rPr>
              <a:t>motional Control</a:t>
            </a:r>
          </a:p>
        </p:txBody>
      </p:sp>
      <p:sp>
        <p:nvSpPr>
          <p:cNvPr name="TextBox 14" id="14"/>
          <p:cNvSpPr txBox="true"/>
          <p:nvPr/>
        </p:nvSpPr>
        <p:spPr>
          <a:xfrm rot="0">
            <a:off x="15094232" y="1909082"/>
            <a:ext cx="2338938" cy="72009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920130"/>
                </a:solidFill>
                <a:latin typeface="Telegraf Bold"/>
                <a:ea typeface="Telegraf Bold"/>
                <a:cs typeface="Telegraf Bold"/>
                <a:sym typeface="Telegraf Bold"/>
              </a:rPr>
              <a:t>Impulse Control</a:t>
            </a:r>
          </a:p>
        </p:txBody>
      </p:sp>
      <p:sp>
        <p:nvSpPr>
          <p:cNvPr name="TextBox 15" id="15"/>
          <p:cNvSpPr txBox="true"/>
          <p:nvPr/>
        </p:nvSpPr>
        <p:spPr>
          <a:xfrm rot="0">
            <a:off x="9984926" y="2014796"/>
            <a:ext cx="3066201" cy="72009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533374"/>
                </a:solidFill>
                <a:latin typeface="Telegraf Bold"/>
                <a:ea typeface="Telegraf Bold"/>
                <a:cs typeface="Telegraf Bold"/>
                <a:sym typeface="Telegraf Bold"/>
              </a:rPr>
              <a:t>Prioritization &amp; Planning</a:t>
            </a:r>
          </a:p>
        </p:txBody>
      </p:sp>
      <p:sp>
        <p:nvSpPr>
          <p:cNvPr name="TextBox 16" id="16"/>
          <p:cNvSpPr txBox="true"/>
          <p:nvPr/>
        </p:nvSpPr>
        <p:spPr>
          <a:xfrm rot="0">
            <a:off x="5594991" y="7819681"/>
            <a:ext cx="2338938" cy="72009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422985"/>
                </a:solidFill>
                <a:latin typeface="Telegraf Bold"/>
                <a:ea typeface="Telegraf Bold"/>
                <a:cs typeface="Telegraf Bold"/>
                <a:sym typeface="Telegraf Bold"/>
              </a:rPr>
              <a:t>Working Memory</a:t>
            </a:r>
          </a:p>
        </p:txBody>
      </p:sp>
      <p:sp>
        <p:nvSpPr>
          <p:cNvPr name="TextBox 17" id="17"/>
          <p:cNvSpPr txBox="true"/>
          <p:nvPr/>
        </p:nvSpPr>
        <p:spPr>
          <a:xfrm rot="0">
            <a:off x="10309665" y="7713967"/>
            <a:ext cx="2338938" cy="72009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3D4D2D"/>
                </a:solidFill>
                <a:latin typeface="Telegraf Bold"/>
                <a:ea typeface="Telegraf Bold"/>
                <a:cs typeface="Telegraf Bold"/>
                <a:sym typeface="Telegraf Bold"/>
              </a:rPr>
              <a:t>Flexible Thinking</a:t>
            </a:r>
          </a:p>
        </p:txBody>
      </p:sp>
      <p:sp>
        <p:nvSpPr>
          <p:cNvPr name="TextBox 18" id="18"/>
          <p:cNvSpPr txBox="true"/>
          <p:nvPr/>
        </p:nvSpPr>
        <p:spPr>
          <a:xfrm rot="0">
            <a:off x="14857660" y="7713967"/>
            <a:ext cx="2812081" cy="720090"/>
          </a:xfrm>
          <a:prstGeom prst="rect">
            <a:avLst/>
          </a:prstGeom>
        </p:spPr>
        <p:txBody>
          <a:bodyPr anchor="t" rtlCol="false" tIns="0" lIns="0" bIns="0" rIns="0">
            <a:spAutoFit/>
          </a:bodyPr>
          <a:lstStyle/>
          <a:p>
            <a:pPr algn="ctr" marL="0" indent="0" lvl="0">
              <a:lnSpc>
                <a:spcPts val="2580"/>
              </a:lnSpc>
              <a:spcBef>
                <a:spcPct val="0"/>
              </a:spcBef>
            </a:pPr>
            <a:r>
              <a:rPr lang="en-US" b="true" sz="3000">
                <a:solidFill>
                  <a:srgbClr val="3D4D2D"/>
                </a:solidFill>
                <a:latin typeface="Telegraf Bold"/>
                <a:ea typeface="Telegraf Bold"/>
                <a:cs typeface="Telegraf Bold"/>
                <a:sym typeface="Telegraf Bold"/>
              </a:rPr>
              <a:t>Self Monitoring</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0">
            <a:off x="12179284" y="-231619"/>
            <a:ext cx="8989887" cy="10750239"/>
          </a:xfrm>
          <a:custGeom>
            <a:avLst/>
            <a:gdLst/>
            <a:ahLst/>
            <a:cxnLst/>
            <a:rect r="r" b="b" t="t" l="l"/>
            <a:pathLst>
              <a:path h="10750239" w="8989887">
                <a:moveTo>
                  <a:pt x="0" y="0"/>
                </a:moveTo>
                <a:lnTo>
                  <a:pt x="8989887" y="0"/>
                </a:lnTo>
                <a:lnTo>
                  <a:pt x="8989887" y="10750238"/>
                </a:lnTo>
                <a:lnTo>
                  <a:pt x="0" y="10750238"/>
                </a:lnTo>
                <a:lnTo>
                  <a:pt x="0" y="0"/>
                </a:lnTo>
                <a:close/>
              </a:path>
            </a:pathLst>
          </a:custGeom>
          <a:blipFill>
            <a:blip r:embed="rId2"/>
            <a:stretch>
              <a:fillRect l="0" t="0" r="0" b="0"/>
            </a:stretch>
          </a:blipFill>
        </p:spPr>
      </p:sp>
      <p:sp>
        <p:nvSpPr>
          <p:cNvPr name="TextBox 3" id="3"/>
          <p:cNvSpPr txBox="true"/>
          <p:nvPr/>
        </p:nvSpPr>
        <p:spPr>
          <a:xfrm rot="0">
            <a:off x="1028700" y="3762375"/>
            <a:ext cx="12356336" cy="5895975"/>
          </a:xfrm>
          <a:prstGeom prst="rect">
            <a:avLst/>
          </a:prstGeom>
        </p:spPr>
        <p:txBody>
          <a:bodyPr anchor="t" rtlCol="false" tIns="0" lIns="0" bIns="0" rIns="0">
            <a:spAutoFit/>
          </a:bodyPr>
          <a:lstStyle/>
          <a:p>
            <a:pPr algn="l" marL="647700" indent="-323850" lvl="1">
              <a:lnSpc>
                <a:spcPts val="4200"/>
              </a:lnSpc>
              <a:buFont typeface="Arial"/>
              <a:buChar char="•"/>
            </a:pPr>
            <a:r>
              <a:rPr lang="en-US" sz="3000">
                <a:solidFill>
                  <a:srgbClr val="2E361B"/>
                </a:solidFill>
                <a:latin typeface="Telegraf"/>
                <a:ea typeface="Telegraf"/>
                <a:cs typeface="Telegraf"/>
                <a:sym typeface="Telegraf"/>
              </a:rPr>
              <a:t>Tasks that involve planning or decision-making</a:t>
            </a:r>
          </a:p>
          <a:p>
            <a:pPr algn="l">
              <a:lnSpc>
                <a:spcPts val="4200"/>
              </a:lnSpc>
            </a:pPr>
          </a:p>
          <a:p>
            <a:pPr algn="l" marL="647700" indent="-323850" lvl="1">
              <a:lnSpc>
                <a:spcPts val="4200"/>
              </a:lnSpc>
              <a:buFont typeface="Arial"/>
              <a:buChar char="•"/>
            </a:pPr>
            <a:r>
              <a:rPr lang="en-US" sz="3000">
                <a:solidFill>
                  <a:srgbClr val="2E361B"/>
                </a:solidFill>
                <a:latin typeface="Telegraf"/>
                <a:ea typeface="Telegraf"/>
                <a:cs typeface="Telegraf"/>
                <a:sym typeface="Telegraf"/>
              </a:rPr>
              <a:t>Tasks </a:t>
            </a:r>
            <a:r>
              <a:rPr lang="en-US" sz="3000">
                <a:solidFill>
                  <a:srgbClr val="2E361B"/>
                </a:solidFill>
                <a:latin typeface="Telegraf"/>
                <a:ea typeface="Telegraf"/>
                <a:cs typeface="Telegraf"/>
                <a:sym typeface="Telegraf"/>
              </a:rPr>
              <a:t>that involve erro</a:t>
            </a:r>
            <a:r>
              <a:rPr lang="en-US" sz="3000">
                <a:solidFill>
                  <a:srgbClr val="2E361B"/>
                </a:solidFill>
                <a:latin typeface="Telegraf"/>
                <a:ea typeface="Telegraf"/>
                <a:cs typeface="Telegraf"/>
                <a:sym typeface="Telegraf"/>
              </a:rPr>
              <a:t>r correction or troubleshooting</a:t>
            </a:r>
          </a:p>
          <a:p>
            <a:pPr algn="l">
              <a:lnSpc>
                <a:spcPts val="4200"/>
              </a:lnSpc>
            </a:pPr>
          </a:p>
          <a:p>
            <a:pPr algn="l" marL="647700" indent="-323850" lvl="1">
              <a:lnSpc>
                <a:spcPts val="4200"/>
              </a:lnSpc>
              <a:buFont typeface="Arial"/>
              <a:buChar char="•"/>
            </a:pPr>
            <a:r>
              <a:rPr lang="en-US" sz="3000">
                <a:solidFill>
                  <a:srgbClr val="2E361B"/>
                </a:solidFill>
                <a:latin typeface="Telegraf"/>
                <a:ea typeface="Telegraf"/>
                <a:cs typeface="Telegraf"/>
                <a:sym typeface="Telegraf"/>
              </a:rPr>
              <a:t>Situations where responses are not well-rehearsed or contain novel sequences of actions</a:t>
            </a:r>
          </a:p>
          <a:p>
            <a:pPr algn="l">
              <a:lnSpc>
                <a:spcPts val="4200"/>
              </a:lnSpc>
            </a:pPr>
          </a:p>
          <a:p>
            <a:pPr algn="l" marL="647700" indent="-323850" lvl="1">
              <a:lnSpc>
                <a:spcPts val="4200"/>
              </a:lnSpc>
              <a:buFont typeface="Arial"/>
              <a:buChar char="•"/>
            </a:pPr>
            <a:r>
              <a:rPr lang="en-US" sz="3000">
                <a:solidFill>
                  <a:srgbClr val="2E361B"/>
                </a:solidFill>
                <a:latin typeface="Telegraf"/>
                <a:ea typeface="Telegraf"/>
                <a:cs typeface="Telegraf"/>
                <a:sym typeface="Telegraf"/>
              </a:rPr>
              <a:t>Dangerous or technically difficult situations</a:t>
            </a:r>
          </a:p>
          <a:p>
            <a:pPr algn="l">
              <a:lnSpc>
                <a:spcPts val="4200"/>
              </a:lnSpc>
            </a:pPr>
          </a:p>
          <a:p>
            <a:pPr algn="l" marL="647700" indent="-323850" lvl="1">
              <a:lnSpc>
                <a:spcPts val="4200"/>
              </a:lnSpc>
              <a:buFont typeface="Arial"/>
              <a:buChar char="•"/>
            </a:pPr>
            <a:r>
              <a:rPr lang="en-US" sz="3000">
                <a:solidFill>
                  <a:srgbClr val="2E361B"/>
                </a:solidFill>
                <a:latin typeface="Telegraf"/>
                <a:ea typeface="Telegraf"/>
                <a:cs typeface="Telegraf"/>
                <a:sym typeface="Telegraf"/>
              </a:rPr>
              <a:t>Situations that require the overcoming of a strong habitual response or resisting temptation.</a:t>
            </a:r>
          </a:p>
        </p:txBody>
      </p:sp>
      <p:sp>
        <p:nvSpPr>
          <p:cNvPr name="TextBox 4" id="4"/>
          <p:cNvSpPr txBox="true"/>
          <p:nvPr/>
        </p:nvSpPr>
        <p:spPr>
          <a:xfrm rot="0">
            <a:off x="1028700" y="1323975"/>
            <a:ext cx="9663285" cy="2146275"/>
          </a:xfrm>
          <a:prstGeom prst="rect">
            <a:avLst/>
          </a:prstGeom>
        </p:spPr>
        <p:txBody>
          <a:bodyPr anchor="t" rtlCol="false" tIns="0" lIns="0" bIns="0" rIns="0">
            <a:spAutoFit/>
          </a:bodyPr>
          <a:lstStyle/>
          <a:p>
            <a:pPr algn="l" marL="0" indent="0" lvl="0">
              <a:lnSpc>
                <a:spcPts val="8030"/>
              </a:lnSpc>
              <a:spcBef>
                <a:spcPct val="0"/>
              </a:spcBef>
            </a:pPr>
            <a:r>
              <a:rPr lang="en-US" sz="9337">
                <a:solidFill>
                  <a:srgbClr val="B8317D"/>
                </a:solidFill>
                <a:latin typeface="Genty Sans"/>
                <a:ea typeface="Genty Sans"/>
                <a:cs typeface="Genty Sans"/>
                <a:sym typeface="Genty Sans"/>
              </a:rPr>
              <a:t>When do we use our EF the most?</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777868">
            <a:off x="-1246992" y="-266053"/>
            <a:ext cx="9197698" cy="11682989"/>
          </a:xfrm>
          <a:custGeom>
            <a:avLst/>
            <a:gdLst/>
            <a:ahLst/>
            <a:cxnLst/>
            <a:rect r="r" b="b" t="t" l="l"/>
            <a:pathLst>
              <a:path h="11682989" w="9197698">
                <a:moveTo>
                  <a:pt x="0" y="0"/>
                </a:moveTo>
                <a:lnTo>
                  <a:pt x="9197698" y="0"/>
                </a:lnTo>
                <a:lnTo>
                  <a:pt x="9197698" y="11682989"/>
                </a:lnTo>
                <a:lnTo>
                  <a:pt x="0" y="1168298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6219500" y="4183970"/>
            <a:ext cx="11332189" cy="4807630"/>
          </a:xfrm>
          <a:prstGeom prst="rect">
            <a:avLst/>
          </a:prstGeom>
        </p:spPr>
        <p:txBody>
          <a:bodyPr anchor="t" rtlCol="false" tIns="0" lIns="0" bIns="0" rIns="0">
            <a:spAutoFit/>
          </a:bodyPr>
          <a:lstStyle/>
          <a:p>
            <a:pPr algn="l" marL="646052" indent="-323026" lvl="1">
              <a:lnSpc>
                <a:spcPts val="4189"/>
              </a:lnSpc>
              <a:buFont typeface="Arial"/>
              <a:buChar char="•"/>
            </a:pPr>
            <a:r>
              <a:rPr lang="en-US" b="true" sz="2992">
                <a:solidFill>
                  <a:srgbClr val="2E361B"/>
                </a:solidFill>
                <a:latin typeface="Telegraf Bold"/>
                <a:ea typeface="Telegraf Bold"/>
                <a:cs typeface="Telegraf Bold"/>
                <a:sym typeface="Telegraf Bold"/>
              </a:rPr>
              <a:t>Everyone </a:t>
            </a:r>
            <a:r>
              <a:rPr lang="en-US" sz="2992">
                <a:solidFill>
                  <a:srgbClr val="2E361B"/>
                </a:solidFill>
                <a:latin typeface="Telegraf"/>
                <a:ea typeface="Telegraf"/>
                <a:cs typeface="Telegraf"/>
                <a:sym typeface="Telegraf"/>
              </a:rPr>
              <a:t>experiences executive dysfunction</a:t>
            </a:r>
          </a:p>
          <a:p>
            <a:pPr algn="l" marL="646052" indent="-323026" lvl="1">
              <a:lnSpc>
                <a:spcPts val="4189"/>
              </a:lnSpc>
              <a:buFont typeface="Arial"/>
              <a:buChar char="•"/>
            </a:pPr>
            <a:r>
              <a:rPr lang="en-US" sz="2992">
                <a:solidFill>
                  <a:srgbClr val="2E361B"/>
                </a:solidFill>
                <a:latin typeface="Telegraf"/>
                <a:ea typeface="Telegraf"/>
                <a:cs typeface="Telegraf"/>
                <a:sym typeface="Telegraf"/>
              </a:rPr>
              <a:t>Your executive functioning can be impacted by many things and dysfunction is not exclusive to disabled people</a:t>
            </a:r>
          </a:p>
          <a:p>
            <a:pPr algn="l" marL="1292104" indent="-430701" lvl="2">
              <a:lnSpc>
                <a:spcPts val="4189"/>
              </a:lnSpc>
              <a:buFont typeface="Arial"/>
              <a:buChar char="⚬"/>
            </a:pPr>
            <a:r>
              <a:rPr lang="en-US" sz="2992">
                <a:solidFill>
                  <a:srgbClr val="2E361B"/>
                </a:solidFill>
                <a:latin typeface="Telegraf"/>
                <a:ea typeface="Telegraf"/>
                <a:cs typeface="Telegraf"/>
                <a:sym typeface="Telegraf"/>
              </a:rPr>
              <a:t>Poor sleep, stress, grief, illness, pain, being a person that is alive</a:t>
            </a:r>
          </a:p>
          <a:p>
            <a:pPr algn="l" marL="646052" indent="-323026" lvl="1">
              <a:lnSpc>
                <a:spcPts val="4189"/>
              </a:lnSpc>
              <a:buFont typeface="Arial"/>
              <a:buChar char="•"/>
            </a:pPr>
            <a:r>
              <a:rPr lang="en-US" sz="2992">
                <a:solidFill>
                  <a:srgbClr val="2E361B"/>
                </a:solidFill>
                <a:latin typeface="Telegraf"/>
                <a:ea typeface="Telegraf"/>
                <a:cs typeface="Telegraf"/>
                <a:sym typeface="Telegraf"/>
              </a:rPr>
              <a:t>“Why can’t I just </a:t>
            </a:r>
            <a:r>
              <a:rPr lang="en-US" sz="2992" i="true">
                <a:solidFill>
                  <a:srgbClr val="2E361B"/>
                </a:solidFill>
                <a:latin typeface="Telegraf"/>
                <a:ea typeface="Telegraf"/>
                <a:cs typeface="Telegraf"/>
                <a:sym typeface="Telegraf"/>
              </a:rPr>
              <a:t>do this” vs.</a:t>
            </a:r>
            <a:r>
              <a:rPr lang="en-US" sz="2992">
                <a:solidFill>
                  <a:srgbClr val="2E361B"/>
                </a:solidFill>
                <a:latin typeface="Telegraf"/>
                <a:ea typeface="Telegraf"/>
                <a:cs typeface="Telegraf"/>
                <a:sym typeface="Telegraf"/>
              </a:rPr>
              <a:t> “what barrier in executive function is preventing me from doing this task, and how can I go around it?”</a:t>
            </a:r>
          </a:p>
          <a:p>
            <a:pPr algn="l" marL="646052" indent="-323026" lvl="1">
              <a:lnSpc>
                <a:spcPts val="4189"/>
              </a:lnSpc>
              <a:buFont typeface="Arial"/>
              <a:buChar char="•"/>
            </a:pPr>
            <a:r>
              <a:rPr lang="en-US" sz="2992">
                <a:solidFill>
                  <a:srgbClr val="2E361B"/>
                </a:solidFill>
                <a:latin typeface="Telegraf"/>
                <a:ea typeface="Telegraf"/>
                <a:cs typeface="Telegraf"/>
                <a:sym typeface="Telegraf"/>
              </a:rPr>
              <a:t>Helps battle your inner critic!</a:t>
            </a:r>
          </a:p>
        </p:txBody>
      </p:sp>
      <p:sp>
        <p:nvSpPr>
          <p:cNvPr name="TextBox 4" id="4"/>
          <p:cNvSpPr txBox="true"/>
          <p:nvPr/>
        </p:nvSpPr>
        <p:spPr>
          <a:xfrm rot="0">
            <a:off x="7822082" y="1344292"/>
            <a:ext cx="9437218" cy="1910973"/>
          </a:xfrm>
          <a:prstGeom prst="rect">
            <a:avLst/>
          </a:prstGeom>
        </p:spPr>
        <p:txBody>
          <a:bodyPr anchor="t" rtlCol="false" tIns="0" lIns="0" bIns="0" rIns="0">
            <a:spAutoFit/>
          </a:bodyPr>
          <a:lstStyle/>
          <a:p>
            <a:pPr algn="l" marL="0" indent="0" lvl="0">
              <a:lnSpc>
                <a:spcPts val="7138"/>
              </a:lnSpc>
              <a:spcBef>
                <a:spcPct val="0"/>
              </a:spcBef>
            </a:pPr>
            <a:r>
              <a:rPr lang="en-US" sz="8300">
                <a:solidFill>
                  <a:srgbClr val="B8317D"/>
                </a:solidFill>
                <a:latin typeface="Genty Sans"/>
                <a:ea typeface="Genty Sans"/>
                <a:cs typeface="Genty Sans"/>
                <a:sym typeface="Genty Sans"/>
              </a:rPr>
              <a:t>My Executives Aren’t Functioning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DAG4DPpzIgM</dc:identifier>
  <dcterms:modified xsi:type="dcterms:W3CDTF">2011-08-01T06:04:30Z</dcterms:modified>
  <cp:revision>1</cp:revision>
  <dc:title>Pennington - GLACUHO</dc:title>
</cp:coreProperties>
</file>