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omments/modernComment_146_3CE80E92.xml" ContentType="application/vnd.ms-powerpoint.comment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309" r:id="rId2"/>
    <p:sldId id="294" r:id="rId3"/>
    <p:sldId id="356" r:id="rId4"/>
    <p:sldId id="357" r:id="rId5"/>
    <p:sldId id="315" r:id="rId6"/>
    <p:sldId id="316" r:id="rId7"/>
    <p:sldId id="358" r:id="rId8"/>
    <p:sldId id="280" r:id="rId9"/>
    <p:sldId id="359" r:id="rId10"/>
    <p:sldId id="317" r:id="rId11"/>
    <p:sldId id="323" r:id="rId12"/>
    <p:sldId id="329" r:id="rId13"/>
    <p:sldId id="318" r:id="rId14"/>
    <p:sldId id="324" r:id="rId15"/>
    <p:sldId id="333" r:id="rId16"/>
    <p:sldId id="334" r:id="rId17"/>
    <p:sldId id="360" r:id="rId18"/>
    <p:sldId id="319" r:id="rId19"/>
    <p:sldId id="325" r:id="rId20"/>
    <p:sldId id="366" r:id="rId21"/>
    <p:sldId id="361" r:id="rId22"/>
    <p:sldId id="362" r:id="rId23"/>
    <p:sldId id="365" r:id="rId24"/>
    <p:sldId id="363" r:id="rId25"/>
    <p:sldId id="320" r:id="rId26"/>
    <p:sldId id="326" r:id="rId27"/>
    <p:sldId id="331" r:id="rId28"/>
    <p:sldId id="321" r:id="rId29"/>
    <p:sldId id="327" r:id="rId30"/>
    <p:sldId id="310"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authors.xml><?xml version="1.0" encoding="utf-8"?>
<p188:authorLst xmlns:a="http://schemas.openxmlformats.org/drawingml/2006/main" xmlns:r="http://schemas.openxmlformats.org/officeDocument/2006/relationships" xmlns:p188="http://schemas.microsoft.com/office/powerpoint/2018/8/main">
  <p188:author id="{FC341C7C-0F37-4E2F-9325-ACB9C15CDEE1}" name="Braught, Emily Elizabeth" initials="BE" userId="S::ebraught@iu.edu::75ff66f7-b052-45b8-8585-2fd360fb7860"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95" d="100"/>
          <a:sy n="95" d="100"/>
        </p:scale>
        <p:origin x="163"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omments/modernComment_146_3CE80E92.xml><?xml version="1.0" encoding="utf-8"?>
<p188:cmLst xmlns:a="http://schemas.openxmlformats.org/drawingml/2006/main" xmlns:r="http://schemas.openxmlformats.org/officeDocument/2006/relationships" xmlns:p188="http://schemas.microsoft.com/office/powerpoint/2018/8/main">
  <p188:cm id="{DAD8A85B-562C-4E28-BF54-4420C831BD53}" authorId="{FC341C7C-0F37-4E2F-9325-ACB9C15CDEE1}" created="2025-04-16T21:38:50.353">
    <ac:txMkLst xmlns:ac="http://schemas.microsoft.com/office/drawing/2013/main/command">
      <pc:docMk xmlns:pc="http://schemas.microsoft.com/office/powerpoint/2013/main/command"/>
      <pc:sldMk xmlns:pc="http://schemas.microsoft.com/office/powerpoint/2013/main/command" cId="1021841042" sldId="326"/>
      <ac:spMk id="6" creationId="{F7538F24-6BF1-EC63-03DE-43D58D340052}"/>
      <ac:txMk cp="238" len="15">
        <ac:context len="651" hash="2896426448"/>
      </ac:txMk>
    </ac:txMkLst>
    <p188:txBody>
      <a:bodyPr/>
      <a:lstStyle/>
      <a:p>
        <a:r>
          <a:rPr lang="en-US"/>
          <a:t>Be sure to note here that campus doesn't capture much about sense of belonging in a a systemic way IN BETWEEN first and senior yrs.</a:t>
        </a:r>
      </a:p>
    </p188:txBody>
  </p188:cm>
</p188:cmLst>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6CABE2-39F4-4923-B3E7-3BFA1CDF7A2B}" type="doc">
      <dgm:prSet loTypeId="urn:microsoft.com/office/officeart/2005/8/layout/hierarchy4" loCatId="list" qsTypeId="urn:microsoft.com/office/officeart/2005/8/quickstyle/simple1" qsCatId="simple" csTypeId="urn:microsoft.com/office/officeart/2005/8/colors/accent2_2" csCatId="accent2"/>
      <dgm:spPr/>
      <dgm:t>
        <a:bodyPr/>
        <a:lstStyle/>
        <a:p>
          <a:endParaRPr lang="en-US"/>
        </a:p>
      </dgm:t>
    </dgm:pt>
    <dgm:pt modelId="{932577CC-D7F7-4180-954E-F23A4B8C84EA}">
      <dgm:prSet custT="1"/>
      <dgm:spPr/>
      <dgm:t>
        <a:bodyPr/>
        <a:lstStyle/>
        <a:p>
          <a:r>
            <a:rPr lang="en-GB" sz="1200" b="0" i="0">
              <a:effectLst>
                <a:outerShdw blurRad="38100" dist="38100" dir="2700000" algn="tl">
                  <a:srgbClr val="000000">
                    <a:alpha val="43137"/>
                  </a:srgbClr>
                </a:outerShdw>
              </a:effectLst>
            </a:rPr>
            <a:t>"More opportunities for casual meetups and networking events for students from different programs. And please bring good coffee shop to campus so we don’t have to buy coffee from outside"</a:t>
          </a:r>
          <a:endParaRPr lang="en-US" sz="1200">
            <a:effectLst>
              <a:outerShdw blurRad="38100" dist="38100" dir="2700000" algn="tl">
                <a:srgbClr val="000000">
                  <a:alpha val="43137"/>
                </a:srgbClr>
              </a:outerShdw>
            </a:effectLst>
          </a:endParaRPr>
        </a:p>
      </dgm:t>
    </dgm:pt>
    <dgm:pt modelId="{A721387E-B465-4ECD-8758-42397F0C5604}" type="parTrans" cxnId="{B46E997B-C420-476E-ADAC-CCAEBC2B7E11}">
      <dgm:prSet/>
      <dgm:spPr/>
      <dgm:t>
        <a:bodyPr/>
        <a:lstStyle/>
        <a:p>
          <a:endParaRPr lang="en-US" sz="1200">
            <a:effectLst>
              <a:outerShdw blurRad="38100" dist="38100" dir="2700000" algn="tl">
                <a:srgbClr val="000000">
                  <a:alpha val="43137"/>
                </a:srgbClr>
              </a:outerShdw>
            </a:effectLst>
          </a:endParaRPr>
        </a:p>
      </dgm:t>
    </dgm:pt>
    <dgm:pt modelId="{DAA972E1-A34C-4A9F-BAD2-5178FC79D0D0}" type="sibTrans" cxnId="{B46E997B-C420-476E-ADAC-CCAEBC2B7E11}">
      <dgm:prSet/>
      <dgm:spPr/>
      <dgm:t>
        <a:bodyPr/>
        <a:lstStyle/>
        <a:p>
          <a:endParaRPr lang="en-US" sz="1200">
            <a:effectLst>
              <a:outerShdw blurRad="38100" dist="38100" dir="2700000" algn="tl">
                <a:srgbClr val="000000">
                  <a:alpha val="43137"/>
                </a:srgbClr>
              </a:outerShdw>
            </a:effectLst>
          </a:endParaRPr>
        </a:p>
      </dgm:t>
    </dgm:pt>
    <dgm:pt modelId="{A8F74D05-9D1F-416B-9950-BEAF7F4236FB}">
      <dgm:prSet custT="1"/>
      <dgm:spPr/>
      <dgm:t>
        <a:bodyPr/>
        <a:lstStyle/>
        <a:p>
          <a:r>
            <a:rPr lang="en-GB" sz="1200" b="0" i="0">
              <a:effectLst>
                <a:outerShdw blurRad="38100" dist="38100" dir="2700000" algn="tl">
                  <a:srgbClr val="000000">
                    <a:alpha val="43137"/>
                  </a:srgbClr>
                </a:outerShdw>
              </a:effectLst>
            </a:rPr>
            <a:t>"I personally feel very connected to my small communities on campus. However, I struggle to connect with campus as a whole, as I don’t really feel like admin cares about their students. For example, the school of liberal arts is dying in favor of a nursing campus. I love my liberal arts classes and have learned so much from them."</a:t>
          </a:r>
          <a:endParaRPr lang="en-US" sz="1200">
            <a:effectLst>
              <a:outerShdw blurRad="38100" dist="38100" dir="2700000" algn="tl">
                <a:srgbClr val="000000">
                  <a:alpha val="43137"/>
                </a:srgbClr>
              </a:outerShdw>
            </a:effectLst>
          </a:endParaRPr>
        </a:p>
      </dgm:t>
    </dgm:pt>
    <dgm:pt modelId="{54455BD0-8716-40D0-9233-11282783862A}" type="parTrans" cxnId="{C3EFADB9-A03E-4E7E-811E-BD80B3418A5A}">
      <dgm:prSet/>
      <dgm:spPr/>
      <dgm:t>
        <a:bodyPr/>
        <a:lstStyle/>
        <a:p>
          <a:endParaRPr lang="en-US" sz="1200">
            <a:effectLst>
              <a:outerShdw blurRad="38100" dist="38100" dir="2700000" algn="tl">
                <a:srgbClr val="000000">
                  <a:alpha val="43137"/>
                </a:srgbClr>
              </a:outerShdw>
            </a:effectLst>
          </a:endParaRPr>
        </a:p>
      </dgm:t>
    </dgm:pt>
    <dgm:pt modelId="{9A81B308-E24C-4844-81F5-B9FAAC1F8940}" type="sibTrans" cxnId="{C3EFADB9-A03E-4E7E-811E-BD80B3418A5A}">
      <dgm:prSet/>
      <dgm:spPr/>
      <dgm:t>
        <a:bodyPr/>
        <a:lstStyle/>
        <a:p>
          <a:endParaRPr lang="en-US" sz="1200">
            <a:effectLst>
              <a:outerShdw blurRad="38100" dist="38100" dir="2700000" algn="tl">
                <a:srgbClr val="000000">
                  <a:alpha val="43137"/>
                </a:srgbClr>
              </a:outerShdw>
            </a:effectLst>
          </a:endParaRPr>
        </a:p>
      </dgm:t>
    </dgm:pt>
    <dgm:pt modelId="{6BE955E4-6E54-4FB4-B5DE-076C6CF86ECB}">
      <dgm:prSet custT="1"/>
      <dgm:spPr/>
      <dgm:t>
        <a:bodyPr/>
        <a:lstStyle/>
        <a:p>
          <a:r>
            <a:rPr lang="en-US" sz="1200" b="0" i="0">
              <a:effectLst>
                <a:outerShdw blurRad="38100" dist="38100" dir="2700000" algn="tl">
                  <a:srgbClr val="000000">
                    <a:alpha val="43137"/>
                  </a:srgbClr>
                </a:outerShdw>
              </a:effectLst>
            </a:rPr>
            <a:t>"I feel if we had more faculty members participate in student events would be a relaxed way of interacting with students and staff.”</a:t>
          </a:r>
          <a:endParaRPr lang="en-US" sz="1200">
            <a:effectLst>
              <a:outerShdw blurRad="38100" dist="38100" dir="2700000" algn="tl">
                <a:srgbClr val="000000">
                  <a:alpha val="43137"/>
                </a:srgbClr>
              </a:outerShdw>
            </a:effectLst>
          </a:endParaRPr>
        </a:p>
      </dgm:t>
    </dgm:pt>
    <dgm:pt modelId="{7C36AF5B-F1A2-4B26-A25A-47614FAA869C}" type="parTrans" cxnId="{F1B09D7E-6669-464B-8DE4-B6B60D780142}">
      <dgm:prSet/>
      <dgm:spPr/>
      <dgm:t>
        <a:bodyPr/>
        <a:lstStyle/>
        <a:p>
          <a:endParaRPr lang="en-US" sz="1200">
            <a:effectLst>
              <a:outerShdw blurRad="38100" dist="38100" dir="2700000" algn="tl">
                <a:srgbClr val="000000">
                  <a:alpha val="43137"/>
                </a:srgbClr>
              </a:outerShdw>
            </a:effectLst>
          </a:endParaRPr>
        </a:p>
      </dgm:t>
    </dgm:pt>
    <dgm:pt modelId="{8E1248D4-3CA7-45F8-8FA0-6D69C0DE5FBF}" type="sibTrans" cxnId="{F1B09D7E-6669-464B-8DE4-B6B60D780142}">
      <dgm:prSet/>
      <dgm:spPr/>
      <dgm:t>
        <a:bodyPr/>
        <a:lstStyle/>
        <a:p>
          <a:endParaRPr lang="en-US" sz="1200">
            <a:effectLst>
              <a:outerShdw blurRad="38100" dist="38100" dir="2700000" algn="tl">
                <a:srgbClr val="000000">
                  <a:alpha val="43137"/>
                </a:srgbClr>
              </a:outerShdw>
            </a:effectLst>
          </a:endParaRPr>
        </a:p>
      </dgm:t>
    </dgm:pt>
    <dgm:pt modelId="{5B721B73-9CE1-441F-9D50-62484A7DD095}">
      <dgm:prSet custT="1"/>
      <dgm:spPr/>
      <dgm:t>
        <a:bodyPr/>
        <a:lstStyle/>
        <a:p>
          <a:r>
            <a:rPr lang="en-US" sz="1200" b="0" i="0">
              <a:effectLst>
                <a:outerShdw blurRad="38100" dist="38100" dir="2700000" algn="tl">
                  <a:srgbClr val="000000">
                    <a:alpha val="43137"/>
                  </a:srgbClr>
                </a:outerShdw>
              </a:effectLst>
            </a:rPr>
            <a:t>"Have some community building initiatives like host some town halls or student forums for open discussions where students can share how they’re feeling and offer suggestion about campus improvements"</a:t>
          </a:r>
          <a:br>
            <a:rPr lang="en-US" sz="1200" b="0" i="0">
              <a:effectLst>
                <a:outerShdw blurRad="38100" dist="38100" dir="2700000" algn="tl">
                  <a:srgbClr val="000000">
                    <a:alpha val="43137"/>
                  </a:srgbClr>
                </a:outerShdw>
              </a:effectLst>
            </a:rPr>
          </a:br>
          <a:endParaRPr lang="en-US" sz="1200">
            <a:effectLst>
              <a:outerShdw blurRad="38100" dist="38100" dir="2700000" algn="tl">
                <a:srgbClr val="000000">
                  <a:alpha val="43137"/>
                </a:srgbClr>
              </a:outerShdw>
            </a:effectLst>
          </a:endParaRPr>
        </a:p>
      </dgm:t>
    </dgm:pt>
    <dgm:pt modelId="{08C67AED-3CE0-4270-BE9E-8D0DCE5CCFDF}" type="parTrans" cxnId="{7435EF57-9F6F-4C12-B2E6-08C0E826C97B}">
      <dgm:prSet/>
      <dgm:spPr/>
      <dgm:t>
        <a:bodyPr/>
        <a:lstStyle/>
        <a:p>
          <a:endParaRPr lang="en-US" sz="1200">
            <a:effectLst>
              <a:outerShdw blurRad="38100" dist="38100" dir="2700000" algn="tl">
                <a:srgbClr val="000000">
                  <a:alpha val="43137"/>
                </a:srgbClr>
              </a:outerShdw>
            </a:effectLst>
          </a:endParaRPr>
        </a:p>
      </dgm:t>
    </dgm:pt>
    <dgm:pt modelId="{C1D0FDA2-91C1-4AE2-B2CB-76561E0AE8CF}" type="sibTrans" cxnId="{7435EF57-9F6F-4C12-B2E6-08C0E826C97B}">
      <dgm:prSet/>
      <dgm:spPr/>
      <dgm:t>
        <a:bodyPr/>
        <a:lstStyle/>
        <a:p>
          <a:endParaRPr lang="en-US" sz="1200">
            <a:effectLst>
              <a:outerShdw blurRad="38100" dist="38100" dir="2700000" algn="tl">
                <a:srgbClr val="000000">
                  <a:alpha val="43137"/>
                </a:srgbClr>
              </a:outerShdw>
            </a:effectLst>
          </a:endParaRPr>
        </a:p>
      </dgm:t>
    </dgm:pt>
    <dgm:pt modelId="{8012D381-1702-4ADA-BC6B-B7E880B06A73}" type="pres">
      <dgm:prSet presAssocID="{6D6CABE2-39F4-4923-B3E7-3BFA1CDF7A2B}" presName="Name0" presStyleCnt="0">
        <dgm:presLayoutVars>
          <dgm:chPref val="1"/>
          <dgm:dir/>
          <dgm:animOne val="branch"/>
          <dgm:animLvl val="lvl"/>
          <dgm:resizeHandles/>
        </dgm:presLayoutVars>
      </dgm:prSet>
      <dgm:spPr/>
    </dgm:pt>
    <dgm:pt modelId="{3E4F9AF5-43E2-44B7-AF65-3F8C8AC13A67}" type="pres">
      <dgm:prSet presAssocID="{932577CC-D7F7-4180-954E-F23A4B8C84EA}" presName="vertOne" presStyleCnt="0"/>
      <dgm:spPr/>
    </dgm:pt>
    <dgm:pt modelId="{A4BDF46B-65AD-470D-A075-008C0BF15289}" type="pres">
      <dgm:prSet presAssocID="{932577CC-D7F7-4180-954E-F23A4B8C84EA}" presName="txOne" presStyleLbl="node0" presStyleIdx="0" presStyleCnt="4">
        <dgm:presLayoutVars>
          <dgm:chPref val="3"/>
        </dgm:presLayoutVars>
      </dgm:prSet>
      <dgm:spPr/>
    </dgm:pt>
    <dgm:pt modelId="{C97FC1CC-6061-4F2B-AC87-07F19755B601}" type="pres">
      <dgm:prSet presAssocID="{932577CC-D7F7-4180-954E-F23A4B8C84EA}" presName="horzOne" presStyleCnt="0"/>
      <dgm:spPr/>
    </dgm:pt>
    <dgm:pt modelId="{684AA20E-FA56-4D86-81B6-4D71FF5702AE}" type="pres">
      <dgm:prSet presAssocID="{DAA972E1-A34C-4A9F-BAD2-5178FC79D0D0}" presName="sibSpaceOne" presStyleCnt="0"/>
      <dgm:spPr/>
    </dgm:pt>
    <dgm:pt modelId="{2B352485-9A74-4EC3-9C75-7AA122CFCF32}" type="pres">
      <dgm:prSet presAssocID="{A8F74D05-9D1F-416B-9950-BEAF7F4236FB}" presName="vertOne" presStyleCnt="0"/>
      <dgm:spPr/>
    </dgm:pt>
    <dgm:pt modelId="{28783265-68EC-4E5E-80BA-A4D94C01C913}" type="pres">
      <dgm:prSet presAssocID="{A8F74D05-9D1F-416B-9950-BEAF7F4236FB}" presName="txOne" presStyleLbl="node0" presStyleIdx="1" presStyleCnt="4">
        <dgm:presLayoutVars>
          <dgm:chPref val="3"/>
        </dgm:presLayoutVars>
      </dgm:prSet>
      <dgm:spPr/>
    </dgm:pt>
    <dgm:pt modelId="{8AA6D39B-F6AD-4EAB-BE4E-9D7DF5DAA33C}" type="pres">
      <dgm:prSet presAssocID="{A8F74D05-9D1F-416B-9950-BEAF7F4236FB}" presName="horzOne" presStyleCnt="0"/>
      <dgm:spPr/>
    </dgm:pt>
    <dgm:pt modelId="{E7450C0F-A835-4BD5-BD08-FD2A3C66766B}" type="pres">
      <dgm:prSet presAssocID="{9A81B308-E24C-4844-81F5-B9FAAC1F8940}" presName="sibSpaceOne" presStyleCnt="0"/>
      <dgm:spPr/>
    </dgm:pt>
    <dgm:pt modelId="{90C59312-C53A-4C34-8237-EF3EB06B75A0}" type="pres">
      <dgm:prSet presAssocID="{6BE955E4-6E54-4FB4-B5DE-076C6CF86ECB}" presName="vertOne" presStyleCnt="0"/>
      <dgm:spPr/>
    </dgm:pt>
    <dgm:pt modelId="{927A2E5C-AE47-4531-9B66-331D1F6EA41B}" type="pres">
      <dgm:prSet presAssocID="{6BE955E4-6E54-4FB4-B5DE-076C6CF86ECB}" presName="txOne" presStyleLbl="node0" presStyleIdx="2" presStyleCnt="4">
        <dgm:presLayoutVars>
          <dgm:chPref val="3"/>
        </dgm:presLayoutVars>
      </dgm:prSet>
      <dgm:spPr/>
    </dgm:pt>
    <dgm:pt modelId="{956ECD10-0B53-4C47-945B-0D1C2607E233}" type="pres">
      <dgm:prSet presAssocID="{6BE955E4-6E54-4FB4-B5DE-076C6CF86ECB}" presName="horzOne" presStyleCnt="0"/>
      <dgm:spPr/>
    </dgm:pt>
    <dgm:pt modelId="{BBA7DBBC-9939-4428-B635-157E4CFBE781}" type="pres">
      <dgm:prSet presAssocID="{8E1248D4-3CA7-45F8-8FA0-6D69C0DE5FBF}" presName="sibSpaceOne" presStyleCnt="0"/>
      <dgm:spPr/>
    </dgm:pt>
    <dgm:pt modelId="{B02FAB23-59B3-43AA-81B5-763B6526D367}" type="pres">
      <dgm:prSet presAssocID="{5B721B73-9CE1-441F-9D50-62484A7DD095}" presName="vertOne" presStyleCnt="0"/>
      <dgm:spPr/>
    </dgm:pt>
    <dgm:pt modelId="{CEBE78D9-7285-47FC-99EF-1E79C04F0C2C}" type="pres">
      <dgm:prSet presAssocID="{5B721B73-9CE1-441F-9D50-62484A7DD095}" presName="txOne" presStyleLbl="node0" presStyleIdx="3" presStyleCnt="4">
        <dgm:presLayoutVars>
          <dgm:chPref val="3"/>
        </dgm:presLayoutVars>
      </dgm:prSet>
      <dgm:spPr/>
    </dgm:pt>
    <dgm:pt modelId="{ECB9647C-E49F-4837-BA04-632B8CA0C020}" type="pres">
      <dgm:prSet presAssocID="{5B721B73-9CE1-441F-9D50-62484A7DD095}" presName="horzOne" presStyleCnt="0"/>
      <dgm:spPr/>
    </dgm:pt>
  </dgm:ptLst>
  <dgm:cxnLst>
    <dgm:cxn modelId="{33D4695D-2E06-4271-B347-9FBB9DBBE2D1}" type="presOf" srcId="{A8F74D05-9D1F-416B-9950-BEAF7F4236FB}" destId="{28783265-68EC-4E5E-80BA-A4D94C01C913}" srcOrd="0" destOrd="0" presId="urn:microsoft.com/office/officeart/2005/8/layout/hierarchy4"/>
    <dgm:cxn modelId="{FB25E54B-0F87-4CAF-8FBF-D412A8D873BD}" type="presOf" srcId="{6D6CABE2-39F4-4923-B3E7-3BFA1CDF7A2B}" destId="{8012D381-1702-4ADA-BC6B-B7E880B06A73}" srcOrd="0" destOrd="0" presId="urn:microsoft.com/office/officeart/2005/8/layout/hierarchy4"/>
    <dgm:cxn modelId="{7435EF57-9F6F-4C12-B2E6-08C0E826C97B}" srcId="{6D6CABE2-39F4-4923-B3E7-3BFA1CDF7A2B}" destId="{5B721B73-9CE1-441F-9D50-62484A7DD095}" srcOrd="3" destOrd="0" parTransId="{08C67AED-3CE0-4270-BE9E-8D0DCE5CCFDF}" sibTransId="{C1D0FDA2-91C1-4AE2-B2CB-76561E0AE8CF}"/>
    <dgm:cxn modelId="{B46E997B-C420-476E-ADAC-CCAEBC2B7E11}" srcId="{6D6CABE2-39F4-4923-B3E7-3BFA1CDF7A2B}" destId="{932577CC-D7F7-4180-954E-F23A4B8C84EA}" srcOrd="0" destOrd="0" parTransId="{A721387E-B465-4ECD-8758-42397F0C5604}" sibTransId="{DAA972E1-A34C-4A9F-BAD2-5178FC79D0D0}"/>
    <dgm:cxn modelId="{70F3397D-1E8A-448F-837B-178E5ED62B91}" type="presOf" srcId="{5B721B73-9CE1-441F-9D50-62484A7DD095}" destId="{CEBE78D9-7285-47FC-99EF-1E79C04F0C2C}" srcOrd="0" destOrd="0" presId="urn:microsoft.com/office/officeart/2005/8/layout/hierarchy4"/>
    <dgm:cxn modelId="{F1B09D7E-6669-464B-8DE4-B6B60D780142}" srcId="{6D6CABE2-39F4-4923-B3E7-3BFA1CDF7A2B}" destId="{6BE955E4-6E54-4FB4-B5DE-076C6CF86ECB}" srcOrd="2" destOrd="0" parTransId="{7C36AF5B-F1A2-4B26-A25A-47614FAA869C}" sibTransId="{8E1248D4-3CA7-45F8-8FA0-6D69C0DE5FBF}"/>
    <dgm:cxn modelId="{4577E095-150F-4D22-A153-E1E6A4DC3708}" type="presOf" srcId="{932577CC-D7F7-4180-954E-F23A4B8C84EA}" destId="{A4BDF46B-65AD-470D-A075-008C0BF15289}" srcOrd="0" destOrd="0" presId="urn:microsoft.com/office/officeart/2005/8/layout/hierarchy4"/>
    <dgm:cxn modelId="{C3EFADB9-A03E-4E7E-811E-BD80B3418A5A}" srcId="{6D6CABE2-39F4-4923-B3E7-3BFA1CDF7A2B}" destId="{A8F74D05-9D1F-416B-9950-BEAF7F4236FB}" srcOrd="1" destOrd="0" parTransId="{54455BD0-8716-40D0-9233-11282783862A}" sibTransId="{9A81B308-E24C-4844-81F5-B9FAAC1F8940}"/>
    <dgm:cxn modelId="{C9CB3ACB-6D67-479F-AFE2-EC3710FFA10B}" type="presOf" srcId="{6BE955E4-6E54-4FB4-B5DE-076C6CF86ECB}" destId="{927A2E5C-AE47-4531-9B66-331D1F6EA41B}" srcOrd="0" destOrd="0" presId="urn:microsoft.com/office/officeart/2005/8/layout/hierarchy4"/>
    <dgm:cxn modelId="{5BA08DE3-3742-4966-BC21-80F274CDB81B}" type="presParOf" srcId="{8012D381-1702-4ADA-BC6B-B7E880B06A73}" destId="{3E4F9AF5-43E2-44B7-AF65-3F8C8AC13A67}" srcOrd="0" destOrd="0" presId="urn:microsoft.com/office/officeart/2005/8/layout/hierarchy4"/>
    <dgm:cxn modelId="{25F8C72C-4B2D-45DD-A7A8-176A14C8119C}" type="presParOf" srcId="{3E4F9AF5-43E2-44B7-AF65-3F8C8AC13A67}" destId="{A4BDF46B-65AD-470D-A075-008C0BF15289}" srcOrd="0" destOrd="0" presId="urn:microsoft.com/office/officeart/2005/8/layout/hierarchy4"/>
    <dgm:cxn modelId="{47661C80-EDAB-40EF-97BA-A074A7DFE4FF}" type="presParOf" srcId="{3E4F9AF5-43E2-44B7-AF65-3F8C8AC13A67}" destId="{C97FC1CC-6061-4F2B-AC87-07F19755B601}" srcOrd="1" destOrd="0" presId="urn:microsoft.com/office/officeart/2005/8/layout/hierarchy4"/>
    <dgm:cxn modelId="{2AB12AB8-EC02-4B23-B4BF-3768C9BACF6D}" type="presParOf" srcId="{8012D381-1702-4ADA-BC6B-B7E880B06A73}" destId="{684AA20E-FA56-4D86-81B6-4D71FF5702AE}" srcOrd="1" destOrd="0" presId="urn:microsoft.com/office/officeart/2005/8/layout/hierarchy4"/>
    <dgm:cxn modelId="{DF51C117-8310-4E9E-9019-DD7353C2B5E5}" type="presParOf" srcId="{8012D381-1702-4ADA-BC6B-B7E880B06A73}" destId="{2B352485-9A74-4EC3-9C75-7AA122CFCF32}" srcOrd="2" destOrd="0" presId="urn:microsoft.com/office/officeart/2005/8/layout/hierarchy4"/>
    <dgm:cxn modelId="{5B254A70-0D53-462F-B50F-3EFEDA0A2882}" type="presParOf" srcId="{2B352485-9A74-4EC3-9C75-7AA122CFCF32}" destId="{28783265-68EC-4E5E-80BA-A4D94C01C913}" srcOrd="0" destOrd="0" presId="urn:microsoft.com/office/officeart/2005/8/layout/hierarchy4"/>
    <dgm:cxn modelId="{FD69ADA3-717A-4ABA-B608-57347659E274}" type="presParOf" srcId="{2B352485-9A74-4EC3-9C75-7AA122CFCF32}" destId="{8AA6D39B-F6AD-4EAB-BE4E-9D7DF5DAA33C}" srcOrd="1" destOrd="0" presId="urn:microsoft.com/office/officeart/2005/8/layout/hierarchy4"/>
    <dgm:cxn modelId="{ADB3F46B-C257-4A53-B501-882247D6A081}" type="presParOf" srcId="{8012D381-1702-4ADA-BC6B-B7E880B06A73}" destId="{E7450C0F-A835-4BD5-BD08-FD2A3C66766B}" srcOrd="3" destOrd="0" presId="urn:microsoft.com/office/officeart/2005/8/layout/hierarchy4"/>
    <dgm:cxn modelId="{6D66ADF3-0EC3-44BA-BF16-F42079F07D31}" type="presParOf" srcId="{8012D381-1702-4ADA-BC6B-B7E880B06A73}" destId="{90C59312-C53A-4C34-8237-EF3EB06B75A0}" srcOrd="4" destOrd="0" presId="urn:microsoft.com/office/officeart/2005/8/layout/hierarchy4"/>
    <dgm:cxn modelId="{42840700-7E5E-423F-A1E2-43C73242C1D2}" type="presParOf" srcId="{90C59312-C53A-4C34-8237-EF3EB06B75A0}" destId="{927A2E5C-AE47-4531-9B66-331D1F6EA41B}" srcOrd="0" destOrd="0" presId="urn:microsoft.com/office/officeart/2005/8/layout/hierarchy4"/>
    <dgm:cxn modelId="{E87F5F54-DD6A-48FA-A2AD-E1B8B001C665}" type="presParOf" srcId="{90C59312-C53A-4C34-8237-EF3EB06B75A0}" destId="{956ECD10-0B53-4C47-945B-0D1C2607E233}" srcOrd="1" destOrd="0" presId="urn:microsoft.com/office/officeart/2005/8/layout/hierarchy4"/>
    <dgm:cxn modelId="{0CD92B5D-5043-4B7C-8BAA-99AC78EE10BE}" type="presParOf" srcId="{8012D381-1702-4ADA-BC6B-B7E880B06A73}" destId="{BBA7DBBC-9939-4428-B635-157E4CFBE781}" srcOrd="5" destOrd="0" presId="urn:microsoft.com/office/officeart/2005/8/layout/hierarchy4"/>
    <dgm:cxn modelId="{5DFA257D-AAF2-47CB-987C-53DC42EA6785}" type="presParOf" srcId="{8012D381-1702-4ADA-BC6B-B7E880B06A73}" destId="{B02FAB23-59B3-43AA-81B5-763B6526D367}" srcOrd="6" destOrd="0" presId="urn:microsoft.com/office/officeart/2005/8/layout/hierarchy4"/>
    <dgm:cxn modelId="{4ED5DE66-CB29-413D-89D8-2A11D6848A3A}" type="presParOf" srcId="{B02FAB23-59B3-43AA-81B5-763B6526D367}" destId="{CEBE78D9-7285-47FC-99EF-1E79C04F0C2C}" srcOrd="0" destOrd="0" presId="urn:microsoft.com/office/officeart/2005/8/layout/hierarchy4"/>
    <dgm:cxn modelId="{CA0F5980-FB68-4584-B6F8-BD959CC14CF8}" type="presParOf" srcId="{B02FAB23-59B3-43AA-81B5-763B6526D367}" destId="{ECB9647C-E49F-4837-BA04-632B8CA0C020}"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5B9DE7-13A8-45FA-848C-1809C4B1752D}"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157C154D-C413-44FD-9384-5DD111C44BA1}">
      <dgm:prSet custT="1"/>
      <dgm:spPr>
        <a:solidFill>
          <a:schemeClr val="accent3"/>
        </a:solidFill>
      </dgm:spPr>
      <dgm:t>
        <a:bodyPr/>
        <a:lstStyle/>
        <a:p>
          <a:r>
            <a:rPr lang="en-GB" sz="1800" b="0" i="0">
              <a:effectLst>
                <a:outerShdw blurRad="38100" dist="38100" dir="2700000" algn="tl">
                  <a:srgbClr val="000000">
                    <a:alpha val="43137"/>
                  </a:srgbClr>
                </a:outerShdw>
              </a:effectLst>
            </a:rPr>
            <a:t>Yearly Check Ins</a:t>
          </a:r>
          <a:endParaRPr lang="en-US" sz="1800">
            <a:effectLst>
              <a:outerShdw blurRad="38100" dist="38100" dir="2700000" algn="tl">
                <a:srgbClr val="000000">
                  <a:alpha val="43137"/>
                </a:srgbClr>
              </a:outerShdw>
            </a:effectLst>
          </a:endParaRPr>
        </a:p>
      </dgm:t>
    </dgm:pt>
    <dgm:pt modelId="{D02BFFF7-47C9-41A6-846B-DFB80F25CB30}" type="parTrans" cxnId="{CD181507-07DC-4DB0-9C3E-51B915907A8E}">
      <dgm:prSet/>
      <dgm:spPr/>
      <dgm:t>
        <a:bodyPr/>
        <a:lstStyle/>
        <a:p>
          <a:endParaRPr lang="en-US"/>
        </a:p>
      </dgm:t>
    </dgm:pt>
    <dgm:pt modelId="{0E252699-E74A-4435-BFF5-CA8B7AB70DB2}" type="sibTrans" cxnId="{CD181507-07DC-4DB0-9C3E-51B915907A8E}">
      <dgm:prSet/>
      <dgm:spPr/>
      <dgm:t>
        <a:bodyPr/>
        <a:lstStyle/>
        <a:p>
          <a:endParaRPr lang="en-US"/>
        </a:p>
      </dgm:t>
    </dgm:pt>
    <dgm:pt modelId="{0CC0D212-4CD3-4091-A16C-9B2DAB3C410F}">
      <dgm:prSet custT="1"/>
      <dgm:spPr>
        <a:solidFill>
          <a:schemeClr val="accent3"/>
        </a:solidFill>
      </dgm:spPr>
      <dgm:t>
        <a:bodyPr/>
        <a:lstStyle/>
        <a:p>
          <a:r>
            <a:rPr lang="en-GB" sz="1800" b="0" i="0">
              <a:effectLst>
                <a:outerShdw blurRad="38100" dist="38100" dir="2700000" algn="tl">
                  <a:srgbClr val="000000">
                    <a:alpha val="43137"/>
                  </a:srgbClr>
                </a:outerShdw>
              </a:effectLst>
            </a:rPr>
            <a:t>Opportunities to Listen</a:t>
          </a:r>
          <a:endParaRPr lang="en-US" sz="1800">
            <a:effectLst>
              <a:outerShdw blurRad="38100" dist="38100" dir="2700000" algn="tl">
                <a:srgbClr val="000000">
                  <a:alpha val="43137"/>
                </a:srgbClr>
              </a:outerShdw>
            </a:effectLst>
          </a:endParaRPr>
        </a:p>
      </dgm:t>
    </dgm:pt>
    <dgm:pt modelId="{CDE5FA45-1D37-4D32-8598-FE3BED09586A}" type="parTrans" cxnId="{5C08859E-4030-4565-A649-ED100AE73E59}">
      <dgm:prSet/>
      <dgm:spPr/>
      <dgm:t>
        <a:bodyPr/>
        <a:lstStyle/>
        <a:p>
          <a:endParaRPr lang="en-US"/>
        </a:p>
      </dgm:t>
    </dgm:pt>
    <dgm:pt modelId="{84D59C05-F1DF-40AB-87F4-27831CCCF1BA}" type="sibTrans" cxnId="{5C08859E-4030-4565-A649-ED100AE73E59}">
      <dgm:prSet/>
      <dgm:spPr/>
      <dgm:t>
        <a:bodyPr/>
        <a:lstStyle/>
        <a:p>
          <a:endParaRPr lang="en-US"/>
        </a:p>
      </dgm:t>
    </dgm:pt>
    <dgm:pt modelId="{0DD18EA9-46F9-4A13-A16B-4C5547CCB52C}">
      <dgm:prSet custT="1"/>
      <dgm:spPr>
        <a:solidFill>
          <a:schemeClr val="accent3"/>
        </a:solidFill>
      </dgm:spPr>
      <dgm:t>
        <a:bodyPr/>
        <a:lstStyle/>
        <a:p>
          <a:r>
            <a:rPr lang="en-US" sz="1800" b="0" i="0">
              <a:effectLst>
                <a:outerShdw blurRad="38100" dist="38100" dir="2700000" algn="tl">
                  <a:srgbClr val="000000">
                    <a:alpha val="43137"/>
                  </a:srgbClr>
                </a:outerShdw>
              </a:effectLst>
            </a:rPr>
            <a:t>Strengths-Forward Focus</a:t>
          </a:r>
          <a:endParaRPr lang="en-US" sz="1800">
            <a:effectLst>
              <a:outerShdw blurRad="38100" dist="38100" dir="2700000" algn="tl">
                <a:srgbClr val="000000">
                  <a:alpha val="43137"/>
                </a:srgbClr>
              </a:outerShdw>
            </a:effectLst>
          </a:endParaRPr>
        </a:p>
      </dgm:t>
    </dgm:pt>
    <dgm:pt modelId="{10E34BF3-384D-4A86-B0FF-6776FB1DF391}" type="parTrans" cxnId="{D8CF933B-A911-4453-BDA7-CCA38D291BE5}">
      <dgm:prSet/>
      <dgm:spPr/>
      <dgm:t>
        <a:bodyPr/>
        <a:lstStyle/>
        <a:p>
          <a:endParaRPr lang="en-US"/>
        </a:p>
      </dgm:t>
    </dgm:pt>
    <dgm:pt modelId="{D647583D-D501-4CD8-841F-20F1E5F52CAF}" type="sibTrans" cxnId="{D8CF933B-A911-4453-BDA7-CCA38D291BE5}">
      <dgm:prSet/>
      <dgm:spPr/>
      <dgm:t>
        <a:bodyPr/>
        <a:lstStyle/>
        <a:p>
          <a:endParaRPr lang="en-US"/>
        </a:p>
      </dgm:t>
    </dgm:pt>
    <dgm:pt modelId="{8D00A354-066E-477D-B53D-467E832BFB34}">
      <dgm:prSet custT="1"/>
      <dgm:spPr/>
      <dgm:t>
        <a:bodyPr/>
        <a:lstStyle/>
        <a:p>
          <a:r>
            <a:rPr lang="en-GB" sz="1050" b="0" i="0">
              <a:solidFill>
                <a:schemeClr val="bg2"/>
              </a:solidFill>
            </a:rPr>
            <a:t>Many students who are freshman had more positive outlooks on campus, and it would be interesting to see if this continues as they become upperclassmen. </a:t>
          </a:r>
          <a:endParaRPr lang="en-US" sz="1050">
            <a:solidFill>
              <a:schemeClr val="bg2"/>
            </a:solidFill>
          </a:endParaRPr>
        </a:p>
      </dgm:t>
    </dgm:pt>
    <dgm:pt modelId="{A1A70DDC-6B80-43A5-92E7-76BDD096F570}" type="parTrans" cxnId="{E35B36A4-A619-404D-B92A-74EA7AD70FD7}">
      <dgm:prSet/>
      <dgm:spPr/>
      <dgm:t>
        <a:bodyPr/>
        <a:lstStyle/>
        <a:p>
          <a:endParaRPr lang="en-US"/>
        </a:p>
      </dgm:t>
    </dgm:pt>
    <dgm:pt modelId="{44FA465D-297A-4749-B5FC-1ABB2877C8CD}" type="sibTrans" cxnId="{E35B36A4-A619-404D-B92A-74EA7AD70FD7}">
      <dgm:prSet/>
      <dgm:spPr/>
      <dgm:t>
        <a:bodyPr/>
        <a:lstStyle/>
        <a:p>
          <a:endParaRPr lang="en-US"/>
        </a:p>
      </dgm:t>
    </dgm:pt>
    <dgm:pt modelId="{4DE093C9-CDD9-46C0-8C57-A5C12D1BB122}">
      <dgm:prSet custT="1"/>
      <dgm:spPr/>
      <dgm:t>
        <a:bodyPr/>
        <a:lstStyle/>
        <a:p>
          <a:r>
            <a:rPr lang="en-US" sz="1050" b="0" i="0">
              <a:solidFill>
                <a:schemeClr val="bg2"/>
              </a:solidFill>
            </a:rPr>
            <a:t>IU Indianapolis should continue to emphasize the strengths of its programs, highlight alumni success stories, and actively market the university’s unique offerings to build confidence in its academic reputation.</a:t>
          </a:r>
          <a:endParaRPr lang="en-US" sz="1050">
            <a:solidFill>
              <a:schemeClr val="bg2"/>
            </a:solidFill>
          </a:endParaRPr>
        </a:p>
      </dgm:t>
    </dgm:pt>
    <dgm:pt modelId="{20AFCF60-BAB5-4EE0-8BF1-3454B5CC5ACD}" type="parTrans" cxnId="{BAF83DDF-852E-4B73-B3D8-646A3CA5F38A}">
      <dgm:prSet/>
      <dgm:spPr/>
      <dgm:t>
        <a:bodyPr/>
        <a:lstStyle/>
        <a:p>
          <a:endParaRPr lang="en-US"/>
        </a:p>
      </dgm:t>
    </dgm:pt>
    <dgm:pt modelId="{B97EEB1E-055A-4796-9187-6B020F372781}" type="sibTrans" cxnId="{BAF83DDF-852E-4B73-B3D8-646A3CA5F38A}">
      <dgm:prSet/>
      <dgm:spPr/>
      <dgm:t>
        <a:bodyPr/>
        <a:lstStyle/>
        <a:p>
          <a:endParaRPr lang="en-US"/>
        </a:p>
      </dgm:t>
    </dgm:pt>
    <dgm:pt modelId="{895EAD07-6479-4594-9779-88C9A2C95E2F}">
      <dgm:prSet custT="1"/>
      <dgm:spPr/>
      <dgm:t>
        <a:bodyPr/>
        <a:lstStyle/>
        <a:p>
          <a:r>
            <a:rPr lang="en-GB" sz="1050" b="0" i="0">
              <a:solidFill>
                <a:schemeClr val="bg2"/>
              </a:solidFill>
            </a:rPr>
            <a:t>Host open forums, town halls, or listening sessions where students can voice concerns about the split and campus life. Follow up with tangible action to build trust and transparency.</a:t>
          </a:r>
          <a:endParaRPr lang="en-US" sz="1050">
            <a:solidFill>
              <a:schemeClr val="bg2"/>
            </a:solidFill>
          </a:endParaRPr>
        </a:p>
      </dgm:t>
    </dgm:pt>
    <dgm:pt modelId="{EB14C8AE-3DA0-46B1-BEA0-71596645B67E}" type="parTrans" cxnId="{36BAF393-D339-4CC2-B363-CD30592A5C32}">
      <dgm:prSet/>
      <dgm:spPr/>
      <dgm:t>
        <a:bodyPr/>
        <a:lstStyle/>
        <a:p>
          <a:endParaRPr lang="en-US"/>
        </a:p>
      </dgm:t>
    </dgm:pt>
    <dgm:pt modelId="{742AFFF2-0714-4057-A9E9-E6DB30A68A7C}" type="sibTrans" cxnId="{36BAF393-D339-4CC2-B363-CD30592A5C32}">
      <dgm:prSet/>
      <dgm:spPr/>
      <dgm:t>
        <a:bodyPr/>
        <a:lstStyle/>
        <a:p>
          <a:endParaRPr lang="en-US"/>
        </a:p>
      </dgm:t>
    </dgm:pt>
    <dgm:pt modelId="{5927DDBC-D211-41A9-849E-8E64002186AD}">
      <dgm:prSet custT="1"/>
      <dgm:spPr/>
      <dgm:t>
        <a:bodyPr/>
        <a:lstStyle/>
        <a:p>
          <a:r>
            <a:rPr lang="en-GB" sz="1050" b="0" i="0">
              <a:solidFill>
                <a:schemeClr val="bg2"/>
              </a:solidFill>
            </a:rPr>
            <a:t>It would be helpful to take yearly analytics to see how student perspective changes after the split. </a:t>
          </a:r>
          <a:endParaRPr lang="en-US" sz="1050">
            <a:solidFill>
              <a:schemeClr val="bg2"/>
            </a:solidFill>
          </a:endParaRPr>
        </a:p>
      </dgm:t>
    </dgm:pt>
    <dgm:pt modelId="{4C7818BF-3AEF-4D58-BD74-C7BADA6CBEB5}" type="parTrans" cxnId="{A90E4EDA-5FFE-49C1-AF06-DE73513A2B80}">
      <dgm:prSet/>
      <dgm:spPr/>
      <dgm:t>
        <a:bodyPr/>
        <a:lstStyle/>
        <a:p>
          <a:endParaRPr lang="en-US"/>
        </a:p>
      </dgm:t>
    </dgm:pt>
    <dgm:pt modelId="{67A0F073-545C-4681-BBC0-B1399D964610}" type="sibTrans" cxnId="{A90E4EDA-5FFE-49C1-AF06-DE73513A2B80}">
      <dgm:prSet/>
      <dgm:spPr/>
      <dgm:t>
        <a:bodyPr/>
        <a:lstStyle/>
        <a:p>
          <a:endParaRPr lang="en-US"/>
        </a:p>
      </dgm:t>
    </dgm:pt>
    <dgm:pt modelId="{8CB3B7E7-99B1-4A6A-AED8-57CE9CD85C7B}" type="pres">
      <dgm:prSet presAssocID="{ED5B9DE7-13A8-45FA-848C-1809C4B1752D}" presName="Name0" presStyleCnt="0">
        <dgm:presLayoutVars>
          <dgm:dir/>
          <dgm:animLvl val="lvl"/>
          <dgm:resizeHandles val="exact"/>
        </dgm:presLayoutVars>
      </dgm:prSet>
      <dgm:spPr/>
    </dgm:pt>
    <dgm:pt modelId="{0603C593-5036-4E00-9271-F3D97CBCF64A}" type="pres">
      <dgm:prSet presAssocID="{157C154D-C413-44FD-9384-5DD111C44BA1}" presName="linNode" presStyleCnt="0"/>
      <dgm:spPr/>
    </dgm:pt>
    <dgm:pt modelId="{75B5E4F1-89F8-437B-9559-579A1CE6B00E}" type="pres">
      <dgm:prSet presAssocID="{157C154D-C413-44FD-9384-5DD111C44BA1}" presName="parentText" presStyleLbl="node1" presStyleIdx="0" presStyleCnt="3">
        <dgm:presLayoutVars>
          <dgm:chMax val="1"/>
          <dgm:bulletEnabled val="1"/>
        </dgm:presLayoutVars>
      </dgm:prSet>
      <dgm:spPr/>
    </dgm:pt>
    <dgm:pt modelId="{82F3B688-76B6-4E20-BBD1-931BDCDE187C}" type="pres">
      <dgm:prSet presAssocID="{157C154D-C413-44FD-9384-5DD111C44BA1}" presName="descendantText" presStyleLbl="alignAccFollowNode1" presStyleIdx="0" presStyleCnt="3">
        <dgm:presLayoutVars>
          <dgm:bulletEnabled val="1"/>
        </dgm:presLayoutVars>
      </dgm:prSet>
      <dgm:spPr/>
    </dgm:pt>
    <dgm:pt modelId="{269D34A8-E8B7-49D6-A20B-A1DC5791F80D}" type="pres">
      <dgm:prSet presAssocID="{0E252699-E74A-4435-BFF5-CA8B7AB70DB2}" presName="sp" presStyleCnt="0"/>
      <dgm:spPr/>
    </dgm:pt>
    <dgm:pt modelId="{43B6656E-BAD0-416C-9F50-081E93E0F5EA}" type="pres">
      <dgm:prSet presAssocID="{0CC0D212-4CD3-4091-A16C-9B2DAB3C410F}" presName="linNode" presStyleCnt="0"/>
      <dgm:spPr/>
    </dgm:pt>
    <dgm:pt modelId="{4B1801FE-A501-4994-9C33-646E1F92E486}" type="pres">
      <dgm:prSet presAssocID="{0CC0D212-4CD3-4091-A16C-9B2DAB3C410F}" presName="parentText" presStyleLbl="node1" presStyleIdx="1" presStyleCnt="3">
        <dgm:presLayoutVars>
          <dgm:chMax val="1"/>
          <dgm:bulletEnabled val="1"/>
        </dgm:presLayoutVars>
      </dgm:prSet>
      <dgm:spPr/>
    </dgm:pt>
    <dgm:pt modelId="{84853349-3733-410A-8C47-D2A4EB162C89}" type="pres">
      <dgm:prSet presAssocID="{0CC0D212-4CD3-4091-A16C-9B2DAB3C410F}" presName="descendantText" presStyleLbl="alignAccFollowNode1" presStyleIdx="1" presStyleCnt="3">
        <dgm:presLayoutVars>
          <dgm:bulletEnabled val="1"/>
        </dgm:presLayoutVars>
      </dgm:prSet>
      <dgm:spPr/>
    </dgm:pt>
    <dgm:pt modelId="{B332F41D-F93A-48CE-85E8-29C30E08384C}" type="pres">
      <dgm:prSet presAssocID="{84D59C05-F1DF-40AB-87F4-27831CCCF1BA}" presName="sp" presStyleCnt="0"/>
      <dgm:spPr/>
    </dgm:pt>
    <dgm:pt modelId="{7966BDAA-ABBB-4E51-8515-B5458FF398C0}" type="pres">
      <dgm:prSet presAssocID="{0DD18EA9-46F9-4A13-A16B-4C5547CCB52C}" presName="linNode" presStyleCnt="0"/>
      <dgm:spPr/>
    </dgm:pt>
    <dgm:pt modelId="{66400C59-87B3-473D-A153-CB16F9C69EE2}" type="pres">
      <dgm:prSet presAssocID="{0DD18EA9-46F9-4A13-A16B-4C5547CCB52C}" presName="parentText" presStyleLbl="node1" presStyleIdx="2" presStyleCnt="3">
        <dgm:presLayoutVars>
          <dgm:chMax val="1"/>
          <dgm:bulletEnabled val="1"/>
        </dgm:presLayoutVars>
      </dgm:prSet>
      <dgm:spPr/>
    </dgm:pt>
    <dgm:pt modelId="{0B958073-C0DC-4EC9-AA20-6771E35ADCC4}" type="pres">
      <dgm:prSet presAssocID="{0DD18EA9-46F9-4A13-A16B-4C5547CCB52C}" presName="descendantText" presStyleLbl="alignAccFollowNode1" presStyleIdx="2" presStyleCnt="3">
        <dgm:presLayoutVars>
          <dgm:bulletEnabled val="1"/>
        </dgm:presLayoutVars>
      </dgm:prSet>
      <dgm:spPr/>
    </dgm:pt>
  </dgm:ptLst>
  <dgm:cxnLst>
    <dgm:cxn modelId="{CD181507-07DC-4DB0-9C3E-51B915907A8E}" srcId="{ED5B9DE7-13A8-45FA-848C-1809C4B1752D}" destId="{157C154D-C413-44FD-9384-5DD111C44BA1}" srcOrd="0" destOrd="0" parTransId="{D02BFFF7-47C9-41A6-846B-DFB80F25CB30}" sibTransId="{0E252699-E74A-4435-BFF5-CA8B7AB70DB2}"/>
    <dgm:cxn modelId="{2202A60D-0EB2-4832-9B20-3B1AF9DBC2C5}" type="presOf" srcId="{4DE093C9-CDD9-46C0-8C57-A5C12D1BB122}" destId="{0B958073-C0DC-4EC9-AA20-6771E35ADCC4}" srcOrd="0" destOrd="0" presId="urn:microsoft.com/office/officeart/2005/8/layout/vList5"/>
    <dgm:cxn modelId="{C534991A-DEC2-44C0-A1BE-8970A60DC535}" type="presOf" srcId="{0DD18EA9-46F9-4A13-A16B-4C5547CCB52C}" destId="{66400C59-87B3-473D-A153-CB16F9C69EE2}" srcOrd="0" destOrd="0" presId="urn:microsoft.com/office/officeart/2005/8/layout/vList5"/>
    <dgm:cxn modelId="{23BFDA1C-0FC0-46E2-B48C-FB14ABADE290}" type="presOf" srcId="{0CC0D212-4CD3-4091-A16C-9B2DAB3C410F}" destId="{4B1801FE-A501-4994-9C33-646E1F92E486}" srcOrd="0" destOrd="0" presId="urn:microsoft.com/office/officeart/2005/8/layout/vList5"/>
    <dgm:cxn modelId="{850EA022-4421-4160-AFB0-DE6844530C98}" type="presOf" srcId="{157C154D-C413-44FD-9384-5DD111C44BA1}" destId="{75B5E4F1-89F8-437B-9559-579A1CE6B00E}" srcOrd="0" destOrd="0" presId="urn:microsoft.com/office/officeart/2005/8/layout/vList5"/>
    <dgm:cxn modelId="{D8CF933B-A911-4453-BDA7-CCA38D291BE5}" srcId="{ED5B9DE7-13A8-45FA-848C-1809C4B1752D}" destId="{0DD18EA9-46F9-4A13-A16B-4C5547CCB52C}" srcOrd="2" destOrd="0" parTransId="{10E34BF3-384D-4A86-B0FF-6776FB1DF391}" sibTransId="{D647583D-D501-4CD8-841F-20F1E5F52CAF}"/>
    <dgm:cxn modelId="{1EABE265-991D-44C6-8AD7-C782E7B3EC91}" type="presOf" srcId="{5927DDBC-D211-41A9-849E-8E64002186AD}" destId="{82F3B688-76B6-4E20-BBD1-931BDCDE187C}" srcOrd="0" destOrd="0" presId="urn:microsoft.com/office/officeart/2005/8/layout/vList5"/>
    <dgm:cxn modelId="{39B0BB6A-51CB-47C2-8606-D6F01C3D973D}" type="presOf" srcId="{8D00A354-066E-477D-B53D-467E832BFB34}" destId="{82F3B688-76B6-4E20-BBD1-931BDCDE187C}" srcOrd="0" destOrd="1" presId="urn:microsoft.com/office/officeart/2005/8/layout/vList5"/>
    <dgm:cxn modelId="{36BAF393-D339-4CC2-B363-CD30592A5C32}" srcId="{0CC0D212-4CD3-4091-A16C-9B2DAB3C410F}" destId="{895EAD07-6479-4594-9779-88C9A2C95E2F}" srcOrd="0" destOrd="0" parTransId="{EB14C8AE-3DA0-46B1-BEA0-71596645B67E}" sibTransId="{742AFFF2-0714-4057-A9E9-E6DB30A68A7C}"/>
    <dgm:cxn modelId="{5C08859E-4030-4565-A649-ED100AE73E59}" srcId="{ED5B9DE7-13A8-45FA-848C-1809C4B1752D}" destId="{0CC0D212-4CD3-4091-A16C-9B2DAB3C410F}" srcOrd="1" destOrd="0" parTransId="{CDE5FA45-1D37-4D32-8598-FE3BED09586A}" sibTransId="{84D59C05-F1DF-40AB-87F4-27831CCCF1BA}"/>
    <dgm:cxn modelId="{E35B36A4-A619-404D-B92A-74EA7AD70FD7}" srcId="{157C154D-C413-44FD-9384-5DD111C44BA1}" destId="{8D00A354-066E-477D-B53D-467E832BFB34}" srcOrd="1" destOrd="0" parTransId="{A1A70DDC-6B80-43A5-92E7-76BDD096F570}" sibTransId="{44FA465D-297A-4749-B5FC-1ABB2877C8CD}"/>
    <dgm:cxn modelId="{A90E4EDA-5FFE-49C1-AF06-DE73513A2B80}" srcId="{157C154D-C413-44FD-9384-5DD111C44BA1}" destId="{5927DDBC-D211-41A9-849E-8E64002186AD}" srcOrd="0" destOrd="0" parTransId="{4C7818BF-3AEF-4D58-BD74-C7BADA6CBEB5}" sibTransId="{67A0F073-545C-4681-BBC0-B1399D964610}"/>
    <dgm:cxn modelId="{BAF83DDF-852E-4B73-B3D8-646A3CA5F38A}" srcId="{0DD18EA9-46F9-4A13-A16B-4C5547CCB52C}" destId="{4DE093C9-CDD9-46C0-8C57-A5C12D1BB122}" srcOrd="0" destOrd="0" parTransId="{20AFCF60-BAB5-4EE0-8BF1-3454B5CC5ACD}" sibTransId="{B97EEB1E-055A-4796-9187-6B020F372781}"/>
    <dgm:cxn modelId="{2F8AAAE5-868C-48C7-9B85-5B410E9F58B2}" type="presOf" srcId="{ED5B9DE7-13A8-45FA-848C-1809C4B1752D}" destId="{8CB3B7E7-99B1-4A6A-AED8-57CE9CD85C7B}" srcOrd="0" destOrd="0" presId="urn:microsoft.com/office/officeart/2005/8/layout/vList5"/>
    <dgm:cxn modelId="{C77561E7-2845-43F1-B014-B8944AE4AE4B}" type="presOf" srcId="{895EAD07-6479-4594-9779-88C9A2C95E2F}" destId="{84853349-3733-410A-8C47-D2A4EB162C89}" srcOrd="0" destOrd="0" presId="urn:microsoft.com/office/officeart/2005/8/layout/vList5"/>
    <dgm:cxn modelId="{CE49F510-EA08-4950-A96B-755E9B156FDC}" type="presParOf" srcId="{8CB3B7E7-99B1-4A6A-AED8-57CE9CD85C7B}" destId="{0603C593-5036-4E00-9271-F3D97CBCF64A}" srcOrd="0" destOrd="0" presId="urn:microsoft.com/office/officeart/2005/8/layout/vList5"/>
    <dgm:cxn modelId="{06D42F54-A7B9-4519-9D50-CFBC4CF7C49C}" type="presParOf" srcId="{0603C593-5036-4E00-9271-F3D97CBCF64A}" destId="{75B5E4F1-89F8-437B-9559-579A1CE6B00E}" srcOrd="0" destOrd="0" presId="urn:microsoft.com/office/officeart/2005/8/layout/vList5"/>
    <dgm:cxn modelId="{CA520E11-A424-4C3D-B340-A7B5948136C4}" type="presParOf" srcId="{0603C593-5036-4E00-9271-F3D97CBCF64A}" destId="{82F3B688-76B6-4E20-BBD1-931BDCDE187C}" srcOrd="1" destOrd="0" presId="urn:microsoft.com/office/officeart/2005/8/layout/vList5"/>
    <dgm:cxn modelId="{4BB2BA92-33B0-4A9F-A3C7-19B0FB0551B9}" type="presParOf" srcId="{8CB3B7E7-99B1-4A6A-AED8-57CE9CD85C7B}" destId="{269D34A8-E8B7-49D6-A20B-A1DC5791F80D}" srcOrd="1" destOrd="0" presId="urn:microsoft.com/office/officeart/2005/8/layout/vList5"/>
    <dgm:cxn modelId="{194A9B03-5948-4F9C-B1CC-69368243ED6C}" type="presParOf" srcId="{8CB3B7E7-99B1-4A6A-AED8-57CE9CD85C7B}" destId="{43B6656E-BAD0-416C-9F50-081E93E0F5EA}" srcOrd="2" destOrd="0" presId="urn:microsoft.com/office/officeart/2005/8/layout/vList5"/>
    <dgm:cxn modelId="{85BFFA7D-B771-421C-963C-E430A5DD8C7E}" type="presParOf" srcId="{43B6656E-BAD0-416C-9F50-081E93E0F5EA}" destId="{4B1801FE-A501-4994-9C33-646E1F92E486}" srcOrd="0" destOrd="0" presId="urn:microsoft.com/office/officeart/2005/8/layout/vList5"/>
    <dgm:cxn modelId="{DD6F9553-45AE-4B90-91A3-CF6158A53172}" type="presParOf" srcId="{43B6656E-BAD0-416C-9F50-081E93E0F5EA}" destId="{84853349-3733-410A-8C47-D2A4EB162C89}" srcOrd="1" destOrd="0" presId="urn:microsoft.com/office/officeart/2005/8/layout/vList5"/>
    <dgm:cxn modelId="{B025E8A3-3FD0-4C97-B5A4-8A2F5E185CC7}" type="presParOf" srcId="{8CB3B7E7-99B1-4A6A-AED8-57CE9CD85C7B}" destId="{B332F41D-F93A-48CE-85E8-29C30E08384C}" srcOrd="3" destOrd="0" presId="urn:microsoft.com/office/officeart/2005/8/layout/vList5"/>
    <dgm:cxn modelId="{1E797A30-34ED-4F06-AF4C-2F04DF756A1B}" type="presParOf" srcId="{8CB3B7E7-99B1-4A6A-AED8-57CE9CD85C7B}" destId="{7966BDAA-ABBB-4E51-8515-B5458FF398C0}" srcOrd="4" destOrd="0" presId="urn:microsoft.com/office/officeart/2005/8/layout/vList5"/>
    <dgm:cxn modelId="{EC1AABD1-0666-47C3-8642-F9812EB8F7BF}" type="presParOf" srcId="{7966BDAA-ABBB-4E51-8515-B5458FF398C0}" destId="{66400C59-87B3-473D-A153-CB16F9C69EE2}" srcOrd="0" destOrd="0" presId="urn:microsoft.com/office/officeart/2005/8/layout/vList5"/>
    <dgm:cxn modelId="{27233045-D805-4A13-8D40-5B1753C7A423}" type="presParOf" srcId="{7966BDAA-ABBB-4E51-8515-B5458FF398C0}" destId="{0B958073-C0DC-4EC9-AA20-6771E35ADCC4}"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AF9805D-2709-4BE3-8325-D6DDBD4ECD6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80144DB8-0174-4A19-9B62-AE314EDD319A}">
      <dgm:prSet/>
      <dgm:spPr/>
      <dgm:t>
        <a:bodyPr/>
        <a:lstStyle/>
        <a:p>
          <a:r>
            <a:rPr lang="en-GB" b="0" i="0">
              <a:solidFill>
                <a:schemeClr val="bg2"/>
              </a:solidFill>
            </a:rPr>
            <a:t>Having more casual meetups, partnership and networking events for students would more so help have a deeper sense of belonging. </a:t>
          </a:r>
          <a:endParaRPr lang="en-US">
            <a:solidFill>
              <a:schemeClr val="bg2"/>
            </a:solidFill>
          </a:endParaRPr>
        </a:p>
      </dgm:t>
    </dgm:pt>
    <dgm:pt modelId="{C33D7011-57E0-4223-9E44-77EB1FDDD31C}" type="parTrans" cxnId="{2B1A6E15-C311-480F-9B9C-A6C23B5E0508}">
      <dgm:prSet/>
      <dgm:spPr/>
      <dgm:t>
        <a:bodyPr/>
        <a:lstStyle/>
        <a:p>
          <a:endParaRPr lang="en-US"/>
        </a:p>
      </dgm:t>
    </dgm:pt>
    <dgm:pt modelId="{1D0F4057-3A97-466A-9E70-147EF5128400}" type="sibTrans" cxnId="{2B1A6E15-C311-480F-9B9C-A6C23B5E0508}">
      <dgm:prSet/>
      <dgm:spPr/>
      <dgm:t>
        <a:bodyPr/>
        <a:lstStyle/>
        <a:p>
          <a:endParaRPr lang="en-US"/>
        </a:p>
      </dgm:t>
    </dgm:pt>
    <dgm:pt modelId="{5AB67E71-77F3-4FBE-A87B-5CD9CC9C5431}">
      <dgm:prSet custT="1"/>
      <dgm:spPr>
        <a:solidFill>
          <a:schemeClr val="accent3"/>
        </a:solidFill>
      </dgm:spPr>
      <dgm:t>
        <a:bodyPr/>
        <a:lstStyle/>
        <a:p>
          <a:r>
            <a:rPr lang="en-GB" sz="1600" b="0" i="0"/>
            <a:t>Role of Faculty</a:t>
          </a:r>
          <a:endParaRPr lang="en-US" sz="1600"/>
        </a:p>
      </dgm:t>
    </dgm:pt>
    <dgm:pt modelId="{E3FE7EBD-A1DF-49AD-B179-3630204B3177}" type="parTrans" cxnId="{B4DCD05F-609F-4D01-9C8B-4066D6E4A691}">
      <dgm:prSet/>
      <dgm:spPr/>
      <dgm:t>
        <a:bodyPr/>
        <a:lstStyle/>
        <a:p>
          <a:endParaRPr lang="en-US"/>
        </a:p>
      </dgm:t>
    </dgm:pt>
    <dgm:pt modelId="{11E9830A-9D9E-42CD-BF56-D4CCCF712792}" type="sibTrans" cxnId="{B4DCD05F-609F-4D01-9C8B-4066D6E4A691}">
      <dgm:prSet/>
      <dgm:spPr/>
      <dgm:t>
        <a:bodyPr/>
        <a:lstStyle/>
        <a:p>
          <a:endParaRPr lang="en-US"/>
        </a:p>
      </dgm:t>
    </dgm:pt>
    <dgm:pt modelId="{9D014BC0-C197-4D81-AC4E-BBEFE5E1C334}">
      <dgm:prSet custT="1"/>
      <dgm:spPr>
        <a:solidFill>
          <a:schemeClr val="accent3"/>
        </a:solidFill>
      </dgm:spPr>
      <dgm:t>
        <a:bodyPr/>
        <a:lstStyle/>
        <a:p>
          <a:r>
            <a:rPr lang="en-GB" sz="1600" b="0" i="0"/>
            <a:t>Who would be in charge of these changes?</a:t>
          </a:r>
          <a:endParaRPr lang="en-US" sz="1600"/>
        </a:p>
      </dgm:t>
    </dgm:pt>
    <dgm:pt modelId="{63ED8FD8-EA58-46E2-9C46-4BFC2AF284D2}" type="parTrans" cxnId="{A3EF0B93-829F-4AA3-8E44-6F03D7902FC0}">
      <dgm:prSet/>
      <dgm:spPr/>
      <dgm:t>
        <a:bodyPr/>
        <a:lstStyle/>
        <a:p>
          <a:endParaRPr lang="en-US"/>
        </a:p>
      </dgm:t>
    </dgm:pt>
    <dgm:pt modelId="{15B09147-0713-4961-8966-F6F59D238DF9}" type="sibTrans" cxnId="{A3EF0B93-829F-4AA3-8E44-6F03D7902FC0}">
      <dgm:prSet/>
      <dgm:spPr/>
      <dgm:t>
        <a:bodyPr/>
        <a:lstStyle/>
        <a:p>
          <a:endParaRPr lang="en-US"/>
        </a:p>
      </dgm:t>
    </dgm:pt>
    <dgm:pt modelId="{2201F1EB-E20D-4FB8-BA01-0E9B1CE0A17C}">
      <dgm:prSet/>
      <dgm:spPr/>
      <dgm:t>
        <a:bodyPr/>
        <a:lstStyle/>
        <a:p>
          <a:r>
            <a:rPr lang="en-GB" b="0" i="0">
              <a:solidFill>
                <a:schemeClr val="bg2"/>
              </a:solidFill>
            </a:rPr>
            <a:t>One possible department is Division of Student Affairs, given that it is the umbrella for many divisions, including housing and student organizations.</a:t>
          </a:r>
          <a:endParaRPr lang="en-US">
            <a:solidFill>
              <a:schemeClr val="bg2"/>
            </a:solidFill>
          </a:endParaRPr>
        </a:p>
      </dgm:t>
    </dgm:pt>
    <dgm:pt modelId="{09D1A9DE-0CD8-451D-B7C2-E0E85C18E4D0}" type="parTrans" cxnId="{730C75EE-602D-47E8-9303-45F6BF08C297}">
      <dgm:prSet/>
      <dgm:spPr/>
      <dgm:t>
        <a:bodyPr/>
        <a:lstStyle/>
        <a:p>
          <a:endParaRPr lang="en-US"/>
        </a:p>
      </dgm:t>
    </dgm:pt>
    <dgm:pt modelId="{3EF7FBB0-3CB3-4550-A799-1CA4ACFE8E82}" type="sibTrans" cxnId="{730C75EE-602D-47E8-9303-45F6BF08C297}">
      <dgm:prSet/>
      <dgm:spPr/>
      <dgm:t>
        <a:bodyPr/>
        <a:lstStyle/>
        <a:p>
          <a:endParaRPr lang="en-US"/>
        </a:p>
      </dgm:t>
    </dgm:pt>
    <dgm:pt modelId="{C80C625C-52F4-4FCD-A823-785092C7BEF7}">
      <dgm:prSet custT="1"/>
      <dgm:spPr>
        <a:solidFill>
          <a:schemeClr val="accent3"/>
        </a:solidFill>
      </dgm:spPr>
      <dgm:t>
        <a:bodyPr/>
        <a:lstStyle/>
        <a:p>
          <a:r>
            <a:rPr lang="en-US" sz="1600"/>
            <a:t>Serendipitous Connections</a:t>
          </a:r>
        </a:p>
      </dgm:t>
    </dgm:pt>
    <dgm:pt modelId="{3375C721-3326-4B71-AA69-03F9EB6AECAD}" type="parTrans" cxnId="{B0E8BE7A-7ED4-4F91-914C-0DB3643DE498}">
      <dgm:prSet/>
      <dgm:spPr/>
      <dgm:t>
        <a:bodyPr/>
        <a:lstStyle/>
        <a:p>
          <a:endParaRPr lang="en-US"/>
        </a:p>
      </dgm:t>
    </dgm:pt>
    <dgm:pt modelId="{0F98318A-A69D-46DF-883F-263B5DCA0C7A}" type="sibTrans" cxnId="{B0E8BE7A-7ED4-4F91-914C-0DB3643DE498}">
      <dgm:prSet/>
      <dgm:spPr/>
      <dgm:t>
        <a:bodyPr/>
        <a:lstStyle/>
        <a:p>
          <a:endParaRPr lang="en-US"/>
        </a:p>
      </dgm:t>
    </dgm:pt>
    <dgm:pt modelId="{8FA59FE6-9FA2-4EFD-AD9C-522B9A16F286}">
      <dgm:prSet/>
      <dgm:spPr/>
      <dgm:t>
        <a:bodyPr/>
        <a:lstStyle/>
        <a:p>
          <a:r>
            <a:rPr lang="en-GB" b="0" i="0">
              <a:solidFill>
                <a:schemeClr val="bg2"/>
              </a:solidFill>
            </a:rPr>
            <a:t>Having more faculty involvement outside of classes was also recommended by students to feel more relaxed around professors and administration.</a:t>
          </a:r>
          <a:endParaRPr lang="en-US">
            <a:solidFill>
              <a:schemeClr val="bg2"/>
            </a:solidFill>
          </a:endParaRPr>
        </a:p>
      </dgm:t>
    </dgm:pt>
    <dgm:pt modelId="{AC61C3A6-BEC9-46D0-944A-72DA32D816B8}" type="parTrans" cxnId="{8853BBD4-2D41-40AB-A700-478B64170E5A}">
      <dgm:prSet/>
      <dgm:spPr/>
      <dgm:t>
        <a:bodyPr/>
        <a:lstStyle/>
        <a:p>
          <a:endParaRPr lang="en-US"/>
        </a:p>
      </dgm:t>
    </dgm:pt>
    <dgm:pt modelId="{2FAF0511-B62A-4A9B-B231-703E3A46AD8D}" type="sibTrans" cxnId="{8853BBD4-2D41-40AB-A700-478B64170E5A}">
      <dgm:prSet/>
      <dgm:spPr/>
      <dgm:t>
        <a:bodyPr/>
        <a:lstStyle/>
        <a:p>
          <a:endParaRPr lang="en-US"/>
        </a:p>
      </dgm:t>
    </dgm:pt>
    <dgm:pt modelId="{138281AE-BE3E-4D8C-84DF-E6064BB9CDAA}" type="pres">
      <dgm:prSet presAssocID="{7AF9805D-2709-4BE3-8325-D6DDBD4ECD6C}" presName="Name0" presStyleCnt="0">
        <dgm:presLayoutVars>
          <dgm:dir/>
          <dgm:animLvl val="lvl"/>
          <dgm:resizeHandles val="exact"/>
        </dgm:presLayoutVars>
      </dgm:prSet>
      <dgm:spPr/>
    </dgm:pt>
    <dgm:pt modelId="{F2FE7DEA-13B0-4CE2-AB87-4D93AB600B5F}" type="pres">
      <dgm:prSet presAssocID="{C80C625C-52F4-4FCD-A823-785092C7BEF7}" presName="linNode" presStyleCnt="0"/>
      <dgm:spPr/>
    </dgm:pt>
    <dgm:pt modelId="{578F053A-3EAB-454C-8CD7-C10161A6643A}" type="pres">
      <dgm:prSet presAssocID="{C80C625C-52F4-4FCD-A823-785092C7BEF7}" presName="parentText" presStyleLbl="node1" presStyleIdx="0" presStyleCnt="3" custScaleX="89934">
        <dgm:presLayoutVars>
          <dgm:chMax val="1"/>
          <dgm:bulletEnabled val="1"/>
        </dgm:presLayoutVars>
      </dgm:prSet>
      <dgm:spPr/>
    </dgm:pt>
    <dgm:pt modelId="{1D98D768-9054-4536-8CE7-3355E4D653F6}" type="pres">
      <dgm:prSet presAssocID="{C80C625C-52F4-4FCD-A823-785092C7BEF7}" presName="descendantText" presStyleLbl="alignAccFollowNode1" presStyleIdx="0" presStyleCnt="3">
        <dgm:presLayoutVars>
          <dgm:bulletEnabled val="1"/>
        </dgm:presLayoutVars>
      </dgm:prSet>
      <dgm:spPr/>
    </dgm:pt>
    <dgm:pt modelId="{F77DE0F5-5223-45A6-839F-D8C30EFB8702}" type="pres">
      <dgm:prSet presAssocID="{0F98318A-A69D-46DF-883F-263B5DCA0C7A}" presName="sp" presStyleCnt="0"/>
      <dgm:spPr/>
    </dgm:pt>
    <dgm:pt modelId="{D86563D9-09B5-4946-899A-525549C056F0}" type="pres">
      <dgm:prSet presAssocID="{5AB67E71-77F3-4FBE-A87B-5CD9CC9C5431}" presName="linNode" presStyleCnt="0"/>
      <dgm:spPr/>
    </dgm:pt>
    <dgm:pt modelId="{19ECF87D-5B1C-4142-92A7-F2841361D322}" type="pres">
      <dgm:prSet presAssocID="{5AB67E71-77F3-4FBE-A87B-5CD9CC9C5431}" presName="parentText" presStyleLbl="node1" presStyleIdx="1" presStyleCnt="3" custScaleX="89934">
        <dgm:presLayoutVars>
          <dgm:chMax val="1"/>
          <dgm:bulletEnabled val="1"/>
        </dgm:presLayoutVars>
      </dgm:prSet>
      <dgm:spPr/>
    </dgm:pt>
    <dgm:pt modelId="{6B18AB26-08AE-4261-AE34-A0E30564E4F5}" type="pres">
      <dgm:prSet presAssocID="{5AB67E71-77F3-4FBE-A87B-5CD9CC9C5431}" presName="descendantText" presStyleLbl="alignAccFollowNode1" presStyleIdx="1" presStyleCnt="3">
        <dgm:presLayoutVars>
          <dgm:bulletEnabled val="1"/>
        </dgm:presLayoutVars>
      </dgm:prSet>
      <dgm:spPr/>
    </dgm:pt>
    <dgm:pt modelId="{11609A3A-5B32-48D2-813D-D203026C5D54}" type="pres">
      <dgm:prSet presAssocID="{11E9830A-9D9E-42CD-BF56-D4CCCF712792}" presName="sp" presStyleCnt="0"/>
      <dgm:spPr/>
    </dgm:pt>
    <dgm:pt modelId="{558B7917-A66B-4A72-98A0-C9EB75307C16}" type="pres">
      <dgm:prSet presAssocID="{9D014BC0-C197-4D81-AC4E-BBEFE5E1C334}" presName="linNode" presStyleCnt="0"/>
      <dgm:spPr/>
    </dgm:pt>
    <dgm:pt modelId="{9A905C4D-4E82-40D4-80E0-A67457F7AAFD}" type="pres">
      <dgm:prSet presAssocID="{9D014BC0-C197-4D81-AC4E-BBEFE5E1C334}" presName="parentText" presStyleLbl="node1" presStyleIdx="2" presStyleCnt="3" custScaleX="89934">
        <dgm:presLayoutVars>
          <dgm:chMax val="1"/>
          <dgm:bulletEnabled val="1"/>
        </dgm:presLayoutVars>
      </dgm:prSet>
      <dgm:spPr/>
    </dgm:pt>
    <dgm:pt modelId="{ECB6373D-ECD1-4853-982C-7AAD24B01E8E}" type="pres">
      <dgm:prSet presAssocID="{9D014BC0-C197-4D81-AC4E-BBEFE5E1C334}" presName="descendantText" presStyleLbl="alignAccFollowNode1" presStyleIdx="2" presStyleCnt="3">
        <dgm:presLayoutVars>
          <dgm:bulletEnabled val="1"/>
        </dgm:presLayoutVars>
      </dgm:prSet>
      <dgm:spPr/>
    </dgm:pt>
  </dgm:ptLst>
  <dgm:cxnLst>
    <dgm:cxn modelId="{2B1A6E15-C311-480F-9B9C-A6C23B5E0508}" srcId="{C80C625C-52F4-4FCD-A823-785092C7BEF7}" destId="{80144DB8-0174-4A19-9B62-AE314EDD319A}" srcOrd="0" destOrd="0" parTransId="{C33D7011-57E0-4223-9E44-77EB1FDDD31C}" sibTransId="{1D0F4057-3A97-466A-9E70-147EF5128400}"/>
    <dgm:cxn modelId="{2F92DD34-FC17-45DD-ACEF-F8CDE64DD63E}" type="presOf" srcId="{80144DB8-0174-4A19-9B62-AE314EDD319A}" destId="{1D98D768-9054-4536-8CE7-3355E4D653F6}" srcOrd="0" destOrd="0" presId="urn:microsoft.com/office/officeart/2005/8/layout/vList5"/>
    <dgm:cxn modelId="{B4DCD05F-609F-4D01-9C8B-4066D6E4A691}" srcId="{7AF9805D-2709-4BE3-8325-D6DDBD4ECD6C}" destId="{5AB67E71-77F3-4FBE-A87B-5CD9CC9C5431}" srcOrd="1" destOrd="0" parTransId="{E3FE7EBD-A1DF-49AD-B179-3630204B3177}" sibTransId="{11E9830A-9D9E-42CD-BF56-D4CCCF712792}"/>
    <dgm:cxn modelId="{4C9D914D-C5E0-4FC8-A896-95233B36917E}" type="presOf" srcId="{C80C625C-52F4-4FCD-A823-785092C7BEF7}" destId="{578F053A-3EAB-454C-8CD7-C10161A6643A}" srcOrd="0" destOrd="0" presId="urn:microsoft.com/office/officeart/2005/8/layout/vList5"/>
    <dgm:cxn modelId="{1C78D16E-05CF-468D-84F6-3C11E9DED99E}" type="presOf" srcId="{8FA59FE6-9FA2-4EFD-AD9C-522B9A16F286}" destId="{6B18AB26-08AE-4261-AE34-A0E30564E4F5}" srcOrd="0" destOrd="0" presId="urn:microsoft.com/office/officeart/2005/8/layout/vList5"/>
    <dgm:cxn modelId="{972C3056-2B42-4EB1-A2FC-0D0BB30A5D0E}" type="presOf" srcId="{9D014BC0-C197-4D81-AC4E-BBEFE5E1C334}" destId="{9A905C4D-4E82-40D4-80E0-A67457F7AAFD}" srcOrd="0" destOrd="0" presId="urn:microsoft.com/office/officeart/2005/8/layout/vList5"/>
    <dgm:cxn modelId="{B0E8BE7A-7ED4-4F91-914C-0DB3643DE498}" srcId="{7AF9805D-2709-4BE3-8325-D6DDBD4ECD6C}" destId="{C80C625C-52F4-4FCD-A823-785092C7BEF7}" srcOrd="0" destOrd="0" parTransId="{3375C721-3326-4B71-AA69-03F9EB6AECAD}" sibTransId="{0F98318A-A69D-46DF-883F-263B5DCA0C7A}"/>
    <dgm:cxn modelId="{E8DB7A8F-387B-4013-8998-D3075DA9057E}" type="presOf" srcId="{7AF9805D-2709-4BE3-8325-D6DDBD4ECD6C}" destId="{138281AE-BE3E-4D8C-84DF-E6064BB9CDAA}" srcOrd="0" destOrd="0" presId="urn:microsoft.com/office/officeart/2005/8/layout/vList5"/>
    <dgm:cxn modelId="{A3EF0B93-829F-4AA3-8E44-6F03D7902FC0}" srcId="{7AF9805D-2709-4BE3-8325-D6DDBD4ECD6C}" destId="{9D014BC0-C197-4D81-AC4E-BBEFE5E1C334}" srcOrd="2" destOrd="0" parTransId="{63ED8FD8-EA58-46E2-9C46-4BFC2AF284D2}" sibTransId="{15B09147-0713-4961-8966-F6F59D238DF9}"/>
    <dgm:cxn modelId="{26DED996-370F-4E03-8F65-2A286BE4761C}" type="presOf" srcId="{5AB67E71-77F3-4FBE-A87B-5CD9CC9C5431}" destId="{19ECF87D-5B1C-4142-92A7-F2841361D322}" srcOrd="0" destOrd="0" presId="urn:microsoft.com/office/officeart/2005/8/layout/vList5"/>
    <dgm:cxn modelId="{8853BBD4-2D41-40AB-A700-478B64170E5A}" srcId="{5AB67E71-77F3-4FBE-A87B-5CD9CC9C5431}" destId="{8FA59FE6-9FA2-4EFD-AD9C-522B9A16F286}" srcOrd="0" destOrd="0" parTransId="{AC61C3A6-BEC9-46D0-944A-72DA32D816B8}" sibTransId="{2FAF0511-B62A-4A9B-B231-703E3A46AD8D}"/>
    <dgm:cxn modelId="{730C75EE-602D-47E8-9303-45F6BF08C297}" srcId="{9D014BC0-C197-4D81-AC4E-BBEFE5E1C334}" destId="{2201F1EB-E20D-4FB8-BA01-0E9B1CE0A17C}" srcOrd="0" destOrd="0" parTransId="{09D1A9DE-0CD8-451D-B7C2-E0E85C18E4D0}" sibTransId="{3EF7FBB0-3CB3-4550-A799-1CA4ACFE8E82}"/>
    <dgm:cxn modelId="{7CB0A9FA-1995-4106-89D2-0ED650E8D445}" type="presOf" srcId="{2201F1EB-E20D-4FB8-BA01-0E9B1CE0A17C}" destId="{ECB6373D-ECD1-4853-982C-7AAD24B01E8E}" srcOrd="0" destOrd="0" presId="urn:microsoft.com/office/officeart/2005/8/layout/vList5"/>
    <dgm:cxn modelId="{0A5ABF1B-7BD8-4F3B-8BED-EEB542C8BD02}" type="presParOf" srcId="{138281AE-BE3E-4D8C-84DF-E6064BB9CDAA}" destId="{F2FE7DEA-13B0-4CE2-AB87-4D93AB600B5F}" srcOrd="0" destOrd="0" presId="urn:microsoft.com/office/officeart/2005/8/layout/vList5"/>
    <dgm:cxn modelId="{DFCB453E-7BBD-4BD9-8FB6-39ED73442118}" type="presParOf" srcId="{F2FE7DEA-13B0-4CE2-AB87-4D93AB600B5F}" destId="{578F053A-3EAB-454C-8CD7-C10161A6643A}" srcOrd="0" destOrd="0" presId="urn:microsoft.com/office/officeart/2005/8/layout/vList5"/>
    <dgm:cxn modelId="{F00D14F3-C8D6-4F67-874D-D4BAFEC004C8}" type="presParOf" srcId="{F2FE7DEA-13B0-4CE2-AB87-4D93AB600B5F}" destId="{1D98D768-9054-4536-8CE7-3355E4D653F6}" srcOrd="1" destOrd="0" presId="urn:microsoft.com/office/officeart/2005/8/layout/vList5"/>
    <dgm:cxn modelId="{18E37AC6-95AC-4389-B405-8A7E92787511}" type="presParOf" srcId="{138281AE-BE3E-4D8C-84DF-E6064BB9CDAA}" destId="{F77DE0F5-5223-45A6-839F-D8C30EFB8702}" srcOrd="1" destOrd="0" presId="urn:microsoft.com/office/officeart/2005/8/layout/vList5"/>
    <dgm:cxn modelId="{2BF6B232-DB26-4A7B-86DB-8A7AA94DDA39}" type="presParOf" srcId="{138281AE-BE3E-4D8C-84DF-E6064BB9CDAA}" destId="{D86563D9-09B5-4946-899A-525549C056F0}" srcOrd="2" destOrd="0" presId="urn:microsoft.com/office/officeart/2005/8/layout/vList5"/>
    <dgm:cxn modelId="{D48163AC-FFE3-48CE-94C3-6FE895CE924A}" type="presParOf" srcId="{D86563D9-09B5-4946-899A-525549C056F0}" destId="{19ECF87D-5B1C-4142-92A7-F2841361D322}" srcOrd="0" destOrd="0" presId="urn:microsoft.com/office/officeart/2005/8/layout/vList5"/>
    <dgm:cxn modelId="{23FE000F-830C-4B72-9894-C49DDE78941F}" type="presParOf" srcId="{D86563D9-09B5-4946-899A-525549C056F0}" destId="{6B18AB26-08AE-4261-AE34-A0E30564E4F5}" srcOrd="1" destOrd="0" presId="urn:microsoft.com/office/officeart/2005/8/layout/vList5"/>
    <dgm:cxn modelId="{81ABE06B-7D97-4993-AE84-24F174101BA7}" type="presParOf" srcId="{138281AE-BE3E-4D8C-84DF-E6064BB9CDAA}" destId="{11609A3A-5B32-48D2-813D-D203026C5D54}" srcOrd="3" destOrd="0" presId="urn:microsoft.com/office/officeart/2005/8/layout/vList5"/>
    <dgm:cxn modelId="{B35F74C1-4205-46BA-9D9A-66560F387F4F}" type="presParOf" srcId="{138281AE-BE3E-4D8C-84DF-E6064BB9CDAA}" destId="{558B7917-A66B-4A72-98A0-C9EB75307C16}" srcOrd="4" destOrd="0" presId="urn:microsoft.com/office/officeart/2005/8/layout/vList5"/>
    <dgm:cxn modelId="{8AB08093-699C-4B45-A98C-605034E20475}" type="presParOf" srcId="{558B7917-A66B-4A72-98A0-C9EB75307C16}" destId="{9A905C4D-4E82-40D4-80E0-A67457F7AAFD}" srcOrd="0" destOrd="0" presId="urn:microsoft.com/office/officeart/2005/8/layout/vList5"/>
    <dgm:cxn modelId="{197E1653-BF7E-4246-B91F-F0306152D4DC}" type="presParOf" srcId="{558B7917-A66B-4A72-98A0-C9EB75307C16}" destId="{ECB6373D-ECD1-4853-982C-7AAD24B01E8E}"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F46B-65AD-470D-A075-008C0BF15289}">
      <dsp:nvSpPr>
        <dsp:cNvPr id="0" name=""/>
        <dsp:cNvSpPr/>
      </dsp:nvSpPr>
      <dsp:spPr>
        <a:xfrm>
          <a:off x="1872" y="0"/>
          <a:ext cx="1826732" cy="2574747"/>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0" i="0" kern="1200">
              <a:effectLst>
                <a:outerShdw blurRad="38100" dist="38100" dir="2700000" algn="tl">
                  <a:srgbClr val="000000">
                    <a:alpha val="43137"/>
                  </a:srgbClr>
                </a:outerShdw>
              </a:effectLst>
            </a:rPr>
            <a:t>"More opportunities for casual meetups and networking events for students from different programs. And please bring good coffee shop to campus so we don’t have to buy coffee from outside"</a:t>
          </a:r>
          <a:endParaRPr lang="en-US" sz="1200" kern="1200">
            <a:effectLst>
              <a:outerShdw blurRad="38100" dist="38100" dir="2700000" algn="tl">
                <a:srgbClr val="000000">
                  <a:alpha val="43137"/>
                </a:srgbClr>
              </a:outerShdw>
            </a:effectLst>
          </a:endParaRPr>
        </a:p>
      </dsp:txBody>
      <dsp:txXfrm>
        <a:off x="55375" y="53503"/>
        <a:ext cx="1719726" cy="2467741"/>
      </dsp:txXfrm>
    </dsp:sp>
    <dsp:sp modelId="{28783265-68EC-4E5E-80BA-A4D94C01C913}">
      <dsp:nvSpPr>
        <dsp:cNvPr id="0" name=""/>
        <dsp:cNvSpPr/>
      </dsp:nvSpPr>
      <dsp:spPr>
        <a:xfrm>
          <a:off x="2135496" y="0"/>
          <a:ext cx="1826732" cy="2574747"/>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0" i="0" kern="1200">
              <a:effectLst>
                <a:outerShdw blurRad="38100" dist="38100" dir="2700000" algn="tl">
                  <a:srgbClr val="000000">
                    <a:alpha val="43137"/>
                  </a:srgbClr>
                </a:outerShdw>
              </a:effectLst>
            </a:rPr>
            <a:t>"I personally feel very connected to my small communities on campus. However, I struggle to connect with campus as a whole, as I don’t really feel like admin cares about their students. For example, the school of liberal arts is dying in favor of a nursing campus. I love my liberal arts classes and have learned so much from them."</a:t>
          </a:r>
          <a:endParaRPr lang="en-US" sz="1200" kern="1200">
            <a:effectLst>
              <a:outerShdw blurRad="38100" dist="38100" dir="2700000" algn="tl">
                <a:srgbClr val="000000">
                  <a:alpha val="43137"/>
                </a:srgbClr>
              </a:outerShdw>
            </a:effectLst>
          </a:endParaRPr>
        </a:p>
      </dsp:txBody>
      <dsp:txXfrm>
        <a:off x="2188999" y="53503"/>
        <a:ext cx="1719726" cy="2467741"/>
      </dsp:txXfrm>
    </dsp:sp>
    <dsp:sp modelId="{927A2E5C-AE47-4531-9B66-331D1F6EA41B}">
      <dsp:nvSpPr>
        <dsp:cNvPr id="0" name=""/>
        <dsp:cNvSpPr/>
      </dsp:nvSpPr>
      <dsp:spPr>
        <a:xfrm>
          <a:off x="4269120" y="0"/>
          <a:ext cx="1826732" cy="2574747"/>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0" i="0" kern="1200">
              <a:effectLst>
                <a:outerShdw blurRad="38100" dist="38100" dir="2700000" algn="tl">
                  <a:srgbClr val="000000">
                    <a:alpha val="43137"/>
                  </a:srgbClr>
                </a:outerShdw>
              </a:effectLst>
            </a:rPr>
            <a:t>"I feel if we had more faculty members participate in student events would be a relaxed way of interacting with students and staff.”</a:t>
          </a:r>
          <a:endParaRPr lang="en-US" sz="1200" kern="1200">
            <a:effectLst>
              <a:outerShdw blurRad="38100" dist="38100" dir="2700000" algn="tl">
                <a:srgbClr val="000000">
                  <a:alpha val="43137"/>
                </a:srgbClr>
              </a:outerShdw>
            </a:effectLst>
          </a:endParaRPr>
        </a:p>
      </dsp:txBody>
      <dsp:txXfrm>
        <a:off x="4322623" y="53503"/>
        <a:ext cx="1719726" cy="2467741"/>
      </dsp:txXfrm>
    </dsp:sp>
    <dsp:sp modelId="{CEBE78D9-7285-47FC-99EF-1E79C04F0C2C}">
      <dsp:nvSpPr>
        <dsp:cNvPr id="0" name=""/>
        <dsp:cNvSpPr/>
      </dsp:nvSpPr>
      <dsp:spPr>
        <a:xfrm>
          <a:off x="6402744" y="0"/>
          <a:ext cx="1826732" cy="2574747"/>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0" i="0" kern="1200">
              <a:effectLst>
                <a:outerShdw blurRad="38100" dist="38100" dir="2700000" algn="tl">
                  <a:srgbClr val="000000">
                    <a:alpha val="43137"/>
                  </a:srgbClr>
                </a:outerShdw>
              </a:effectLst>
            </a:rPr>
            <a:t>"Have some community building initiatives like host some town halls or student forums for open discussions where students can share how they’re feeling and offer suggestion about campus improvements"</a:t>
          </a:r>
          <a:br>
            <a:rPr lang="en-US" sz="1200" b="0" i="0" kern="1200">
              <a:effectLst>
                <a:outerShdw blurRad="38100" dist="38100" dir="2700000" algn="tl">
                  <a:srgbClr val="000000">
                    <a:alpha val="43137"/>
                  </a:srgbClr>
                </a:outerShdw>
              </a:effectLst>
            </a:rPr>
          </a:br>
          <a:endParaRPr lang="en-US" sz="1200" kern="1200">
            <a:effectLst>
              <a:outerShdw blurRad="38100" dist="38100" dir="2700000" algn="tl">
                <a:srgbClr val="000000">
                  <a:alpha val="43137"/>
                </a:srgbClr>
              </a:outerShdw>
            </a:effectLst>
          </a:endParaRPr>
        </a:p>
      </dsp:txBody>
      <dsp:txXfrm>
        <a:off x="6456247" y="53503"/>
        <a:ext cx="1719726" cy="24677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F3B688-76B6-4E20-BBD1-931BDCDE187C}">
      <dsp:nvSpPr>
        <dsp:cNvPr id="0" name=""/>
        <dsp:cNvSpPr/>
      </dsp:nvSpPr>
      <dsp:spPr>
        <a:xfrm rot="5400000">
          <a:off x="5270269" y="-2217156"/>
          <a:ext cx="671527" cy="5276266"/>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66725">
            <a:lnSpc>
              <a:spcPct val="90000"/>
            </a:lnSpc>
            <a:spcBef>
              <a:spcPct val="0"/>
            </a:spcBef>
            <a:spcAft>
              <a:spcPct val="15000"/>
            </a:spcAft>
            <a:buChar char="•"/>
          </a:pPr>
          <a:r>
            <a:rPr lang="en-GB" sz="1050" b="0" i="0" kern="1200">
              <a:solidFill>
                <a:schemeClr val="bg2"/>
              </a:solidFill>
            </a:rPr>
            <a:t>It would be helpful to take yearly analytics to see how student perspective changes after the split. </a:t>
          </a:r>
          <a:endParaRPr lang="en-US" sz="1050" kern="1200">
            <a:solidFill>
              <a:schemeClr val="bg2"/>
            </a:solidFill>
          </a:endParaRPr>
        </a:p>
        <a:p>
          <a:pPr marL="57150" lvl="1" indent="-57150" algn="l" defTabSz="466725">
            <a:lnSpc>
              <a:spcPct val="90000"/>
            </a:lnSpc>
            <a:spcBef>
              <a:spcPct val="0"/>
            </a:spcBef>
            <a:spcAft>
              <a:spcPct val="15000"/>
            </a:spcAft>
            <a:buChar char="•"/>
          </a:pPr>
          <a:r>
            <a:rPr lang="en-GB" sz="1050" b="0" i="0" kern="1200">
              <a:solidFill>
                <a:schemeClr val="bg2"/>
              </a:solidFill>
            </a:rPr>
            <a:t>Many students who are freshman had more positive outlooks on campus, and it would be interesting to see if this continues as they become upperclassmen. </a:t>
          </a:r>
          <a:endParaRPr lang="en-US" sz="1050" kern="1200">
            <a:solidFill>
              <a:schemeClr val="bg2"/>
            </a:solidFill>
          </a:endParaRPr>
        </a:p>
      </dsp:txBody>
      <dsp:txXfrm rot="-5400000">
        <a:off x="2967900" y="117994"/>
        <a:ext cx="5243485" cy="605965"/>
      </dsp:txXfrm>
    </dsp:sp>
    <dsp:sp modelId="{75B5E4F1-89F8-437B-9559-579A1CE6B00E}">
      <dsp:nvSpPr>
        <dsp:cNvPr id="0" name=""/>
        <dsp:cNvSpPr/>
      </dsp:nvSpPr>
      <dsp:spPr>
        <a:xfrm>
          <a:off x="0" y="1271"/>
          <a:ext cx="2967900" cy="839409"/>
        </a:xfrm>
        <a:prstGeom prst="roundRect">
          <a:avLst/>
        </a:prstGeom>
        <a:solidFill>
          <a:schemeClr val="accent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GB" sz="1800" b="0" i="0" kern="1200">
              <a:effectLst>
                <a:outerShdw blurRad="38100" dist="38100" dir="2700000" algn="tl">
                  <a:srgbClr val="000000">
                    <a:alpha val="43137"/>
                  </a:srgbClr>
                </a:outerShdw>
              </a:effectLst>
            </a:rPr>
            <a:t>Yearly Check Ins</a:t>
          </a:r>
          <a:endParaRPr lang="en-US" sz="1800" kern="1200">
            <a:effectLst>
              <a:outerShdw blurRad="38100" dist="38100" dir="2700000" algn="tl">
                <a:srgbClr val="000000">
                  <a:alpha val="43137"/>
                </a:srgbClr>
              </a:outerShdw>
            </a:effectLst>
          </a:endParaRPr>
        </a:p>
      </dsp:txBody>
      <dsp:txXfrm>
        <a:off x="40977" y="42248"/>
        <a:ext cx="2885946" cy="757455"/>
      </dsp:txXfrm>
    </dsp:sp>
    <dsp:sp modelId="{84853349-3733-410A-8C47-D2A4EB162C89}">
      <dsp:nvSpPr>
        <dsp:cNvPr id="0" name=""/>
        <dsp:cNvSpPr/>
      </dsp:nvSpPr>
      <dsp:spPr>
        <a:xfrm rot="5400000">
          <a:off x="5270269" y="-1335776"/>
          <a:ext cx="671527" cy="5276266"/>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66725">
            <a:lnSpc>
              <a:spcPct val="90000"/>
            </a:lnSpc>
            <a:spcBef>
              <a:spcPct val="0"/>
            </a:spcBef>
            <a:spcAft>
              <a:spcPct val="15000"/>
            </a:spcAft>
            <a:buChar char="•"/>
          </a:pPr>
          <a:r>
            <a:rPr lang="en-GB" sz="1050" b="0" i="0" kern="1200">
              <a:solidFill>
                <a:schemeClr val="bg2"/>
              </a:solidFill>
            </a:rPr>
            <a:t>Host open forums, town halls, or listening sessions where students can voice concerns about the split and campus life. Follow up with tangible action to build trust and transparency.</a:t>
          </a:r>
          <a:endParaRPr lang="en-US" sz="1050" kern="1200">
            <a:solidFill>
              <a:schemeClr val="bg2"/>
            </a:solidFill>
          </a:endParaRPr>
        </a:p>
      </dsp:txBody>
      <dsp:txXfrm rot="-5400000">
        <a:off x="2967900" y="999374"/>
        <a:ext cx="5243485" cy="605965"/>
      </dsp:txXfrm>
    </dsp:sp>
    <dsp:sp modelId="{4B1801FE-A501-4994-9C33-646E1F92E486}">
      <dsp:nvSpPr>
        <dsp:cNvPr id="0" name=""/>
        <dsp:cNvSpPr/>
      </dsp:nvSpPr>
      <dsp:spPr>
        <a:xfrm>
          <a:off x="0" y="882652"/>
          <a:ext cx="2967900" cy="839409"/>
        </a:xfrm>
        <a:prstGeom prst="roundRect">
          <a:avLst/>
        </a:prstGeom>
        <a:solidFill>
          <a:schemeClr val="accent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GB" sz="1800" b="0" i="0" kern="1200">
              <a:effectLst>
                <a:outerShdw blurRad="38100" dist="38100" dir="2700000" algn="tl">
                  <a:srgbClr val="000000">
                    <a:alpha val="43137"/>
                  </a:srgbClr>
                </a:outerShdw>
              </a:effectLst>
            </a:rPr>
            <a:t>Opportunities to Listen</a:t>
          </a:r>
          <a:endParaRPr lang="en-US" sz="1800" kern="1200">
            <a:effectLst>
              <a:outerShdw blurRad="38100" dist="38100" dir="2700000" algn="tl">
                <a:srgbClr val="000000">
                  <a:alpha val="43137"/>
                </a:srgbClr>
              </a:outerShdw>
            </a:effectLst>
          </a:endParaRPr>
        </a:p>
      </dsp:txBody>
      <dsp:txXfrm>
        <a:off x="40977" y="923629"/>
        <a:ext cx="2885946" cy="757455"/>
      </dsp:txXfrm>
    </dsp:sp>
    <dsp:sp modelId="{0B958073-C0DC-4EC9-AA20-6771E35ADCC4}">
      <dsp:nvSpPr>
        <dsp:cNvPr id="0" name=""/>
        <dsp:cNvSpPr/>
      </dsp:nvSpPr>
      <dsp:spPr>
        <a:xfrm rot="5400000">
          <a:off x="5270269" y="-454396"/>
          <a:ext cx="671527" cy="5276266"/>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66725">
            <a:lnSpc>
              <a:spcPct val="90000"/>
            </a:lnSpc>
            <a:spcBef>
              <a:spcPct val="0"/>
            </a:spcBef>
            <a:spcAft>
              <a:spcPct val="15000"/>
            </a:spcAft>
            <a:buChar char="•"/>
          </a:pPr>
          <a:r>
            <a:rPr lang="en-US" sz="1050" b="0" i="0" kern="1200">
              <a:solidFill>
                <a:schemeClr val="bg2"/>
              </a:solidFill>
            </a:rPr>
            <a:t>IU Indianapolis should continue to emphasize the strengths of its programs, highlight alumni success stories, and actively market the university’s unique offerings to build confidence in its academic reputation.</a:t>
          </a:r>
          <a:endParaRPr lang="en-US" sz="1050" kern="1200">
            <a:solidFill>
              <a:schemeClr val="bg2"/>
            </a:solidFill>
          </a:endParaRPr>
        </a:p>
      </dsp:txBody>
      <dsp:txXfrm rot="-5400000">
        <a:off x="2967900" y="1880754"/>
        <a:ext cx="5243485" cy="605965"/>
      </dsp:txXfrm>
    </dsp:sp>
    <dsp:sp modelId="{66400C59-87B3-473D-A153-CB16F9C69EE2}">
      <dsp:nvSpPr>
        <dsp:cNvPr id="0" name=""/>
        <dsp:cNvSpPr/>
      </dsp:nvSpPr>
      <dsp:spPr>
        <a:xfrm>
          <a:off x="0" y="1764032"/>
          <a:ext cx="2967900" cy="839409"/>
        </a:xfrm>
        <a:prstGeom prst="roundRect">
          <a:avLst/>
        </a:prstGeom>
        <a:solidFill>
          <a:schemeClr val="accent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b="0" i="0" kern="1200">
              <a:effectLst>
                <a:outerShdw blurRad="38100" dist="38100" dir="2700000" algn="tl">
                  <a:srgbClr val="000000">
                    <a:alpha val="43137"/>
                  </a:srgbClr>
                </a:outerShdw>
              </a:effectLst>
            </a:rPr>
            <a:t>Strengths-Forward Focus</a:t>
          </a:r>
          <a:endParaRPr lang="en-US" sz="1800" kern="1200">
            <a:effectLst>
              <a:outerShdw blurRad="38100" dist="38100" dir="2700000" algn="tl">
                <a:srgbClr val="000000">
                  <a:alpha val="43137"/>
                </a:srgbClr>
              </a:outerShdw>
            </a:effectLst>
          </a:endParaRPr>
        </a:p>
      </dsp:txBody>
      <dsp:txXfrm>
        <a:off x="40977" y="1805009"/>
        <a:ext cx="2885946" cy="7574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98D768-9054-4536-8CE7-3355E4D653F6}">
      <dsp:nvSpPr>
        <dsp:cNvPr id="0" name=""/>
        <dsp:cNvSpPr/>
      </dsp:nvSpPr>
      <dsp:spPr>
        <a:xfrm rot="5400000">
          <a:off x="5105382" y="-2230458"/>
          <a:ext cx="617518" cy="523515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n-GB" sz="1300" b="0" i="0" kern="1200">
              <a:solidFill>
                <a:schemeClr val="bg2"/>
              </a:solidFill>
            </a:rPr>
            <a:t>Having more casual meetups, partnership and networking events for students would more so help have a deeper sense of belonging. </a:t>
          </a:r>
          <a:endParaRPr lang="en-US" sz="1300" kern="1200">
            <a:solidFill>
              <a:schemeClr val="bg2"/>
            </a:solidFill>
          </a:endParaRPr>
        </a:p>
      </dsp:txBody>
      <dsp:txXfrm rot="-5400000">
        <a:off x="2796564" y="108505"/>
        <a:ext cx="5205010" cy="557228"/>
      </dsp:txXfrm>
    </dsp:sp>
    <dsp:sp modelId="{578F053A-3EAB-454C-8CD7-C10161A6643A}">
      <dsp:nvSpPr>
        <dsp:cNvPr id="0" name=""/>
        <dsp:cNvSpPr/>
      </dsp:nvSpPr>
      <dsp:spPr>
        <a:xfrm>
          <a:off x="148210" y="1169"/>
          <a:ext cx="2648353" cy="771898"/>
        </a:xfrm>
        <a:prstGeom prst="roundRect">
          <a:avLst/>
        </a:prstGeom>
        <a:solidFill>
          <a:schemeClr val="accent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US" sz="1600" kern="1200"/>
            <a:t>Serendipitous Connections</a:t>
          </a:r>
        </a:p>
      </dsp:txBody>
      <dsp:txXfrm>
        <a:off x="185891" y="38850"/>
        <a:ext cx="2572991" cy="696536"/>
      </dsp:txXfrm>
    </dsp:sp>
    <dsp:sp modelId="{6B18AB26-08AE-4261-AE34-A0E30564E4F5}">
      <dsp:nvSpPr>
        <dsp:cNvPr id="0" name=""/>
        <dsp:cNvSpPr/>
      </dsp:nvSpPr>
      <dsp:spPr>
        <a:xfrm rot="5400000">
          <a:off x="5105382" y="-1419965"/>
          <a:ext cx="617518" cy="523515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n-GB" sz="1300" b="0" i="0" kern="1200">
              <a:solidFill>
                <a:schemeClr val="bg2"/>
              </a:solidFill>
            </a:rPr>
            <a:t>Having more faculty involvement outside of classes was also recommended by students to feel more relaxed around professors and administration.</a:t>
          </a:r>
          <a:endParaRPr lang="en-US" sz="1300" kern="1200">
            <a:solidFill>
              <a:schemeClr val="bg2"/>
            </a:solidFill>
          </a:endParaRPr>
        </a:p>
      </dsp:txBody>
      <dsp:txXfrm rot="-5400000">
        <a:off x="2796564" y="918998"/>
        <a:ext cx="5205010" cy="557228"/>
      </dsp:txXfrm>
    </dsp:sp>
    <dsp:sp modelId="{19ECF87D-5B1C-4142-92A7-F2841361D322}">
      <dsp:nvSpPr>
        <dsp:cNvPr id="0" name=""/>
        <dsp:cNvSpPr/>
      </dsp:nvSpPr>
      <dsp:spPr>
        <a:xfrm>
          <a:off x="148210" y="811662"/>
          <a:ext cx="2648353" cy="771898"/>
        </a:xfrm>
        <a:prstGeom prst="roundRect">
          <a:avLst/>
        </a:prstGeom>
        <a:solidFill>
          <a:schemeClr val="accent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b="0" i="0" kern="1200"/>
            <a:t>Role of Faculty</a:t>
          </a:r>
          <a:endParaRPr lang="en-US" sz="1600" kern="1200"/>
        </a:p>
      </dsp:txBody>
      <dsp:txXfrm>
        <a:off x="185891" y="849343"/>
        <a:ext cx="2572991" cy="696536"/>
      </dsp:txXfrm>
    </dsp:sp>
    <dsp:sp modelId="{ECB6373D-ECD1-4853-982C-7AAD24B01E8E}">
      <dsp:nvSpPr>
        <dsp:cNvPr id="0" name=""/>
        <dsp:cNvSpPr/>
      </dsp:nvSpPr>
      <dsp:spPr>
        <a:xfrm rot="5400000">
          <a:off x="5105382" y="-609472"/>
          <a:ext cx="617518" cy="523515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n-GB" sz="1300" b="0" i="0" kern="1200">
              <a:solidFill>
                <a:schemeClr val="bg2"/>
              </a:solidFill>
            </a:rPr>
            <a:t>One possible department is Division of Student Affairs, given that it is the umbrella for many divisions, including housing and student organizations.</a:t>
          </a:r>
          <a:endParaRPr lang="en-US" sz="1300" kern="1200">
            <a:solidFill>
              <a:schemeClr val="bg2"/>
            </a:solidFill>
          </a:endParaRPr>
        </a:p>
      </dsp:txBody>
      <dsp:txXfrm rot="-5400000">
        <a:off x="2796564" y="1729491"/>
        <a:ext cx="5205010" cy="557228"/>
      </dsp:txXfrm>
    </dsp:sp>
    <dsp:sp modelId="{9A905C4D-4E82-40D4-80E0-A67457F7AAFD}">
      <dsp:nvSpPr>
        <dsp:cNvPr id="0" name=""/>
        <dsp:cNvSpPr/>
      </dsp:nvSpPr>
      <dsp:spPr>
        <a:xfrm>
          <a:off x="148210" y="1622156"/>
          <a:ext cx="2648353" cy="771898"/>
        </a:xfrm>
        <a:prstGeom prst="roundRect">
          <a:avLst/>
        </a:prstGeom>
        <a:solidFill>
          <a:schemeClr val="accent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b="0" i="0" kern="1200"/>
            <a:t>Who would be in charge of these changes?</a:t>
          </a:r>
          <a:endParaRPr lang="en-US" sz="1600" kern="1200"/>
        </a:p>
      </dsp:txBody>
      <dsp:txXfrm>
        <a:off x="185891" y="1659837"/>
        <a:ext cx="2572991" cy="69653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5CE15E-2FE6-42CE-A249-FD035CFA3837}" type="datetimeFigureOut">
              <a:rPr lang="en-US" smtClean="0"/>
              <a:t>4/20/2025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D073CC-2453-48C9-B939-B0442FC83474}" type="slidenum">
              <a:rPr lang="en-US" smtClean="0"/>
              <a:t>‹#›</a:t>
            </a:fld>
            <a:endParaRPr lang="en-US"/>
          </a:p>
        </p:txBody>
      </p:sp>
    </p:spTree>
    <p:extLst>
      <p:ext uri="{BB962C8B-B14F-4D97-AF65-F5344CB8AC3E}">
        <p14:creationId xmlns:p14="http://schemas.microsoft.com/office/powerpoint/2010/main" val="3842966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2299740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4B63F0-E7A4-796C-520D-C4ECBEE8B74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EF0162-3869-1FE0-B6ED-BA8F227A060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CE09FA9D-1AC9-AADD-C522-009E73AD7420}"/>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093287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ADD827-D2BC-514F-A568-9169A216DE5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0C762D-2A72-4A23-AEEA-C8692E2870E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B33054E-F644-89EA-79EA-A1C52BA93D1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8144820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A2CAEB-F976-E5A4-34B9-3DBD09BE465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781CB84-8A36-044D-2A0D-372324B76680}"/>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669EEFF-74F1-F80A-6A3D-260407A206F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2980377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7CDBF4-DC61-8E97-97C4-0191789DD8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4793BB-0D67-3FC7-3AC0-A1469EAE77D1}"/>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9629B7E-A554-7639-5A27-AA2FAA6D0E8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8182006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353503-ACC7-A452-5FED-C34CE59B42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8C9C7A-89BA-12BA-C8AC-C394CA030DE8}"/>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99DA891-290E-F709-0069-8034BF0E9B9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8323605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0D0697-939A-8CD6-0237-2E1EC3F8A6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51A5FE-4887-01F0-BC7B-0F466C5A59A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2CDAE48C-2FAF-51AE-FD6D-522D85D963B0}"/>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9531766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334F07-3198-9D75-F56C-A67B1A748C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0EE08C-AF4E-1337-7936-55B53E487E6B}"/>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13EBC7A4-28E8-A29E-9143-F7FCF49F9548}"/>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2703737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833EB9-14C2-CB14-5387-A228E281CF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1BC3DA5-E6F6-00B3-BD12-977190C3ED34}"/>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55F038B9-B443-24D5-2D6B-78B6D2490A7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5552153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50631-0EDC-4005-FA79-E327FB5C8A9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90B82CF-351C-D16F-F3D7-E109D59885BC}"/>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4FADF2D4-82A6-D0A2-FC79-01FAA5765D55}"/>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4128041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4334F8-1B37-30FB-8918-179CEC3685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A12EEE-18E6-B1DB-65B1-7476C7BCDCA8}"/>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2F813959-585F-06B2-F2F0-7D7296505F5B}"/>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174485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5600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922CED-729C-AFCB-17F7-3CFB65E7766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C301A9-17A1-3A1A-C223-99838ABC2D02}"/>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008EF6C6-765F-622B-551B-47BDA288825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1931404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DEEB9-23F2-4CB8-74A8-30AE69AA9A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BF622F-1C89-CD99-1AE3-F309C5DF7ABE}"/>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FFF5A321-EB80-EB5F-31ED-91D95F3A6DB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2037245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D2C32B-8239-84EC-90D3-C29C11CCAC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5A6030-3220-267D-8BE5-DA155262E41E}"/>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6849B20-9563-67D7-DF95-79386E41FEFE}"/>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4447461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5F5FDE-C983-E842-D62E-9CF1BA8FE8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05FE15-D547-52C4-74E8-B649B23EDA97}"/>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F2F4107F-075A-F4A6-7CB1-46B2C784BBF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6442497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CCBBDA-0CB9-4FB4-9FED-D19E7791C8B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06AE96-2950-2E6A-CA7B-1754231CAEF3}"/>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BF28A773-BD88-2299-769C-101807EE5E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2744537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9B6A46-F018-55EB-0618-28FD3A8731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CC4391-5ED6-E099-3741-F9DA2A376396}"/>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7B9DAAE9-10AB-08F3-75E4-0B971BE2CB3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2110348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A39147-C547-06B5-9C21-ADE1417AB7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078BF8-5AD3-7F2A-0ED2-A54116BC5690}"/>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27C09442-E29C-535E-A9C3-759BE55E3668}"/>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794919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18771A-2577-F93B-EBF6-757FA819C4C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7CAA5D7-B57F-CCF1-1545-5F2B4CB1BAD0}"/>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A00FB846-FF54-3115-373D-0F26C5035F8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6071027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96B11B-4678-F616-DB8E-93F4055485C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8B0505-EF25-80E6-DF55-A6F1EA9885D0}"/>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6BBCA6C2-8352-5987-D66A-3B2D97C1EC6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6542938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627D8E-9D6D-465B-FDA4-DF5C666670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35F3DBA-4E88-2A92-1CFE-06609220B953}"/>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75083BF2-4639-E877-247B-725BC5EF558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942081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0578290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658152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908498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3F349C-A0D3-AD94-A8D3-D3F3F8B96E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8552B5D-9F8A-E63E-850D-8EC1B3DAD47F}"/>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21F29117-2DEC-DB55-00D5-E927D867F51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8038063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D54AF1-4258-C145-B3F2-13A7FB7C94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975940-78F5-E00A-84E3-340708B63D44}"/>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4249579C-B87B-4CE5-EA4C-5E5179D74CC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79031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2529703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62721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47637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FEF12-999E-E32F-0766-D874AD922E6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B2EB9CF-2E5B-3DE5-83C5-7949D111A34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C5422CB-7A58-0439-D248-225F3F4BFAA4}"/>
              </a:ext>
            </a:extLst>
          </p:cNvPr>
          <p:cNvSpPr>
            <a:spLocks noGrp="1"/>
          </p:cNvSpPr>
          <p:nvPr>
            <p:ph type="dt" sz="half" idx="10"/>
          </p:nvPr>
        </p:nvSpPr>
        <p:spPr/>
        <p:txBody>
          <a:bodyPr/>
          <a:lstStyle/>
          <a:p>
            <a:fld id="{BF0F31B0-CB26-435D-BFC4-2BDCC484DFF7}" type="datetimeFigureOut">
              <a:rPr lang="en-US" smtClean="0"/>
              <a:t>4/20/2025</a:t>
            </a:fld>
            <a:endParaRPr lang="en-US"/>
          </a:p>
        </p:txBody>
      </p:sp>
      <p:sp>
        <p:nvSpPr>
          <p:cNvPr id="5" name="Footer Placeholder 4">
            <a:extLst>
              <a:ext uri="{FF2B5EF4-FFF2-40B4-BE49-F238E27FC236}">
                <a16:creationId xmlns:a16="http://schemas.microsoft.com/office/drawing/2014/main" id="{4E995CC0-C3C7-5898-EDBE-127D2D2B4C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00AA46-5C76-8263-6350-D67CE86B7371}"/>
              </a:ext>
            </a:extLst>
          </p:cNvPr>
          <p:cNvSpPr>
            <a:spLocks noGrp="1"/>
          </p:cNvSpPr>
          <p:nvPr>
            <p:ph type="sldNum" sz="quarter" idx="12"/>
          </p:nvPr>
        </p:nvSpPr>
        <p:spPr/>
        <p:txBody>
          <a:bodyPr/>
          <a:lstStyle/>
          <a:p>
            <a:fld id="{0353DEF5-A349-4F16-BCF4-3F8309E86BB7}" type="slidenum">
              <a:rPr lang="en-US" smtClean="0"/>
              <a:t>‹#›</a:t>
            </a:fld>
            <a:endParaRPr lang="en-US"/>
          </a:p>
        </p:txBody>
      </p:sp>
    </p:spTree>
    <p:extLst>
      <p:ext uri="{BB962C8B-B14F-4D97-AF65-F5344CB8AC3E}">
        <p14:creationId xmlns:p14="http://schemas.microsoft.com/office/powerpoint/2010/main" val="39901862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EC5B3-61E2-D560-6C67-3753505CF7F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3EC9009-9EAA-00E7-595E-0B3FA3D0A9F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E8C308-9B1C-35F2-B420-1611A0C2721E}"/>
              </a:ext>
            </a:extLst>
          </p:cNvPr>
          <p:cNvSpPr>
            <a:spLocks noGrp="1"/>
          </p:cNvSpPr>
          <p:nvPr>
            <p:ph type="dt" sz="half" idx="10"/>
          </p:nvPr>
        </p:nvSpPr>
        <p:spPr/>
        <p:txBody>
          <a:bodyPr/>
          <a:lstStyle/>
          <a:p>
            <a:fld id="{BF0F31B0-CB26-435D-BFC4-2BDCC484DFF7}" type="datetimeFigureOut">
              <a:rPr lang="en-US" smtClean="0"/>
              <a:t>4/20/2025</a:t>
            </a:fld>
            <a:endParaRPr lang="en-US"/>
          </a:p>
        </p:txBody>
      </p:sp>
      <p:sp>
        <p:nvSpPr>
          <p:cNvPr id="5" name="Footer Placeholder 4">
            <a:extLst>
              <a:ext uri="{FF2B5EF4-FFF2-40B4-BE49-F238E27FC236}">
                <a16:creationId xmlns:a16="http://schemas.microsoft.com/office/drawing/2014/main" id="{889F7B71-F65F-E3AE-999D-6832C396D2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0469B7-E46E-8B9B-0C3D-C1E3E8E8C3D7}"/>
              </a:ext>
            </a:extLst>
          </p:cNvPr>
          <p:cNvSpPr>
            <a:spLocks noGrp="1"/>
          </p:cNvSpPr>
          <p:nvPr>
            <p:ph type="sldNum" sz="quarter" idx="12"/>
          </p:nvPr>
        </p:nvSpPr>
        <p:spPr/>
        <p:txBody>
          <a:bodyPr/>
          <a:lstStyle/>
          <a:p>
            <a:fld id="{0353DEF5-A349-4F16-BCF4-3F8309E86BB7}" type="slidenum">
              <a:rPr lang="en-US" smtClean="0"/>
              <a:t>‹#›</a:t>
            </a:fld>
            <a:endParaRPr lang="en-US"/>
          </a:p>
        </p:txBody>
      </p:sp>
    </p:spTree>
    <p:extLst>
      <p:ext uri="{BB962C8B-B14F-4D97-AF65-F5344CB8AC3E}">
        <p14:creationId xmlns:p14="http://schemas.microsoft.com/office/powerpoint/2010/main" val="2099791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5C8A64C-D830-B678-753F-041F7D57916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C908D10-5ED4-0ED3-CA75-0B1060DA2A4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54757E-29D3-AB78-B94E-50BD930FFA3C}"/>
              </a:ext>
            </a:extLst>
          </p:cNvPr>
          <p:cNvSpPr>
            <a:spLocks noGrp="1"/>
          </p:cNvSpPr>
          <p:nvPr>
            <p:ph type="dt" sz="half" idx="10"/>
          </p:nvPr>
        </p:nvSpPr>
        <p:spPr/>
        <p:txBody>
          <a:bodyPr/>
          <a:lstStyle/>
          <a:p>
            <a:fld id="{BF0F31B0-CB26-435D-BFC4-2BDCC484DFF7}" type="datetimeFigureOut">
              <a:rPr lang="en-US" smtClean="0"/>
              <a:t>4/20/2025</a:t>
            </a:fld>
            <a:endParaRPr lang="en-US"/>
          </a:p>
        </p:txBody>
      </p:sp>
      <p:sp>
        <p:nvSpPr>
          <p:cNvPr id="5" name="Footer Placeholder 4">
            <a:extLst>
              <a:ext uri="{FF2B5EF4-FFF2-40B4-BE49-F238E27FC236}">
                <a16:creationId xmlns:a16="http://schemas.microsoft.com/office/drawing/2014/main" id="{AC51F2D7-7E0B-BC05-E059-D36193CAA5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CB5150-1A6B-CC2A-B0DF-FD926597071F}"/>
              </a:ext>
            </a:extLst>
          </p:cNvPr>
          <p:cNvSpPr>
            <a:spLocks noGrp="1"/>
          </p:cNvSpPr>
          <p:nvPr>
            <p:ph type="sldNum" sz="quarter" idx="12"/>
          </p:nvPr>
        </p:nvSpPr>
        <p:spPr/>
        <p:txBody>
          <a:bodyPr/>
          <a:lstStyle/>
          <a:p>
            <a:fld id="{0353DEF5-A349-4F16-BCF4-3F8309E86BB7}" type="slidenum">
              <a:rPr lang="en-US" smtClean="0"/>
              <a:t>‹#›</a:t>
            </a:fld>
            <a:endParaRPr lang="en-US"/>
          </a:p>
        </p:txBody>
      </p:sp>
    </p:spTree>
    <p:extLst>
      <p:ext uri="{BB962C8B-B14F-4D97-AF65-F5344CB8AC3E}">
        <p14:creationId xmlns:p14="http://schemas.microsoft.com/office/powerpoint/2010/main" val="17895082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_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F6EA3DF-55B7-6A1D-6AAE-70D523E83B34}"/>
              </a:ext>
            </a:extLst>
          </p:cNvPr>
          <p:cNvSpPr/>
          <p:nvPr userDrawn="1"/>
        </p:nvSpPr>
        <p:spPr>
          <a:xfrm>
            <a:off x="0" y="6161315"/>
            <a:ext cx="12192000" cy="696685"/>
          </a:xfrm>
          <a:prstGeom prst="rect">
            <a:avLst/>
          </a:prstGeom>
          <a:solidFill>
            <a:srgbClr val="99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Google Shape;19;p3">
            <a:extLst>
              <a:ext uri="{FF2B5EF4-FFF2-40B4-BE49-F238E27FC236}">
                <a16:creationId xmlns:a16="http://schemas.microsoft.com/office/drawing/2014/main" id="{99FEF39D-1494-2873-899D-9B9B1A11EBFC}"/>
              </a:ext>
            </a:extLst>
          </p:cNvPr>
          <p:cNvSpPr txBox="1">
            <a:spLocks/>
          </p:cNvSpPr>
          <p:nvPr userDrawn="1"/>
        </p:nvSpPr>
        <p:spPr>
          <a:xfrm>
            <a:off x="970600" y="6360897"/>
            <a:ext cx="10250800" cy="317184"/>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L="457200" marR="0" lvl="0" indent="-311150" algn="ctr" rtl="0">
              <a:lnSpc>
                <a:spcPct val="100000"/>
              </a:lnSpc>
              <a:spcBef>
                <a:spcPts val="0"/>
              </a:spcBef>
              <a:spcAft>
                <a:spcPts val="0"/>
              </a:spcAft>
              <a:buClr>
                <a:schemeClr val="accent1"/>
              </a:buClr>
              <a:buSzPts val="1600"/>
              <a:buFont typeface="Source Sans Pro"/>
              <a:buNone/>
              <a:defRPr sz="3500" b="0" i="0" u="none" strike="noStrike" cap="none">
                <a:solidFill>
                  <a:schemeClr val="accent1"/>
                </a:solidFill>
                <a:latin typeface="BentonSans Regular" panose="02000503000000020004" pitchFamily="2" charset="77"/>
                <a:ea typeface="Source Sans Pro"/>
                <a:cs typeface="Source Sans Pro"/>
                <a:sym typeface="Source Sans Pro"/>
              </a:defRPr>
            </a:lvl1pPr>
            <a:lvl2pPr marL="914400" marR="0" lvl="1"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2pPr>
            <a:lvl3pPr marL="1371600" marR="0" lvl="2"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3pPr>
            <a:lvl4pPr marL="1828800" marR="0" lvl="3"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4pPr>
            <a:lvl5pPr marL="2286000" marR="0" lvl="4"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5pPr>
            <a:lvl6pPr marL="2743200" marR="0" lvl="5"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6pPr>
            <a:lvl7pPr marL="3200400" marR="0" lvl="6"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7pPr>
            <a:lvl8pPr marL="3657600" marR="0" lvl="7"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8pPr>
            <a:lvl9pPr marL="4114800" marR="0" lvl="8"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9pPr>
          </a:lstStyle>
          <a:p>
            <a:pPr marL="0" indent="0" algn="ctr"/>
            <a:r>
              <a:rPr lang="en-US" sz="1200" b="0" i="0" spc="267" baseline="0">
                <a:solidFill>
                  <a:schemeClr val="bg1"/>
                </a:solidFill>
                <a:latin typeface="BentonSans Medium" panose="02000503000000020004" pitchFamily="2" charset="77"/>
              </a:rPr>
              <a:t>INDIANA UNIVERSITY INDIANAPOLIS</a:t>
            </a:r>
          </a:p>
        </p:txBody>
      </p:sp>
      <p:pic>
        <p:nvPicPr>
          <p:cNvPr id="6" name="Picture 5">
            <a:extLst>
              <a:ext uri="{FF2B5EF4-FFF2-40B4-BE49-F238E27FC236}">
                <a16:creationId xmlns:a16="http://schemas.microsoft.com/office/drawing/2014/main" id="{5FA50246-8CF4-8A8E-7E14-EFFCE7E9B1A3}"/>
              </a:ext>
            </a:extLst>
          </p:cNvPr>
          <p:cNvPicPr>
            <a:picLocks noChangeAspect="1"/>
          </p:cNvPicPr>
          <p:nvPr userDrawn="1"/>
        </p:nvPicPr>
        <p:blipFill>
          <a:blip r:embed="rId2"/>
          <a:stretch>
            <a:fillRect/>
          </a:stretch>
        </p:blipFill>
        <p:spPr>
          <a:xfrm>
            <a:off x="3703752" y="5520611"/>
            <a:ext cx="4784497" cy="300475"/>
          </a:xfrm>
          <a:prstGeom prst="rect">
            <a:avLst/>
          </a:prstGeom>
        </p:spPr>
      </p:pic>
    </p:spTree>
    <p:extLst>
      <p:ext uri="{BB962C8B-B14F-4D97-AF65-F5344CB8AC3E}">
        <p14:creationId xmlns:p14="http://schemas.microsoft.com/office/powerpoint/2010/main" val="41112490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ntent_1">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58D8A16-AEB1-E3A0-AF87-6A823D13F306}"/>
              </a:ext>
            </a:extLst>
          </p:cNvPr>
          <p:cNvSpPr/>
          <p:nvPr userDrawn="1"/>
        </p:nvSpPr>
        <p:spPr>
          <a:xfrm>
            <a:off x="0" y="6161315"/>
            <a:ext cx="12192000" cy="696685"/>
          </a:xfrm>
          <a:prstGeom prst="rect">
            <a:avLst/>
          </a:prstGeom>
          <a:solidFill>
            <a:srgbClr val="99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5" name="Picture 4" descr="A black background with red text&#10;&#10;Description automatically generated">
            <a:extLst>
              <a:ext uri="{FF2B5EF4-FFF2-40B4-BE49-F238E27FC236}">
                <a16:creationId xmlns:a16="http://schemas.microsoft.com/office/drawing/2014/main" id="{0E7F564B-1824-ED9F-198C-23DC88896358}"/>
              </a:ext>
            </a:extLst>
          </p:cNvPr>
          <p:cNvPicPr>
            <a:picLocks noChangeAspect="1"/>
          </p:cNvPicPr>
          <p:nvPr userDrawn="1"/>
        </p:nvPicPr>
        <p:blipFill>
          <a:blip r:embed="rId2"/>
          <a:stretch>
            <a:fillRect/>
          </a:stretch>
        </p:blipFill>
        <p:spPr>
          <a:xfrm>
            <a:off x="806995" y="0"/>
            <a:ext cx="3068429" cy="1278512"/>
          </a:xfrm>
          <a:prstGeom prst="rect">
            <a:avLst/>
          </a:prstGeom>
        </p:spPr>
      </p:pic>
      <p:sp>
        <p:nvSpPr>
          <p:cNvPr id="6" name="Google Shape;19;p3">
            <a:extLst>
              <a:ext uri="{FF2B5EF4-FFF2-40B4-BE49-F238E27FC236}">
                <a16:creationId xmlns:a16="http://schemas.microsoft.com/office/drawing/2014/main" id="{7B23C58B-295C-2D07-37DD-97B17A8AD90C}"/>
              </a:ext>
            </a:extLst>
          </p:cNvPr>
          <p:cNvSpPr txBox="1">
            <a:spLocks/>
          </p:cNvSpPr>
          <p:nvPr userDrawn="1"/>
        </p:nvSpPr>
        <p:spPr>
          <a:xfrm>
            <a:off x="488820" y="6360897"/>
            <a:ext cx="10250800" cy="317184"/>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L="457200" marR="0" lvl="0" indent="-311150" algn="ctr" rtl="0">
              <a:lnSpc>
                <a:spcPct val="100000"/>
              </a:lnSpc>
              <a:spcBef>
                <a:spcPts val="0"/>
              </a:spcBef>
              <a:spcAft>
                <a:spcPts val="0"/>
              </a:spcAft>
              <a:buClr>
                <a:schemeClr val="accent1"/>
              </a:buClr>
              <a:buSzPts val="1600"/>
              <a:buFont typeface="Source Sans Pro"/>
              <a:buNone/>
              <a:defRPr sz="3500" b="0" i="0" u="none" strike="noStrike" cap="none">
                <a:solidFill>
                  <a:schemeClr val="accent1"/>
                </a:solidFill>
                <a:latin typeface="BentonSans Regular" panose="02000503000000020004" pitchFamily="2" charset="77"/>
                <a:ea typeface="Source Sans Pro"/>
                <a:cs typeface="Source Sans Pro"/>
                <a:sym typeface="Source Sans Pro"/>
              </a:defRPr>
            </a:lvl1pPr>
            <a:lvl2pPr marL="914400" marR="0" lvl="1"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2pPr>
            <a:lvl3pPr marL="1371600" marR="0" lvl="2"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3pPr>
            <a:lvl4pPr marL="1828800" marR="0" lvl="3"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4pPr>
            <a:lvl5pPr marL="2286000" marR="0" lvl="4"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5pPr>
            <a:lvl6pPr marL="2743200" marR="0" lvl="5"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6pPr>
            <a:lvl7pPr marL="3200400" marR="0" lvl="6"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7pPr>
            <a:lvl8pPr marL="3657600" marR="0" lvl="7"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8pPr>
            <a:lvl9pPr marL="4114800" marR="0" lvl="8"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9pPr>
          </a:lstStyle>
          <a:p>
            <a:pPr algn="l"/>
            <a:r>
              <a:rPr lang="en-US" sz="1200" b="0" i="0" spc="267" baseline="0">
                <a:solidFill>
                  <a:schemeClr val="bg1"/>
                </a:solidFill>
                <a:latin typeface="BentonSans Medium" panose="02000503000000020004" pitchFamily="2" charset="77"/>
              </a:rPr>
              <a:t>INDIANA UNIVERSITY INDIANAPOLIS</a:t>
            </a:r>
          </a:p>
        </p:txBody>
      </p:sp>
    </p:spTree>
    <p:extLst>
      <p:ext uri="{BB962C8B-B14F-4D97-AF65-F5344CB8AC3E}">
        <p14:creationId xmlns:p14="http://schemas.microsoft.com/office/powerpoint/2010/main" val="33269768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_1">
    <p:spTree>
      <p:nvGrpSpPr>
        <p:cNvPr id="1" name=""/>
        <p:cNvGrpSpPr/>
        <p:nvPr/>
      </p:nvGrpSpPr>
      <p:grpSpPr>
        <a:xfrm>
          <a:off x="0" y="0"/>
          <a:ext cx="0" cy="0"/>
          <a:chOff x="0" y="0"/>
          <a:chExt cx="0" cy="0"/>
        </a:xfrm>
      </p:grpSpPr>
      <p:sp>
        <p:nvSpPr>
          <p:cNvPr id="4" name="Google Shape;19;p3">
            <a:extLst>
              <a:ext uri="{FF2B5EF4-FFF2-40B4-BE49-F238E27FC236}">
                <a16:creationId xmlns:a16="http://schemas.microsoft.com/office/drawing/2014/main" id="{3ECEACD2-9B49-AFE0-8A93-60B192936D06}"/>
              </a:ext>
            </a:extLst>
          </p:cNvPr>
          <p:cNvSpPr txBox="1">
            <a:spLocks/>
          </p:cNvSpPr>
          <p:nvPr userDrawn="1"/>
        </p:nvSpPr>
        <p:spPr>
          <a:xfrm>
            <a:off x="970600" y="5996531"/>
            <a:ext cx="10250800" cy="7216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L="457200" marR="0" lvl="0" indent="-311150" algn="ctr" rtl="0">
              <a:lnSpc>
                <a:spcPct val="100000"/>
              </a:lnSpc>
              <a:spcBef>
                <a:spcPts val="0"/>
              </a:spcBef>
              <a:spcAft>
                <a:spcPts val="0"/>
              </a:spcAft>
              <a:buClr>
                <a:schemeClr val="accent1"/>
              </a:buClr>
              <a:buSzPts val="1600"/>
              <a:buFont typeface="Source Sans Pro"/>
              <a:buNone/>
              <a:defRPr sz="3500" b="0" i="0" u="none" strike="noStrike" cap="none">
                <a:solidFill>
                  <a:schemeClr val="accent1"/>
                </a:solidFill>
                <a:latin typeface="BentonSans Regular" panose="02000503000000020004" pitchFamily="2" charset="77"/>
                <a:ea typeface="Source Sans Pro"/>
                <a:cs typeface="Source Sans Pro"/>
                <a:sym typeface="Source Sans Pro"/>
              </a:defRPr>
            </a:lvl1pPr>
            <a:lvl2pPr marL="914400" marR="0" lvl="1"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2pPr>
            <a:lvl3pPr marL="1371600" marR="0" lvl="2"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3pPr>
            <a:lvl4pPr marL="1828800" marR="0" lvl="3"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4pPr>
            <a:lvl5pPr marL="2286000" marR="0" lvl="4"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5pPr>
            <a:lvl6pPr marL="2743200" marR="0" lvl="5"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6pPr>
            <a:lvl7pPr marL="3200400" marR="0" lvl="6"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7pPr>
            <a:lvl8pPr marL="3657600" marR="0" lvl="7"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8pPr>
            <a:lvl9pPr marL="4114800" marR="0" lvl="8"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9pPr>
          </a:lstStyle>
          <a:p>
            <a:pPr marL="0" indent="0"/>
            <a:r>
              <a:rPr lang="en-US" sz="1200" b="0" i="0" spc="267" baseline="0">
                <a:solidFill>
                  <a:srgbClr val="231F20"/>
                </a:solidFill>
                <a:latin typeface="BentonSans Medium" panose="02000503000000020004" pitchFamily="2" charset="77"/>
              </a:rPr>
              <a:t>INDIANA UNIVERSITY INDIANAPOLIS</a:t>
            </a:r>
          </a:p>
        </p:txBody>
      </p:sp>
      <p:pic>
        <p:nvPicPr>
          <p:cNvPr id="5" name="Picture 4">
            <a:extLst>
              <a:ext uri="{FF2B5EF4-FFF2-40B4-BE49-F238E27FC236}">
                <a16:creationId xmlns:a16="http://schemas.microsoft.com/office/drawing/2014/main" id="{B5E36635-1F40-1B16-EDDD-B12119E0DDA4}"/>
              </a:ext>
            </a:extLst>
          </p:cNvPr>
          <p:cNvPicPr>
            <a:picLocks noChangeAspect="1"/>
          </p:cNvPicPr>
          <p:nvPr userDrawn="1"/>
        </p:nvPicPr>
        <p:blipFill>
          <a:blip r:embed="rId2"/>
          <a:stretch>
            <a:fillRect/>
          </a:stretch>
        </p:blipFill>
        <p:spPr>
          <a:xfrm>
            <a:off x="3703752" y="5568565"/>
            <a:ext cx="4784497" cy="300475"/>
          </a:xfrm>
          <a:prstGeom prst="rect">
            <a:avLst/>
          </a:prstGeom>
        </p:spPr>
      </p:pic>
    </p:spTree>
    <p:extLst>
      <p:ext uri="{BB962C8B-B14F-4D97-AF65-F5344CB8AC3E}">
        <p14:creationId xmlns:p14="http://schemas.microsoft.com/office/powerpoint/2010/main" val="8229001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_3">
    <p:spTree>
      <p:nvGrpSpPr>
        <p:cNvPr id="1" name=""/>
        <p:cNvGrpSpPr/>
        <p:nvPr/>
      </p:nvGrpSpPr>
      <p:grpSpPr>
        <a:xfrm>
          <a:off x="0" y="0"/>
          <a:ext cx="0" cy="0"/>
          <a:chOff x="0" y="0"/>
          <a:chExt cx="0" cy="0"/>
        </a:xfrm>
      </p:grpSpPr>
      <p:sp>
        <p:nvSpPr>
          <p:cNvPr id="4" name="Google Shape;19;p3">
            <a:extLst>
              <a:ext uri="{FF2B5EF4-FFF2-40B4-BE49-F238E27FC236}">
                <a16:creationId xmlns:a16="http://schemas.microsoft.com/office/drawing/2014/main" id="{970A0A80-F2F1-325F-CCC8-40FA46A4E778}"/>
              </a:ext>
            </a:extLst>
          </p:cNvPr>
          <p:cNvSpPr txBox="1">
            <a:spLocks/>
          </p:cNvSpPr>
          <p:nvPr userDrawn="1"/>
        </p:nvSpPr>
        <p:spPr>
          <a:xfrm>
            <a:off x="970597" y="4191035"/>
            <a:ext cx="10250800" cy="7216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L="457200" marR="0" lvl="0" indent="-311150" algn="ctr" rtl="0">
              <a:lnSpc>
                <a:spcPct val="100000"/>
              </a:lnSpc>
              <a:spcBef>
                <a:spcPts val="0"/>
              </a:spcBef>
              <a:spcAft>
                <a:spcPts val="0"/>
              </a:spcAft>
              <a:buClr>
                <a:schemeClr val="accent1"/>
              </a:buClr>
              <a:buSzPts val="1600"/>
              <a:buFont typeface="Source Sans Pro"/>
              <a:buNone/>
              <a:defRPr sz="3500" b="0" i="0" u="none" strike="noStrike" cap="none">
                <a:solidFill>
                  <a:schemeClr val="accent1"/>
                </a:solidFill>
                <a:latin typeface="BentonSans Regular" panose="02000503000000020004" pitchFamily="2" charset="77"/>
                <a:ea typeface="Source Sans Pro"/>
                <a:cs typeface="Source Sans Pro"/>
                <a:sym typeface="Source Sans Pro"/>
              </a:defRPr>
            </a:lvl1pPr>
            <a:lvl2pPr marL="914400" marR="0" lvl="1"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2pPr>
            <a:lvl3pPr marL="1371600" marR="0" lvl="2"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3pPr>
            <a:lvl4pPr marL="1828800" marR="0" lvl="3"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4pPr>
            <a:lvl5pPr marL="2286000" marR="0" lvl="4"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5pPr>
            <a:lvl6pPr marL="2743200" marR="0" lvl="5"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6pPr>
            <a:lvl7pPr marL="3200400" marR="0" lvl="6"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7pPr>
            <a:lvl8pPr marL="3657600" marR="0" lvl="7"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8pPr>
            <a:lvl9pPr marL="4114800" marR="0" lvl="8"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9pPr>
          </a:lstStyle>
          <a:p>
            <a:pPr marL="0" indent="0"/>
            <a:r>
              <a:rPr lang="en-US" sz="1200" b="0" i="0" spc="267" baseline="0">
                <a:solidFill>
                  <a:srgbClr val="231F20"/>
                </a:solidFill>
                <a:latin typeface="BentonSans Medium" panose="02000503000000020004" pitchFamily="2" charset="77"/>
              </a:rPr>
              <a:t>INDIANA UNIVERSITY INDIANAPOLIS</a:t>
            </a:r>
          </a:p>
        </p:txBody>
      </p:sp>
      <p:pic>
        <p:nvPicPr>
          <p:cNvPr id="5" name="Picture 4" descr="A red and white logo&#10;&#10;Description automatically generated">
            <a:extLst>
              <a:ext uri="{FF2B5EF4-FFF2-40B4-BE49-F238E27FC236}">
                <a16:creationId xmlns:a16="http://schemas.microsoft.com/office/drawing/2014/main" id="{A2C0A919-4BB1-E964-BE34-A9A62847A45A}"/>
              </a:ext>
            </a:extLst>
          </p:cNvPr>
          <p:cNvPicPr>
            <a:picLocks noChangeAspect="1"/>
          </p:cNvPicPr>
          <p:nvPr userDrawn="1"/>
        </p:nvPicPr>
        <p:blipFill>
          <a:blip r:embed="rId2"/>
          <a:stretch>
            <a:fillRect/>
          </a:stretch>
        </p:blipFill>
        <p:spPr>
          <a:xfrm>
            <a:off x="5752873" y="5244029"/>
            <a:ext cx="686255" cy="1613971"/>
          </a:xfrm>
          <a:prstGeom prst="rect">
            <a:avLst/>
          </a:prstGeom>
        </p:spPr>
      </p:pic>
      <p:pic>
        <p:nvPicPr>
          <p:cNvPr id="7" name="Picture 6">
            <a:extLst>
              <a:ext uri="{FF2B5EF4-FFF2-40B4-BE49-F238E27FC236}">
                <a16:creationId xmlns:a16="http://schemas.microsoft.com/office/drawing/2014/main" id="{B98560F6-D98B-FEB9-EFAF-29690EBABBF2}"/>
              </a:ext>
            </a:extLst>
          </p:cNvPr>
          <p:cNvPicPr>
            <a:picLocks noChangeAspect="1"/>
          </p:cNvPicPr>
          <p:nvPr userDrawn="1"/>
        </p:nvPicPr>
        <p:blipFill>
          <a:blip r:embed="rId3"/>
          <a:stretch>
            <a:fillRect/>
          </a:stretch>
        </p:blipFill>
        <p:spPr>
          <a:xfrm>
            <a:off x="2938050" y="3375158"/>
            <a:ext cx="6315901" cy="396649"/>
          </a:xfrm>
          <a:prstGeom prst="rect">
            <a:avLst/>
          </a:prstGeom>
        </p:spPr>
      </p:pic>
    </p:spTree>
    <p:extLst>
      <p:ext uri="{BB962C8B-B14F-4D97-AF65-F5344CB8AC3E}">
        <p14:creationId xmlns:p14="http://schemas.microsoft.com/office/powerpoint/2010/main" val="40952304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hank You">
    <p:bg>
      <p:bgRef idx="1001">
        <a:schemeClr val="bg1"/>
      </p:bgRef>
    </p:bg>
    <p:spTree>
      <p:nvGrpSpPr>
        <p:cNvPr id="1" name=""/>
        <p:cNvGrpSpPr/>
        <p:nvPr/>
      </p:nvGrpSpPr>
      <p:grpSpPr>
        <a:xfrm>
          <a:off x="0" y="0"/>
          <a:ext cx="0" cy="0"/>
          <a:chOff x="0" y="0"/>
          <a:chExt cx="0" cy="0"/>
        </a:xfrm>
      </p:grpSpPr>
      <p:pic>
        <p:nvPicPr>
          <p:cNvPr id="2" name="Picture 1" descr="A red letter u on a black background&#10;&#10;Description automatically generated">
            <a:extLst>
              <a:ext uri="{FF2B5EF4-FFF2-40B4-BE49-F238E27FC236}">
                <a16:creationId xmlns:a16="http://schemas.microsoft.com/office/drawing/2014/main" id="{2512786A-9889-A68B-7493-0F48DE13C5D0}"/>
              </a:ext>
            </a:extLst>
          </p:cNvPr>
          <p:cNvPicPr>
            <a:picLocks noChangeAspect="1"/>
          </p:cNvPicPr>
          <p:nvPr userDrawn="1"/>
        </p:nvPicPr>
        <p:blipFill>
          <a:blip r:embed="rId2"/>
          <a:stretch>
            <a:fillRect/>
          </a:stretch>
        </p:blipFill>
        <p:spPr>
          <a:xfrm>
            <a:off x="-106680" y="-110484"/>
            <a:ext cx="5608320" cy="7083525"/>
          </a:xfrm>
          <a:prstGeom prst="rect">
            <a:avLst/>
          </a:prstGeom>
        </p:spPr>
      </p:pic>
      <p:pic>
        <p:nvPicPr>
          <p:cNvPr id="3" name="Picture 2">
            <a:extLst>
              <a:ext uri="{FF2B5EF4-FFF2-40B4-BE49-F238E27FC236}">
                <a16:creationId xmlns:a16="http://schemas.microsoft.com/office/drawing/2014/main" id="{DAB802CE-D612-849D-B756-79E484A4EA28}"/>
              </a:ext>
            </a:extLst>
          </p:cNvPr>
          <p:cNvPicPr>
            <a:picLocks noChangeAspect="1"/>
          </p:cNvPicPr>
          <p:nvPr userDrawn="1"/>
        </p:nvPicPr>
        <p:blipFill>
          <a:blip r:embed="rId3"/>
          <a:stretch>
            <a:fillRect/>
          </a:stretch>
        </p:blipFill>
        <p:spPr>
          <a:xfrm>
            <a:off x="-52465" y="2049293"/>
            <a:ext cx="12296929" cy="866519"/>
          </a:xfrm>
          <a:prstGeom prst="rect">
            <a:avLst/>
          </a:prstGeom>
        </p:spPr>
      </p:pic>
      <p:sp>
        <p:nvSpPr>
          <p:cNvPr id="5" name="Google Shape;19;p3">
            <a:extLst>
              <a:ext uri="{FF2B5EF4-FFF2-40B4-BE49-F238E27FC236}">
                <a16:creationId xmlns:a16="http://schemas.microsoft.com/office/drawing/2014/main" id="{2A2D2E8E-4658-1385-6738-9A989148B323}"/>
              </a:ext>
            </a:extLst>
          </p:cNvPr>
          <p:cNvSpPr txBox="1">
            <a:spLocks/>
          </p:cNvSpPr>
          <p:nvPr userDrawn="1"/>
        </p:nvSpPr>
        <p:spPr>
          <a:xfrm>
            <a:off x="7040609" y="3042221"/>
            <a:ext cx="4931792" cy="7216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L="457200" marR="0" lvl="0" indent="-311150" algn="ctr" rtl="0">
              <a:lnSpc>
                <a:spcPct val="100000"/>
              </a:lnSpc>
              <a:spcBef>
                <a:spcPts val="0"/>
              </a:spcBef>
              <a:spcAft>
                <a:spcPts val="0"/>
              </a:spcAft>
              <a:buClr>
                <a:schemeClr val="accent1"/>
              </a:buClr>
              <a:buSzPts val="1600"/>
              <a:buFont typeface="Source Sans Pro"/>
              <a:buNone/>
              <a:defRPr sz="3500" b="0" i="0" u="none" strike="noStrike" cap="none">
                <a:solidFill>
                  <a:schemeClr val="accent1"/>
                </a:solidFill>
                <a:latin typeface="BentonSans Regular" panose="02000503000000020004" pitchFamily="2" charset="77"/>
                <a:ea typeface="Source Sans Pro"/>
                <a:cs typeface="Source Sans Pro"/>
                <a:sym typeface="Source Sans Pro"/>
              </a:defRPr>
            </a:lvl1pPr>
            <a:lvl2pPr marL="914400" marR="0" lvl="1"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2pPr>
            <a:lvl3pPr marL="1371600" marR="0" lvl="2"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3pPr>
            <a:lvl4pPr marL="1828800" marR="0" lvl="3"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4pPr>
            <a:lvl5pPr marL="2286000" marR="0" lvl="4"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5pPr>
            <a:lvl6pPr marL="2743200" marR="0" lvl="5"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6pPr>
            <a:lvl7pPr marL="3200400" marR="0" lvl="6"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7pPr>
            <a:lvl8pPr marL="3657600" marR="0" lvl="7"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8pPr>
            <a:lvl9pPr marL="4114800" marR="0" lvl="8"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9pPr>
          </a:lstStyle>
          <a:p>
            <a:r>
              <a:rPr lang="en-US" sz="4267" spc="267" baseline="0">
                <a:solidFill>
                  <a:schemeClr val="tx1"/>
                </a:solidFill>
              </a:rPr>
              <a:t>THANK YOU!</a:t>
            </a:r>
          </a:p>
        </p:txBody>
      </p:sp>
      <p:pic>
        <p:nvPicPr>
          <p:cNvPr id="6" name="Picture 5" descr="A black background with white text&#10;&#10;Description automatically generated">
            <a:extLst>
              <a:ext uri="{FF2B5EF4-FFF2-40B4-BE49-F238E27FC236}">
                <a16:creationId xmlns:a16="http://schemas.microsoft.com/office/drawing/2014/main" id="{4D482B5D-B9A8-4D94-064C-0D50C16E53B2}"/>
              </a:ext>
            </a:extLst>
          </p:cNvPr>
          <p:cNvPicPr>
            <a:picLocks noChangeAspect="1"/>
          </p:cNvPicPr>
          <p:nvPr userDrawn="1"/>
        </p:nvPicPr>
        <p:blipFill>
          <a:blip r:embed="rId4"/>
          <a:stretch>
            <a:fillRect/>
          </a:stretch>
        </p:blipFill>
        <p:spPr>
          <a:xfrm>
            <a:off x="7911255" y="5810784"/>
            <a:ext cx="3440853" cy="1047216"/>
          </a:xfrm>
          <a:prstGeom prst="rect">
            <a:avLst/>
          </a:prstGeom>
        </p:spPr>
      </p:pic>
    </p:spTree>
    <p:extLst>
      <p:ext uri="{BB962C8B-B14F-4D97-AF65-F5344CB8AC3E}">
        <p14:creationId xmlns:p14="http://schemas.microsoft.com/office/powerpoint/2010/main" val="2002718719"/>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3D854-0F62-EAD5-C99B-3241BE58F8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3B2DC68-E818-052D-1BCA-64F802A2E34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F8DF90-3F03-F0E0-F3A3-2171663E9070}"/>
              </a:ext>
            </a:extLst>
          </p:cNvPr>
          <p:cNvSpPr>
            <a:spLocks noGrp="1"/>
          </p:cNvSpPr>
          <p:nvPr>
            <p:ph type="dt" sz="half" idx="10"/>
          </p:nvPr>
        </p:nvSpPr>
        <p:spPr/>
        <p:txBody>
          <a:bodyPr/>
          <a:lstStyle/>
          <a:p>
            <a:fld id="{BF0F31B0-CB26-435D-BFC4-2BDCC484DFF7}" type="datetimeFigureOut">
              <a:rPr lang="en-US" smtClean="0"/>
              <a:t>4/20/2025</a:t>
            </a:fld>
            <a:endParaRPr lang="en-US"/>
          </a:p>
        </p:txBody>
      </p:sp>
      <p:sp>
        <p:nvSpPr>
          <p:cNvPr id="5" name="Footer Placeholder 4">
            <a:extLst>
              <a:ext uri="{FF2B5EF4-FFF2-40B4-BE49-F238E27FC236}">
                <a16:creationId xmlns:a16="http://schemas.microsoft.com/office/drawing/2014/main" id="{E643DA34-C174-B961-57BC-77BF6BB8FF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8B3EBD-DAA5-6104-4C9A-C9701FBC4FA9}"/>
              </a:ext>
            </a:extLst>
          </p:cNvPr>
          <p:cNvSpPr>
            <a:spLocks noGrp="1"/>
          </p:cNvSpPr>
          <p:nvPr>
            <p:ph type="sldNum" sz="quarter" idx="12"/>
          </p:nvPr>
        </p:nvSpPr>
        <p:spPr/>
        <p:txBody>
          <a:bodyPr/>
          <a:lstStyle/>
          <a:p>
            <a:fld id="{0353DEF5-A349-4F16-BCF4-3F8309E86BB7}" type="slidenum">
              <a:rPr lang="en-US" smtClean="0"/>
              <a:t>‹#›</a:t>
            </a:fld>
            <a:endParaRPr lang="en-US"/>
          </a:p>
        </p:txBody>
      </p:sp>
    </p:spTree>
    <p:extLst>
      <p:ext uri="{BB962C8B-B14F-4D97-AF65-F5344CB8AC3E}">
        <p14:creationId xmlns:p14="http://schemas.microsoft.com/office/powerpoint/2010/main" val="1282972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FE07B-B40F-DCB9-FD37-4A8A8C33193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FB5C28D-D2F1-47CD-D5AB-262D92DA511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C67A4B4-94A1-EB9D-6755-7F87CB9A4ED6}"/>
              </a:ext>
            </a:extLst>
          </p:cNvPr>
          <p:cNvSpPr>
            <a:spLocks noGrp="1"/>
          </p:cNvSpPr>
          <p:nvPr>
            <p:ph type="dt" sz="half" idx="10"/>
          </p:nvPr>
        </p:nvSpPr>
        <p:spPr/>
        <p:txBody>
          <a:bodyPr/>
          <a:lstStyle/>
          <a:p>
            <a:fld id="{BF0F31B0-CB26-435D-BFC4-2BDCC484DFF7}" type="datetimeFigureOut">
              <a:rPr lang="en-US" smtClean="0"/>
              <a:t>4/20/2025</a:t>
            </a:fld>
            <a:endParaRPr lang="en-US"/>
          </a:p>
        </p:txBody>
      </p:sp>
      <p:sp>
        <p:nvSpPr>
          <p:cNvPr id="5" name="Footer Placeholder 4">
            <a:extLst>
              <a:ext uri="{FF2B5EF4-FFF2-40B4-BE49-F238E27FC236}">
                <a16:creationId xmlns:a16="http://schemas.microsoft.com/office/drawing/2014/main" id="{3DE0D19F-5C26-15D2-765C-478C27C586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649774-CC8F-5144-6191-6DB4F83A0793}"/>
              </a:ext>
            </a:extLst>
          </p:cNvPr>
          <p:cNvSpPr>
            <a:spLocks noGrp="1"/>
          </p:cNvSpPr>
          <p:nvPr>
            <p:ph type="sldNum" sz="quarter" idx="12"/>
          </p:nvPr>
        </p:nvSpPr>
        <p:spPr/>
        <p:txBody>
          <a:bodyPr/>
          <a:lstStyle/>
          <a:p>
            <a:fld id="{0353DEF5-A349-4F16-BCF4-3F8309E86BB7}" type="slidenum">
              <a:rPr lang="en-US" smtClean="0"/>
              <a:t>‹#›</a:t>
            </a:fld>
            <a:endParaRPr lang="en-US"/>
          </a:p>
        </p:txBody>
      </p:sp>
    </p:spTree>
    <p:extLst>
      <p:ext uri="{BB962C8B-B14F-4D97-AF65-F5344CB8AC3E}">
        <p14:creationId xmlns:p14="http://schemas.microsoft.com/office/powerpoint/2010/main" val="126857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120E7-6916-A49C-048B-8453E29D88E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391517F-8ECA-F80D-0A9A-A331B85FA28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24E141C-FC2D-422D-DA33-81D6F8E4E08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A58DD35-3CDD-6DD9-1576-33314177EDD9}"/>
              </a:ext>
            </a:extLst>
          </p:cNvPr>
          <p:cNvSpPr>
            <a:spLocks noGrp="1"/>
          </p:cNvSpPr>
          <p:nvPr>
            <p:ph type="dt" sz="half" idx="10"/>
          </p:nvPr>
        </p:nvSpPr>
        <p:spPr/>
        <p:txBody>
          <a:bodyPr/>
          <a:lstStyle/>
          <a:p>
            <a:fld id="{BF0F31B0-CB26-435D-BFC4-2BDCC484DFF7}" type="datetimeFigureOut">
              <a:rPr lang="en-US" smtClean="0"/>
              <a:t>4/20/2025</a:t>
            </a:fld>
            <a:endParaRPr lang="en-US"/>
          </a:p>
        </p:txBody>
      </p:sp>
      <p:sp>
        <p:nvSpPr>
          <p:cNvPr id="6" name="Footer Placeholder 5">
            <a:extLst>
              <a:ext uri="{FF2B5EF4-FFF2-40B4-BE49-F238E27FC236}">
                <a16:creationId xmlns:a16="http://schemas.microsoft.com/office/drawing/2014/main" id="{63690241-5A07-9526-968A-DEFE626B24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E37C4E0-A5D0-8963-2E60-51A5B46EDDDF}"/>
              </a:ext>
            </a:extLst>
          </p:cNvPr>
          <p:cNvSpPr>
            <a:spLocks noGrp="1"/>
          </p:cNvSpPr>
          <p:nvPr>
            <p:ph type="sldNum" sz="quarter" idx="12"/>
          </p:nvPr>
        </p:nvSpPr>
        <p:spPr/>
        <p:txBody>
          <a:bodyPr/>
          <a:lstStyle/>
          <a:p>
            <a:fld id="{0353DEF5-A349-4F16-BCF4-3F8309E86BB7}" type="slidenum">
              <a:rPr lang="en-US" smtClean="0"/>
              <a:t>‹#›</a:t>
            </a:fld>
            <a:endParaRPr lang="en-US"/>
          </a:p>
        </p:txBody>
      </p:sp>
    </p:spTree>
    <p:extLst>
      <p:ext uri="{BB962C8B-B14F-4D97-AF65-F5344CB8AC3E}">
        <p14:creationId xmlns:p14="http://schemas.microsoft.com/office/powerpoint/2010/main" val="1909748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470C5-2C61-9FBB-DB84-3B76D793596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BA117C1-B559-4C32-683B-C33C63BD87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B612263-8EDC-FF15-452E-D89CD4984C6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3DEC1D0-E6E5-4085-9091-1A00160105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9C18248-C245-D248-2BDA-A9BAEF946EB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9AA38B2-9755-CB44-C5F8-61801AA57DF9}"/>
              </a:ext>
            </a:extLst>
          </p:cNvPr>
          <p:cNvSpPr>
            <a:spLocks noGrp="1"/>
          </p:cNvSpPr>
          <p:nvPr>
            <p:ph type="dt" sz="half" idx="10"/>
          </p:nvPr>
        </p:nvSpPr>
        <p:spPr/>
        <p:txBody>
          <a:bodyPr/>
          <a:lstStyle/>
          <a:p>
            <a:fld id="{BF0F31B0-CB26-435D-BFC4-2BDCC484DFF7}" type="datetimeFigureOut">
              <a:rPr lang="en-US" smtClean="0"/>
              <a:t>4/20/2025</a:t>
            </a:fld>
            <a:endParaRPr lang="en-US"/>
          </a:p>
        </p:txBody>
      </p:sp>
      <p:sp>
        <p:nvSpPr>
          <p:cNvPr id="8" name="Footer Placeholder 7">
            <a:extLst>
              <a:ext uri="{FF2B5EF4-FFF2-40B4-BE49-F238E27FC236}">
                <a16:creationId xmlns:a16="http://schemas.microsoft.com/office/drawing/2014/main" id="{BCC67914-B8CE-471C-26A9-C8911C397BE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0F87564-03DD-0875-22C3-AB76C8E25E42}"/>
              </a:ext>
            </a:extLst>
          </p:cNvPr>
          <p:cNvSpPr>
            <a:spLocks noGrp="1"/>
          </p:cNvSpPr>
          <p:nvPr>
            <p:ph type="sldNum" sz="quarter" idx="12"/>
          </p:nvPr>
        </p:nvSpPr>
        <p:spPr/>
        <p:txBody>
          <a:bodyPr/>
          <a:lstStyle/>
          <a:p>
            <a:fld id="{0353DEF5-A349-4F16-BCF4-3F8309E86BB7}" type="slidenum">
              <a:rPr lang="en-US" smtClean="0"/>
              <a:t>‹#›</a:t>
            </a:fld>
            <a:endParaRPr lang="en-US"/>
          </a:p>
        </p:txBody>
      </p:sp>
    </p:spTree>
    <p:extLst>
      <p:ext uri="{BB962C8B-B14F-4D97-AF65-F5344CB8AC3E}">
        <p14:creationId xmlns:p14="http://schemas.microsoft.com/office/powerpoint/2010/main" val="3271205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50908-E8D2-464E-25F6-9D90FCE76E2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064BA80-5049-7AC6-49BE-6FA45A1D1756}"/>
              </a:ext>
            </a:extLst>
          </p:cNvPr>
          <p:cNvSpPr>
            <a:spLocks noGrp="1"/>
          </p:cNvSpPr>
          <p:nvPr>
            <p:ph type="dt" sz="half" idx="10"/>
          </p:nvPr>
        </p:nvSpPr>
        <p:spPr/>
        <p:txBody>
          <a:bodyPr/>
          <a:lstStyle/>
          <a:p>
            <a:fld id="{BF0F31B0-CB26-435D-BFC4-2BDCC484DFF7}" type="datetimeFigureOut">
              <a:rPr lang="en-US" smtClean="0"/>
              <a:t>4/20/2025</a:t>
            </a:fld>
            <a:endParaRPr lang="en-US"/>
          </a:p>
        </p:txBody>
      </p:sp>
      <p:sp>
        <p:nvSpPr>
          <p:cNvPr id="4" name="Footer Placeholder 3">
            <a:extLst>
              <a:ext uri="{FF2B5EF4-FFF2-40B4-BE49-F238E27FC236}">
                <a16:creationId xmlns:a16="http://schemas.microsoft.com/office/drawing/2014/main" id="{5DFCD89C-F7D3-5D12-F9B1-D4F89C4BFAB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8BC0DF2-43BF-292C-AE03-0CA80B499272}"/>
              </a:ext>
            </a:extLst>
          </p:cNvPr>
          <p:cNvSpPr>
            <a:spLocks noGrp="1"/>
          </p:cNvSpPr>
          <p:nvPr>
            <p:ph type="sldNum" sz="quarter" idx="12"/>
          </p:nvPr>
        </p:nvSpPr>
        <p:spPr/>
        <p:txBody>
          <a:bodyPr/>
          <a:lstStyle/>
          <a:p>
            <a:fld id="{0353DEF5-A349-4F16-BCF4-3F8309E86BB7}" type="slidenum">
              <a:rPr lang="en-US" smtClean="0"/>
              <a:t>‹#›</a:t>
            </a:fld>
            <a:endParaRPr lang="en-US"/>
          </a:p>
        </p:txBody>
      </p:sp>
    </p:spTree>
    <p:extLst>
      <p:ext uri="{BB962C8B-B14F-4D97-AF65-F5344CB8AC3E}">
        <p14:creationId xmlns:p14="http://schemas.microsoft.com/office/powerpoint/2010/main" val="956758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6D1BCDB-4EA6-1208-8322-4F2EC4250C54}"/>
              </a:ext>
            </a:extLst>
          </p:cNvPr>
          <p:cNvSpPr>
            <a:spLocks noGrp="1"/>
          </p:cNvSpPr>
          <p:nvPr>
            <p:ph type="dt" sz="half" idx="10"/>
          </p:nvPr>
        </p:nvSpPr>
        <p:spPr/>
        <p:txBody>
          <a:bodyPr/>
          <a:lstStyle/>
          <a:p>
            <a:fld id="{BF0F31B0-CB26-435D-BFC4-2BDCC484DFF7}" type="datetimeFigureOut">
              <a:rPr lang="en-US" smtClean="0"/>
              <a:t>4/20/2025</a:t>
            </a:fld>
            <a:endParaRPr lang="en-US"/>
          </a:p>
        </p:txBody>
      </p:sp>
      <p:sp>
        <p:nvSpPr>
          <p:cNvPr id="3" name="Footer Placeholder 2">
            <a:extLst>
              <a:ext uri="{FF2B5EF4-FFF2-40B4-BE49-F238E27FC236}">
                <a16:creationId xmlns:a16="http://schemas.microsoft.com/office/drawing/2014/main" id="{8F638AAC-C233-CA4F-BAC8-D2D96B6ED03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CF564F-BF00-21AD-9361-6094AD8ABBA4}"/>
              </a:ext>
            </a:extLst>
          </p:cNvPr>
          <p:cNvSpPr>
            <a:spLocks noGrp="1"/>
          </p:cNvSpPr>
          <p:nvPr>
            <p:ph type="sldNum" sz="quarter" idx="12"/>
          </p:nvPr>
        </p:nvSpPr>
        <p:spPr/>
        <p:txBody>
          <a:bodyPr/>
          <a:lstStyle/>
          <a:p>
            <a:fld id="{0353DEF5-A349-4F16-BCF4-3F8309E86BB7}" type="slidenum">
              <a:rPr lang="en-US" smtClean="0"/>
              <a:t>‹#›</a:t>
            </a:fld>
            <a:endParaRPr lang="en-US"/>
          </a:p>
        </p:txBody>
      </p:sp>
    </p:spTree>
    <p:extLst>
      <p:ext uri="{BB962C8B-B14F-4D97-AF65-F5344CB8AC3E}">
        <p14:creationId xmlns:p14="http://schemas.microsoft.com/office/powerpoint/2010/main" val="3679313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15CEB-8EA5-DA1E-69FF-48796E8CF5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64AA3AC-82D5-B75C-417B-A02D84F29C2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BFEAEE8-684B-5ED2-79ED-A24F5B9237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FD5282F-C2DF-1B0D-3C82-2CA474D0BA72}"/>
              </a:ext>
            </a:extLst>
          </p:cNvPr>
          <p:cNvSpPr>
            <a:spLocks noGrp="1"/>
          </p:cNvSpPr>
          <p:nvPr>
            <p:ph type="dt" sz="half" idx="10"/>
          </p:nvPr>
        </p:nvSpPr>
        <p:spPr/>
        <p:txBody>
          <a:bodyPr/>
          <a:lstStyle/>
          <a:p>
            <a:fld id="{BF0F31B0-CB26-435D-BFC4-2BDCC484DFF7}" type="datetimeFigureOut">
              <a:rPr lang="en-US" smtClean="0"/>
              <a:t>4/20/2025</a:t>
            </a:fld>
            <a:endParaRPr lang="en-US"/>
          </a:p>
        </p:txBody>
      </p:sp>
      <p:sp>
        <p:nvSpPr>
          <p:cNvPr id="6" name="Footer Placeholder 5">
            <a:extLst>
              <a:ext uri="{FF2B5EF4-FFF2-40B4-BE49-F238E27FC236}">
                <a16:creationId xmlns:a16="http://schemas.microsoft.com/office/drawing/2014/main" id="{A241118D-5079-0623-EB8D-7635CBF68F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85213C-CCF4-12D6-F8E9-BD42630598AE}"/>
              </a:ext>
            </a:extLst>
          </p:cNvPr>
          <p:cNvSpPr>
            <a:spLocks noGrp="1"/>
          </p:cNvSpPr>
          <p:nvPr>
            <p:ph type="sldNum" sz="quarter" idx="12"/>
          </p:nvPr>
        </p:nvSpPr>
        <p:spPr/>
        <p:txBody>
          <a:bodyPr/>
          <a:lstStyle/>
          <a:p>
            <a:fld id="{0353DEF5-A349-4F16-BCF4-3F8309E86BB7}" type="slidenum">
              <a:rPr lang="en-US" smtClean="0"/>
              <a:t>‹#›</a:t>
            </a:fld>
            <a:endParaRPr lang="en-US"/>
          </a:p>
        </p:txBody>
      </p:sp>
    </p:spTree>
    <p:extLst>
      <p:ext uri="{BB962C8B-B14F-4D97-AF65-F5344CB8AC3E}">
        <p14:creationId xmlns:p14="http://schemas.microsoft.com/office/powerpoint/2010/main" val="986448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1A97E-FE07-C6F7-E360-C8E66D9E3E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55A6C74-9D2C-822D-E254-55F1FBAA07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1C3BD70-827B-2F41-DC28-2B7B860356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5C04A3-FEC8-F6DE-D2DC-1957B2B7F3E9}"/>
              </a:ext>
            </a:extLst>
          </p:cNvPr>
          <p:cNvSpPr>
            <a:spLocks noGrp="1"/>
          </p:cNvSpPr>
          <p:nvPr>
            <p:ph type="dt" sz="half" idx="10"/>
          </p:nvPr>
        </p:nvSpPr>
        <p:spPr/>
        <p:txBody>
          <a:bodyPr/>
          <a:lstStyle/>
          <a:p>
            <a:fld id="{BF0F31B0-CB26-435D-BFC4-2BDCC484DFF7}" type="datetimeFigureOut">
              <a:rPr lang="en-US" smtClean="0"/>
              <a:t>4/20/2025</a:t>
            </a:fld>
            <a:endParaRPr lang="en-US"/>
          </a:p>
        </p:txBody>
      </p:sp>
      <p:sp>
        <p:nvSpPr>
          <p:cNvPr id="6" name="Footer Placeholder 5">
            <a:extLst>
              <a:ext uri="{FF2B5EF4-FFF2-40B4-BE49-F238E27FC236}">
                <a16:creationId xmlns:a16="http://schemas.microsoft.com/office/drawing/2014/main" id="{AAFA9D51-FDEF-9FAE-10A6-7B8DB0C86E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7764A1-C57A-EFCC-70C9-95EB35DD28A6}"/>
              </a:ext>
            </a:extLst>
          </p:cNvPr>
          <p:cNvSpPr>
            <a:spLocks noGrp="1"/>
          </p:cNvSpPr>
          <p:nvPr>
            <p:ph type="sldNum" sz="quarter" idx="12"/>
          </p:nvPr>
        </p:nvSpPr>
        <p:spPr/>
        <p:txBody>
          <a:bodyPr/>
          <a:lstStyle/>
          <a:p>
            <a:fld id="{0353DEF5-A349-4F16-BCF4-3F8309E86BB7}" type="slidenum">
              <a:rPr lang="en-US" smtClean="0"/>
              <a:t>‹#›</a:t>
            </a:fld>
            <a:endParaRPr lang="en-US"/>
          </a:p>
        </p:txBody>
      </p:sp>
    </p:spTree>
    <p:extLst>
      <p:ext uri="{BB962C8B-B14F-4D97-AF65-F5344CB8AC3E}">
        <p14:creationId xmlns:p14="http://schemas.microsoft.com/office/powerpoint/2010/main" val="21094575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2E2FAE9-FE6E-2CCD-62E2-E41604BAFE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623BB3B-7196-71C2-0045-51412853AC4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EF423F-E43C-8909-DDF2-30B9E35C6E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F0F31B0-CB26-435D-BFC4-2BDCC484DFF7}" type="datetimeFigureOut">
              <a:rPr lang="en-US" smtClean="0"/>
              <a:t>4/20/2025</a:t>
            </a:fld>
            <a:endParaRPr lang="en-US"/>
          </a:p>
        </p:txBody>
      </p:sp>
      <p:sp>
        <p:nvSpPr>
          <p:cNvPr id="5" name="Footer Placeholder 4">
            <a:extLst>
              <a:ext uri="{FF2B5EF4-FFF2-40B4-BE49-F238E27FC236}">
                <a16:creationId xmlns:a16="http://schemas.microsoft.com/office/drawing/2014/main" id="{81D0F744-4552-6C8C-C818-0439C3AC72C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FAF903B1-E1D5-3498-598F-EE8E3153B3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353DEF5-A349-4F16-BCF4-3F8309E86BB7}" type="slidenum">
              <a:rPr lang="en-US" smtClean="0"/>
              <a:t>‹#›</a:t>
            </a:fld>
            <a:endParaRPr lang="en-US"/>
          </a:p>
        </p:txBody>
      </p:sp>
    </p:spTree>
    <p:extLst>
      <p:ext uri="{BB962C8B-B14F-4D97-AF65-F5344CB8AC3E}">
        <p14:creationId xmlns:p14="http://schemas.microsoft.com/office/powerpoint/2010/main" val="20951754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4.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8" Type="http://schemas.microsoft.com/office/2007/relationships/diagramDrawing" Target="../diagrams/drawing2.xml"/><Relationship Id="rId3" Type="http://schemas.microsoft.com/office/2018/10/relationships/comments" Target="../comments/modernComment_146_3CE80E92.xml"/><Relationship Id="rId7" Type="http://schemas.openxmlformats.org/officeDocument/2006/relationships/diagramColors" Target="../diagrams/colors2.xml"/><Relationship Id="rId2" Type="http://schemas.openxmlformats.org/officeDocument/2006/relationships/notesSlide" Target="../notesSlides/notesSlide26.xml"/><Relationship Id="rId1" Type="http://schemas.openxmlformats.org/officeDocument/2006/relationships/slideLayout" Target="../slideLayouts/slideLayout1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7.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18;p3">
            <a:extLst>
              <a:ext uri="{FF2B5EF4-FFF2-40B4-BE49-F238E27FC236}">
                <a16:creationId xmlns:a16="http://schemas.microsoft.com/office/drawing/2014/main" id="{3D52EE8B-FBBF-837B-8F4B-4F80FE8CEAB7}"/>
              </a:ext>
            </a:extLst>
          </p:cNvPr>
          <p:cNvSpPr txBox="1">
            <a:spLocks noGrp="1"/>
          </p:cNvSpPr>
          <p:nvPr>
            <p:ph type="title" idx="4294967295"/>
          </p:nvPr>
        </p:nvSpPr>
        <p:spPr>
          <a:xfrm>
            <a:off x="-142504" y="4226691"/>
            <a:ext cx="12477008" cy="1260133"/>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PPr>
            <a:lvl1pPr marR="0" lvl="0" algn="ctr" rtl="0">
              <a:lnSpc>
                <a:spcPts val="8600"/>
              </a:lnSpc>
              <a:spcBef>
                <a:spcPts val="0"/>
              </a:spcBef>
              <a:spcAft>
                <a:spcPts val="0"/>
              </a:spcAft>
              <a:buClr>
                <a:schemeClr val="dk2"/>
              </a:buClr>
              <a:buSzPts val="4200"/>
              <a:buFont typeface="Source Sans Pro"/>
              <a:buNone/>
              <a:defRPr sz="4600" b="1" i="0" u="none" strike="noStrike" cap="none" spc="200" baseline="0">
                <a:solidFill>
                  <a:srgbClr val="990000"/>
                </a:solidFill>
                <a:latin typeface="BentonSansCond Black" panose="02000606040000020004" pitchFamily="2" charset="77"/>
                <a:ea typeface="Source Sans Pro"/>
                <a:cs typeface="Source Sans Pro"/>
                <a:sym typeface="Source Sans Pro"/>
              </a:defRPr>
            </a:lvl1pPr>
            <a:lvl2pPr marR="0" lvl="1" algn="l" rtl="0">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2pPr>
            <a:lvl3pPr marR="0" lvl="2" algn="l" rtl="0">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3pPr>
            <a:lvl4pPr marR="0" lvl="3" algn="l" rtl="0">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4pPr>
            <a:lvl5pPr marR="0" lvl="4" algn="l" rtl="0">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5pPr>
            <a:lvl6pPr marR="0" lvl="5" algn="l" rtl="0">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6pPr>
            <a:lvl7pPr marR="0" lvl="6" algn="l" rtl="0">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7pPr>
            <a:lvl8pPr marR="0" lvl="7" algn="l" rtl="0">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8pPr>
            <a:lvl9pPr marR="0" lvl="8" algn="l" rtl="0">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9pPr>
          </a:lstStyle>
          <a:p>
            <a:pPr>
              <a:defRPr/>
            </a:pPr>
            <a:r>
              <a:rPr lang="en-US" spc="467">
                <a:latin typeface="BentonSansCond Black"/>
              </a:rPr>
              <a:t>Sense of Belonging</a:t>
            </a:r>
            <a:endParaRPr lang="en-US"/>
          </a:p>
        </p:txBody>
      </p:sp>
      <p:pic>
        <p:nvPicPr>
          <p:cNvPr id="5" name="Picture 4" descr="This background is an image of a man and woman in a business outfit walking in front of a building.">
            <a:extLst>
              <a:ext uri="{FF2B5EF4-FFF2-40B4-BE49-F238E27FC236}">
                <a16:creationId xmlns:a16="http://schemas.microsoft.com/office/drawing/2014/main" id="{BCAA87C5-7814-74E6-A5D9-5295C54CB12C}"/>
              </a:ext>
            </a:extLst>
          </p:cNvPr>
          <p:cNvPicPr>
            <a:picLocks noChangeAspect="1"/>
          </p:cNvPicPr>
          <p:nvPr/>
        </p:nvPicPr>
        <p:blipFill rotWithShape="1">
          <a:blip r:embed="rId3"/>
          <a:srcRect t="14119" b="32639"/>
          <a:stretch/>
        </p:blipFill>
        <p:spPr>
          <a:xfrm>
            <a:off x="1" y="0"/>
            <a:ext cx="12192000" cy="4329723"/>
          </a:xfrm>
          <a:prstGeom prst="rect">
            <a:avLst/>
          </a:prstGeom>
        </p:spPr>
      </p:pic>
      <p:pic>
        <p:nvPicPr>
          <p:cNvPr id="4" name="Picture 3" descr="IU Trident">
            <a:extLst>
              <a:ext uri="{FF2B5EF4-FFF2-40B4-BE49-F238E27FC236}">
                <a16:creationId xmlns:a16="http://schemas.microsoft.com/office/drawing/2014/main" id="{09D4C20E-3B62-7ABB-CC2A-8E418474228C}"/>
              </a:ext>
            </a:extLst>
          </p:cNvPr>
          <p:cNvPicPr>
            <a:picLocks noChangeAspect="1"/>
          </p:cNvPicPr>
          <p:nvPr/>
        </p:nvPicPr>
        <p:blipFill>
          <a:blip r:embed="rId4"/>
          <a:stretch>
            <a:fillRect/>
          </a:stretch>
        </p:blipFill>
        <p:spPr>
          <a:xfrm>
            <a:off x="805501" y="1"/>
            <a:ext cx="547303" cy="1272796"/>
          </a:xfrm>
          <a:prstGeom prst="rect">
            <a:avLst/>
          </a:prstGeom>
        </p:spPr>
      </p:pic>
      <p:sp>
        <p:nvSpPr>
          <p:cNvPr id="6" name="Google Shape;159;p22">
            <a:extLst>
              <a:ext uri="{FF2B5EF4-FFF2-40B4-BE49-F238E27FC236}">
                <a16:creationId xmlns:a16="http://schemas.microsoft.com/office/drawing/2014/main" id="{33002DDF-4CF9-4DD4-14BB-7E99E5A92DE5}"/>
              </a:ext>
            </a:extLst>
          </p:cNvPr>
          <p:cNvSpPr txBox="1">
            <a:spLocks/>
          </p:cNvSpPr>
          <p:nvPr/>
        </p:nvSpPr>
        <p:spPr>
          <a:xfrm>
            <a:off x="1847831" y="5710649"/>
            <a:ext cx="8278307" cy="71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RPr/>
            </a:defPPr>
            <a:lvl1pPr marR="0" lvl="0"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9pPr>
          </a:lstStyle>
          <a:p>
            <a:pPr algn="ctr">
              <a:defRPr/>
            </a:pPr>
            <a:r>
              <a:rPr lang="en-GB" sz="1600">
                <a:solidFill>
                  <a:srgbClr val="990000"/>
                </a:solidFill>
                <a:latin typeface="+mj-lt"/>
              </a:rPr>
              <a:t>Maya </a:t>
            </a:r>
            <a:r>
              <a:rPr lang="en-GB" sz="1600" err="1">
                <a:solidFill>
                  <a:srgbClr val="990000"/>
                </a:solidFill>
                <a:latin typeface="+mj-lt"/>
              </a:rPr>
              <a:t>Elchal</a:t>
            </a:r>
            <a:r>
              <a:rPr lang="en-GB" sz="1600">
                <a:solidFill>
                  <a:srgbClr val="990000"/>
                </a:solidFill>
                <a:latin typeface="+mj-lt"/>
              </a:rPr>
              <a:t>, Vibha Kamath, Kimberly </a:t>
            </a:r>
            <a:r>
              <a:rPr lang="en-GB" sz="1600" err="1">
                <a:solidFill>
                  <a:srgbClr val="990000"/>
                </a:solidFill>
                <a:latin typeface="+mj-lt"/>
              </a:rPr>
              <a:t>Hestermann</a:t>
            </a:r>
            <a:r>
              <a:rPr lang="en-GB" sz="1600">
                <a:solidFill>
                  <a:srgbClr val="990000"/>
                </a:solidFill>
                <a:latin typeface="+mj-lt"/>
              </a:rPr>
              <a:t> &amp; Mason Charlton</a:t>
            </a:r>
          </a:p>
        </p:txBody>
      </p:sp>
    </p:spTree>
    <p:extLst>
      <p:ext uri="{BB962C8B-B14F-4D97-AF65-F5344CB8AC3E}">
        <p14:creationId xmlns:p14="http://schemas.microsoft.com/office/powerpoint/2010/main" val="40286474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C340E5-E683-585D-DE13-E9B8D260A3D1}"/>
            </a:ext>
          </a:extLst>
        </p:cNvPr>
        <p:cNvGrpSpPr/>
        <p:nvPr/>
      </p:nvGrpSpPr>
      <p:grpSpPr>
        <a:xfrm>
          <a:off x="0" y="0"/>
          <a:ext cx="0" cy="0"/>
          <a:chOff x="0" y="0"/>
          <a:chExt cx="0" cy="0"/>
        </a:xfrm>
      </p:grpSpPr>
      <p:sp>
        <p:nvSpPr>
          <p:cNvPr id="4" name="Google Shape;18;p3">
            <a:extLst>
              <a:ext uri="{FF2B5EF4-FFF2-40B4-BE49-F238E27FC236}">
                <a16:creationId xmlns:a16="http://schemas.microsoft.com/office/drawing/2014/main" id="{5A85ED25-8CF7-051A-A1ED-DD43A6718C6B}"/>
              </a:ext>
            </a:extLst>
          </p:cNvPr>
          <p:cNvSpPr txBox="1">
            <a:spLocks noGrp="1"/>
          </p:cNvSpPr>
          <p:nvPr>
            <p:ph type="title" idx="4294967295"/>
          </p:nvPr>
        </p:nvSpPr>
        <p:spPr>
          <a:xfrm>
            <a:off x="266498" y="1736410"/>
            <a:ext cx="11659001" cy="1260133"/>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RPr/>
            </a:defPPr>
            <a:lvl1pPr marR="0" lvl="0" algn="ctr" rtl="0">
              <a:lnSpc>
                <a:spcPts val="8600"/>
              </a:lnSpc>
              <a:spcBef>
                <a:spcPts val="0"/>
              </a:spcBef>
              <a:spcAft>
                <a:spcPts val="0"/>
              </a:spcAft>
              <a:buClr>
                <a:schemeClr val="dk2"/>
              </a:buClr>
              <a:buSzPts val="4200"/>
              <a:buFont typeface="Arial"/>
              <a:buNone/>
              <a:defRPr sz="6100" b="1" i="0" u="none" strike="noStrike" cap="none" spc="200" baseline="0">
                <a:solidFill>
                  <a:srgbClr val="990000"/>
                </a:solidFill>
                <a:latin typeface="BentonSansCond Black" panose="02000606040000020004" pitchFamily="2" charset="77"/>
                <a:ea typeface="Arial"/>
                <a:cs typeface="Arial"/>
                <a:sym typeface="Arial"/>
              </a:defRPr>
            </a:lvl1pPr>
            <a:lvl2pPr marR="0" lvl="1"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9pPr>
          </a:lstStyle>
          <a:p>
            <a:pPr>
              <a:lnSpc>
                <a:spcPts val="8133"/>
              </a:lnSpc>
              <a:defRPr/>
            </a:pPr>
            <a:r>
              <a:rPr lang="en-US" spc="467">
                <a:latin typeface="BentonSansCond Black"/>
              </a:rPr>
              <a:t>Background</a:t>
            </a:r>
            <a:endParaRPr lang="en-US"/>
          </a:p>
        </p:txBody>
      </p:sp>
    </p:spTree>
    <p:extLst>
      <p:ext uri="{BB962C8B-B14F-4D97-AF65-F5344CB8AC3E}">
        <p14:creationId xmlns:p14="http://schemas.microsoft.com/office/powerpoint/2010/main" val="12214922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877841-5F0A-7F19-01CF-D113F113FB3D}"/>
            </a:ext>
          </a:extLst>
        </p:cNvPr>
        <p:cNvGrpSpPr/>
        <p:nvPr/>
      </p:nvGrpSpPr>
      <p:grpSpPr>
        <a:xfrm>
          <a:off x="0" y="0"/>
          <a:ext cx="0" cy="0"/>
          <a:chOff x="0" y="0"/>
          <a:chExt cx="0" cy="0"/>
        </a:xfrm>
      </p:grpSpPr>
      <p:sp>
        <p:nvSpPr>
          <p:cNvPr id="6" name="Google Shape;160;p22">
            <a:extLst>
              <a:ext uri="{FF2B5EF4-FFF2-40B4-BE49-F238E27FC236}">
                <a16:creationId xmlns:a16="http://schemas.microsoft.com/office/drawing/2014/main" id="{F52C91C3-456A-CADF-5872-EDA5FD047DB4}"/>
              </a:ext>
            </a:extLst>
          </p:cNvPr>
          <p:cNvSpPr txBox="1">
            <a:spLocks/>
          </p:cNvSpPr>
          <p:nvPr/>
        </p:nvSpPr>
        <p:spPr>
          <a:xfrm>
            <a:off x="978795" y="2838639"/>
            <a:ext cx="10128596" cy="2455696"/>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609585" indent="-397923">
              <a:lnSpc>
                <a:spcPct val="150000"/>
              </a:lnSpc>
              <a:buClr>
                <a:schemeClr val="bg1">
                  <a:lumMod val="50000"/>
                </a:schemeClr>
              </a:buClr>
              <a:buSzPts val="1100"/>
              <a:buFont typeface="Arial"/>
              <a:buChar char="●"/>
            </a:pPr>
            <a:r>
              <a:rPr lang="en-GB" sz="1600" spc="133"/>
              <a:t>The IU/Purdue split impacted more than just administration—it shaped students' social lives and overall campus experience.</a:t>
            </a:r>
          </a:p>
          <a:p>
            <a:pPr marL="609585" indent="-397923">
              <a:lnSpc>
                <a:spcPct val="150000"/>
              </a:lnSpc>
              <a:buClr>
                <a:srgbClr val="808080"/>
              </a:buClr>
              <a:buSzPts val="1100"/>
              <a:buFont typeface="Arial"/>
              <a:buChar char="●"/>
            </a:pPr>
            <a:r>
              <a:rPr lang="en-GB" sz="1600" spc="133"/>
              <a:t>A strong sense of belonging is key to student success, influencing academic performance, retention, and well-being. </a:t>
            </a:r>
          </a:p>
          <a:p>
            <a:pPr marL="609585" indent="-397923">
              <a:lnSpc>
                <a:spcPct val="150000"/>
              </a:lnSpc>
              <a:buClr>
                <a:srgbClr val="808080"/>
              </a:buClr>
              <a:buSzPts val="1100"/>
              <a:buFont typeface="Arial"/>
              <a:buChar char="●"/>
            </a:pPr>
            <a:r>
              <a:rPr lang="en-GB" sz="1600" spc="133"/>
              <a:t>Students who feel connected to their university are more likely to get involved and build meaningful relationships.</a:t>
            </a:r>
            <a:endParaRPr lang="en-GB" sz="1600"/>
          </a:p>
          <a:p>
            <a:pPr marL="609585" indent="-397923">
              <a:lnSpc>
                <a:spcPct val="150000"/>
              </a:lnSpc>
              <a:buClr>
                <a:srgbClr val="808080"/>
              </a:buClr>
              <a:buSzPts val="1100"/>
              <a:buFont typeface="Arial"/>
              <a:buChar char="●"/>
            </a:pPr>
            <a:endParaRPr lang="en-US" sz="1467" spc="133"/>
          </a:p>
        </p:txBody>
      </p:sp>
      <p:sp>
        <p:nvSpPr>
          <p:cNvPr id="7" name="Google Shape;159;p22">
            <a:extLst>
              <a:ext uri="{FF2B5EF4-FFF2-40B4-BE49-F238E27FC236}">
                <a16:creationId xmlns:a16="http://schemas.microsoft.com/office/drawing/2014/main" id="{26CAB9E3-7452-25DD-B76D-AABCB4A29B60}"/>
              </a:ext>
            </a:extLst>
          </p:cNvPr>
          <p:cNvSpPr txBox="1">
            <a:spLocks noGrp="1"/>
          </p:cNvSpPr>
          <p:nvPr>
            <p:ph type="title" idx="4294967295"/>
          </p:nvPr>
        </p:nvSpPr>
        <p:spPr>
          <a:xfrm>
            <a:off x="701458" y="1825005"/>
            <a:ext cx="10405833" cy="71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1219170">
              <a:defRPr/>
            </a:pPr>
            <a:r>
              <a:rPr lang="en-GB" sz="3467">
                <a:solidFill>
                  <a:srgbClr val="990000"/>
                </a:solidFill>
                <a:latin typeface="Georgia"/>
              </a:rPr>
              <a:t>Background</a:t>
            </a:r>
            <a:endParaRPr lang="en-US"/>
          </a:p>
        </p:txBody>
      </p:sp>
      <p:sp>
        <p:nvSpPr>
          <p:cNvPr id="8" name="Google Shape;27;p4">
            <a:extLst>
              <a:ext uri="{FF2B5EF4-FFF2-40B4-BE49-F238E27FC236}">
                <a16:creationId xmlns:a16="http://schemas.microsoft.com/office/drawing/2014/main" id="{0ACE7D4D-1F34-5207-0990-C0F291E73CB2}"/>
              </a:ext>
              <a:ext uri="{C183D7F6-B498-43B3-948B-1728B52AA6E4}">
                <adec:decorative xmlns:adec="http://schemas.microsoft.com/office/drawing/2017/decorative" val="1"/>
              </a:ext>
            </a:extLst>
          </p:cNvPr>
          <p:cNvSpPr/>
          <p:nvPr/>
        </p:nvSpPr>
        <p:spPr>
          <a:xfrm rot="16200000">
            <a:off x="1052471" y="1579531"/>
            <a:ext cx="60959" cy="551907"/>
          </a:xfrm>
          <a:prstGeom prst="rect">
            <a:avLst/>
          </a:prstGeom>
          <a:solidFill>
            <a:schemeClr val="accent2"/>
          </a:solidFill>
          <a:ln>
            <a:noFill/>
          </a:ln>
        </p:spPr>
        <p:txBody>
          <a:bodyPr spcFirstLastPara="1" wrap="square" lIns="121900" tIns="121900" rIns="121900" bIns="121900" anchor="ctr" anchorCtr="0">
            <a:noAutofit/>
          </a:bodyPr>
          <a:lstStyle/>
          <a:p>
            <a:endParaRPr sz="2400"/>
          </a:p>
        </p:txBody>
      </p:sp>
    </p:spTree>
    <p:extLst>
      <p:ext uri="{BB962C8B-B14F-4D97-AF65-F5344CB8AC3E}">
        <p14:creationId xmlns:p14="http://schemas.microsoft.com/office/powerpoint/2010/main" val="37122610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D20F6C-30D1-BB67-7159-309BD51CF50B}"/>
            </a:ext>
          </a:extLst>
        </p:cNvPr>
        <p:cNvGrpSpPr/>
        <p:nvPr/>
      </p:nvGrpSpPr>
      <p:grpSpPr>
        <a:xfrm>
          <a:off x="0" y="0"/>
          <a:ext cx="0" cy="0"/>
          <a:chOff x="0" y="0"/>
          <a:chExt cx="0" cy="0"/>
        </a:xfrm>
      </p:grpSpPr>
      <p:sp>
        <p:nvSpPr>
          <p:cNvPr id="6" name="Google Shape;160;p22">
            <a:extLst>
              <a:ext uri="{FF2B5EF4-FFF2-40B4-BE49-F238E27FC236}">
                <a16:creationId xmlns:a16="http://schemas.microsoft.com/office/drawing/2014/main" id="{C614BBE9-8024-6B3C-7F32-6CD2CD628DB0}"/>
              </a:ext>
            </a:extLst>
          </p:cNvPr>
          <p:cNvSpPr txBox="1">
            <a:spLocks/>
          </p:cNvSpPr>
          <p:nvPr/>
        </p:nvSpPr>
        <p:spPr>
          <a:xfrm>
            <a:off x="1030310" y="2838639"/>
            <a:ext cx="10077081" cy="2455696"/>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609585" indent="-397923">
              <a:lnSpc>
                <a:spcPct val="150000"/>
              </a:lnSpc>
              <a:buClr>
                <a:schemeClr val="bg1">
                  <a:lumMod val="50000"/>
                </a:schemeClr>
              </a:buClr>
              <a:buSzPts val="1100"/>
              <a:buFont typeface="Arial"/>
              <a:buChar char="●"/>
            </a:pPr>
            <a:r>
              <a:rPr lang="en-GB" sz="1600" spc="133"/>
              <a:t>Research aimed to explore how the transition to separate institutions may have disrupted student networks, changed the campus culture, and shifted how students see their place in the university. </a:t>
            </a:r>
          </a:p>
          <a:p>
            <a:pPr marL="609585" indent="-397923">
              <a:lnSpc>
                <a:spcPct val="150000"/>
              </a:lnSpc>
              <a:buClr>
                <a:srgbClr val="808080"/>
              </a:buClr>
              <a:buSzPts val="1100"/>
              <a:buFont typeface="Arial"/>
              <a:buChar char="●"/>
            </a:pPr>
            <a:r>
              <a:rPr lang="en-US" sz="1600" spc="133"/>
              <a:t>Hope to better understand how the split has shaped students' sense of belonging and identify ways to strengthen connections in this new chapter for IU Indianapolis.</a:t>
            </a:r>
            <a:endParaRPr lang="en-GB" sz="1600" spc="133"/>
          </a:p>
          <a:p>
            <a:pPr marL="211661">
              <a:lnSpc>
                <a:spcPct val="150000"/>
              </a:lnSpc>
              <a:buClr>
                <a:srgbClr val="808080"/>
              </a:buClr>
              <a:buSzPts val="1100"/>
            </a:pPr>
            <a:endParaRPr lang="en-GB" sz="1600" spc="133"/>
          </a:p>
          <a:p>
            <a:pPr marL="609585" indent="-397923">
              <a:lnSpc>
                <a:spcPct val="150000"/>
              </a:lnSpc>
              <a:buClr>
                <a:srgbClr val="808080"/>
              </a:buClr>
              <a:buSzPts val="1100"/>
              <a:buFont typeface="Arial"/>
              <a:buChar char="●"/>
            </a:pPr>
            <a:endParaRPr lang="en-US" sz="1600" spc="133"/>
          </a:p>
        </p:txBody>
      </p:sp>
      <p:sp>
        <p:nvSpPr>
          <p:cNvPr id="7" name="Google Shape;159;p22">
            <a:extLst>
              <a:ext uri="{FF2B5EF4-FFF2-40B4-BE49-F238E27FC236}">
                <a16:creationId xmlns:a16="http://schemas.microsoft.com/office/drawing/2014/main" id="{77E1F82E-E91B-C06E-ECE0-AED7088F9389}"/>
              </a:ext>
            </a:extLst>
          </p:cNvPr>
          <p:cNvSpPr txBox="1">
            <a:spLocks noGrp="1"/>
          </p:cNvSpPr>
          <p:nvPr>
            <p:ph type="title" idx="4294967295"/>
          </p:nvPr>
        </p:nvSpPr>
        <p:spPr>
          <a:xfrm>
            <a:off x="701458" y="1825005"/>
            <a:ext cx="10405833" cy="71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1219170">
              <a:defRPr/>
            </a:pPr>
            <a:r>
              <a:rPr lang="en-GB" sz="3467">
                <a:solidFill>
                  <a:srgbClr val="990000"/>
                </a:solidFill>
                <a:latin typeface="Georgia"/>
              </a:rPr>
              <a:t>Background</a:t>
            </a:r>
            <a:endParaRPr lang="en-US"/>
          </a:p>
        </p:txBody>
      </p:sp>
      <p:sp>
        <p:nvSpPr>
          <p:cNvPr id="8" name="Google Shape;27;p4">
            <a:extLst>
              <a:ext uri="{FF2B5EF4-FFF2-40B4-BE49-F238E27FC236}">
                <a16:creationId xmlns:a16="http://schemas.microsoft.com/office/drawing/2014/main" id="{29A744DE-97BC-3E1C-7C81-182B1CC934AB}"/>
              </a:ext>
              <a:ext uri="{C183D7F6-B498-43B3-948B-1728B52AA6E4}">
                <adec:decorative xmlns:adec="http://schemas.microsoft.com/office/drawing/2017/decorative" val="1"/>
              </a:ext>
            </a:extLst>
          </p:cNvPr>
          <p:cNvSpPr/>
          <p:nvPr/>
        </p:nvSpPr>
        <p:spPr>
          <a:xfrm rot="16200000">
            <a:off x="1052471" y="1579531"/>
            <a:ext cx="60959" cy="551907"/>
          </a:xfrm>
          <a:prstGeom prst="rect">
            <a:avLst/>
          </a:prstGeom>
          <a:solidFill>
            <a:schemeClr val="accent2"/>
          </a:solidFill>
          <a:ln>
            <a:noFill/>
          </a:ln>
        </p:spPr>
        <p:txBody>
          <a:bodyPr spcFirstLastPara="1" wrap="square" lIns="121900" tIns="121900" rIns="121900" bIns="121900" anchor="ctr" anchorCtr="0">
            <a:noAutofit/>
          </a:bodyPr>
          <a:lstStyle/>
          <a:p>
            <a:endParaRPr sz="2400"/>
          </a:p>
        </p:txBody>
      </p:sp>
    </p:spTree>
    <p:extLst>
      <p:ext uri="{BB962C8B-B14F-4D97-AF65-F5344CB8AC3E}">
        <p14:creationId xmlns:p14="http://schemas.microsoft.com/office/powerpoint/2010/main" val="41766182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97044A-CF7B-01DF-B1E1-693CEB33A2DF}"/>
            </a:ext>
          </a:extLst>
        </p:cNvPr>
        <p:cNvGrpSpPr/>
        <p:nvPr/>
      </p:nvGrpSpPr>
      <p:grpSpPr>
        <a:xfrm>
          <a:off x="0" y="0"/>
          <a:ext cx="0" cy="0"/>
          <a:chOff x="0" y="0"/>
          <a:chExt cx="0" cy="0"/>
        </a:xfrm>
      </p:grpSpPr>
      <p:sp>
        <p:nvSpPr>
          <p:cNvPr id="4" name="Google Shape;18;p3">
            <a:extLst>
              <a:ext uri="{FF2B5EF4-FFF2-40B4-BE49-F238E27FC236}">
                <a16:creationId xmlns:a16="http://schemas.microsoft.com/office/drawing/2014/main" id="{E57FF89A-10FA-24A0-DA0E-6E1950D66DD0}"/>
              </a:ext>
            </a:extLst>
          </p:cNvPr>
          <p:cNvSpPr txBox="1">
            <a:spLocks noGrp="1"/>
          </p:cNvSpPr>
          <p:nvPr>
            <p:ph type="title" idx="4294967295"/>
          </p:nvPr>
        </p:nvSpPr>
        <p:spPr>
          <a:xfrm>
            <a:off x="266498" y="1736410"/>
            <a:ext cx="11659001" cy="1260133"/>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RPr/>
            </a:defPPr>
            <a:lvl1pPr marR="0" lvl="0" algn="ctr" rtl="0">
              <a:lnSpc>
                <a:spcPts val="8600"/>
              </a:lnSpc>
              <a:spcBef>
                <a:spcPts val="0"/>
              </a:spcBef>
              <a:spcAft>
                <a:spcPts val="0"/>
              </a:spcAft>
              <a:buClr>
                <a:schemeClr val="dk2"/>
              </a:buClr>
              <a:buSzPts val="4200"/>
              <a:buFont typeface="Arial"/>
              <a:buNone/>
              <a:defRPr sz="6100" b="1" i="0" u="none" strike="noStrike" cap="none" spc="200" baseline="0">
                <a:solidFill>
                  <a:srgbClr val="990000"/>
                </a:solidFill>
                <a:latin typeface="BentonSansCond Black" panose="02000606040000020004" pitchFamily="2" charset="77"/>
                <a:ea typeface="Arial"/>
                <a:cs typeface="Arial"/>
                <a:sym typeface="Arial"/>
              </a:defRPr>
            </a:lvl1pPr>
            <a:lvl2pPr marR="0" lvl="1"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9pPr>
          </a:lstStyle>
          <a:p>
            <a:pPr>
              <a:lnSpc>
                <a:spcPts val="8133"/>
              </a:lnSpc>
              <a:defRPr/>
            </a:pPr>
            <a:r>
              <a:rPr lang="en-US" spc="467">
                <a:latin typeface="BentonSansCond Black"/>
              </a:rPr>
              <a:t>Research</a:t>
            </a:r>
            <a:endParaRPr lang="en-US"/>
          </a:p>
        </p:txBody>
      </p:sp>
    </p:spTree>
    <p:extLst>
      <p:ext uri="{BB962C8B-B14F-4D97-AF65-F5344CB8AC3E}">
        <p14:creationId xmlns:p14="http://schemas.microsoft.com/office/powerpoint/2010/main" val="21237679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57C059-2CE1-7797-44FF-37042D6FF543}"/>
            </a:ext>
          </a:extLst>
        </p:cNvPr>
        <p:cNvGrpSpPr/>
        <p:nvPr/>
      </p:nvGrpSpPr>
      <p:grpSpPr>
        <a:xfrm>
          <a:off x="0" y="0"/>
          <a:ext cx="0" cy="0"/>
          <a:chOff x="0" y="0"/>
          <a:chExt cx="0" cy="0"/>
        </a:xfrm>
      </p:grpSpPr>
      <p:sp>
        <p:nvSpPr>
          <p:cNvPr id="6" name="Google Shape;160;p22">
            <a:extLst>
              <a:ext uri="{FF2B5EF4-FFF2-40B4-BE49-F238E27FC236}">
                <a16:creationId xmlns:a16="http://schemas.microsoft.com/office/drawing/2014/main" id="{34097B68-44DF-3E1C-464C-2FF97DCBC293}"/>
              </a:ext>
            </a:extLst>
          </p:cNvPr>
          <p:cNvSpPr txBox="1">
            <a:spLocks/>
          </p:cNvSpPr>
          <p:nvPr/>
        </p:nvSpPr>
        <p:spPr>
          <a:xfrm>
            <a:off x="987381" y="2838639"/>
            <a:ext cx="10120011" cy="2455696"/>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609585" indent="-397923">
              <a:lnSpc>
                <a:spcPct val="150000"/>
              </a:lnSpc>
              <a:buClr>
                <a:srgbClr val="808080"/>
              </a:buClr>
              <a:buSzPts val="1100"/>
              <a:buFont typeface="Arial"/>
              <a:buChar char="●"/>
            </a:pPr>
            <a:r>
              <a:rPr lang="en-GB" sz="1600" spc="133"/>
              <a:t>Research was conducted through Qualtrics.</a:t>
            </a:r>
            <a:endParaRPr lang="en-US" sz="1600"/>
          </a:p>
          <a:p>
            <a:pPr marL="609585" indent="-397923">
              <a:lnSpc>
                <a:spcPct val="150000"/>
              </a:lnSpc>
              <a:buClr>
                <a:srgbClr val="808080"/>
              </a:buClr>
              <a:buSzPts val="1100"/>
              <a:buFont typeface="Arial"/>
              <a:buChar char="●"/>
            </a:pPr>
            <a:r>
              <a:rPr lang="en-GB" sz="1600" spc="133"/>
              <a:t>Individual members on our team also reached out to their individual schools to further collect data. Professors were also asked to see if they could advertise the survey in class. Along with individual schools were asked to see if they could publish the survey.</a:t>
            </a:r>
          </a:p>
          <a:p>
            <a:pPr marL="609585" indent="-397923">
              <a:lnSpc>
                <a:spcPct val="150000"/>
              </a:lnSpc>
              <a:buClr>
                <a:srgbClr val="808080"/>
              </a:buClr>
              <a:buSzPts val="1100"/>
              <a:buFont typeface="Arial"/>
              <a:buChar char="●"/>
            </a:pPr>
            <a:r>
              <a:rPr lang="en-GB" sz="1600" spc="133"/>
              <a:t>To be able to take the survey, students had to be enrolled as IU students.</a:t>
            </a:r>
          </a:p>
          <a:p>
            <a:pPr marL="609585" indent="-397923">
              <a:lnSpc>
                <a:spcPct val="150000"/>
              </a:lnSpc>
              <a:buClr>
                <a:srgbClr val="808080"/>
              </a:buClr>
              <a:buSzPts val="1100"/>
              <a:buFont typeface="Arial"/>
              <a:buChar char="●"/>
            </a:pPr>
            <a:endParaRPr lang="en-GB" sz="1467" spc="133">
              <a:latin typeface="BentonSans Medium"/>
            </a:endParaRPr>
          </a:p>
        </p:txBody>
      </p:sp>
      <p:sp>
        <p:nvSpPr>
          <p:cNvPr id="7" name="Google Shape;159;p22">
            <a:extLst>
              <a:ext uri="{FF2B5EF4-FFF2-40B4-BE49-F238E27FC236}">
                <a16:creationId xmlns:a16="http://schemas.microsoft.com/office/drawing/2014/main" id="{4F17B740-4E7F-06EF-571F-F43DCA17B812}"/>
              </a:ext>
            </a:extLst>
          </p:cNvPr>
          <p:cNvSpPr txBox="1">
            <a:spLocks noGrp="1"/>
          </p:cNvSpPr>
          <p:nvPr>
            <p:ph type="title" idx="4294967295"/>
          </p:nvPr>
        </p:nvSpPr>
        <p:spPr>
          <a:xfrm>
            <a:off x="701458" y="1825005"/>
            <a:ext cx="10405833" cy="71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1219170">
              <a:defRPr/>
            </a:pPr>
            <a:r>
              <a:rPr lang="en-GB" sz="3467">
                <a:solidFill>
                  <a:srgbClr val="990000"/>
                </a:solidFill>
                <a:latin typeface="Georgia"/>
              </a:rPr>
              <a:t>Research</a:t>
            </a:r>
            <a:endParaRPr lang="en-US"/>
          </a:p>
        </p:txBody>
      </p:sp>
      <p:sp>
        <p:nvSpPr>
          <p:cNvPr id="8" name="Google Shape;27;p4">
            <a:extLst>
              <a:ext uri="{FF2B5EF4-FFF2-40B4-BE49-F238E27FC236}">
                <a16:creationId xmlns:a16="http://schemas.microsoft.com/office/drawing/2014/main" id="{48F4ACAC-054A-C2FB-8CF0-A4A006FEB687}"/>
              </a:ext>
              <a:ext uri="{C183D7F6-B498-43B3-948B-1728B52AA6E4}">
                <adec:decorative xmlns:adec="http://schemas.microsoft.com/office/drawing/2017/decorative" val="1"/>
              </a:ext>
            </a:extLst>
          </p:cNvPr>
          <p:cNvSpPr/>
          <p:nvPr/>
        </p:nvSpPr>
        <p:spPr>
          <a:xfrm rot="16200000">
            <a:off x="1052471" y="1579531"/>
            <a:ext cx="60959" cy="551907"/>
          </a:xfrm>
          <a:prstGeom prst="rect">
            <a:avLst/>
          </a:prstGeom>
          <a:solidFill>
            <a:schemeClr val="accent2"/>
          </a:solidFill>
          <a:ln>
            <a:noFill/>
          </a:ln>
        </p:spPr>
        <p:txBody>
          <a:bodyPr spcFirstLastPara="1" wrap="square" lIns="121900" tIns="121900" rIns="121900" bIns="121900" anchor="ctr" anchorCtr="0">
            <a:noAutofit/>
          </a:bodyPr>
          <a:lstStyle/>
          <a:p>
            <a:endParaRPr sz="2400"/>
          </a:p>
        </p:txBody>
      </p:sp>
    </p:spTree>
    <p:extLst>
      <p:ext uri="{BB962C8B-B14F-4D97-AF65-F5344CB8AC3E}">
        <p14:creationId xmlns:p14="http://schemas.microsoft.com/office/powerpoint/2010/main" val="21036122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39B4F5-4668-823D-5D74-01C67A2C2FC4}"/>
            </a:ext>
          </a:extLst>
        </p:cNvPr>
        <p:cNvGrpSpPr/>
        <p:nvPr/>
      </p:nvGrpSpPr>
      <p:grpSpPr>
        <a:xfrm>
          <a:off x="0" y="0"/>
          <a:ext cx="0" cy="0"/>
          <a:chOff x="0" y="0"/>
          <a:chExt cx="0" cy="0"/>
        </a:xfrm>
      </p:grpSpPr>
      <p:sp>
        <p:nvSpPr>
          <p:cNvPr id="4" name="Google Shape;18;p3">
            <a:extLst>
              <a:ext uri="{FF2B5EF4-FFF2-40B4-BE49-F238E27FC236}">
                <a16:creationId xmlns:a16="http://schemas.microsoft.com/office/drawing/2014/main" id="{943C3006-95CB-2F18-FFEB-5A0763E7B529}"/>
              </a:ext>
            </a:extLst>
          </p:cNvPr>
          <p:cNvSpPr txBox="1">
            <a:spLocks noGrp="1"/>
          </p:cNvSpPr>
          <p:nvPr>
            <p:ph type="title" idx="4294967295"/>
          </p:nvPr>
        </p:nvSpPr>
        <p:spPr>
          <a:xfrm>
            <a:off x="266498" y="1736410"/>
            <a:ext cx="11659001" cy="1260133"/>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RPr/>
            </a:defPPr>
            <a:lvl1pPr marR="0" lvl="0" algn="ctr" rtl="0">
              <a:lnSpc>
                <a:spcPts val="8600"/>
              </a:lnSpc>
              <a:spcBef>
                <a:spcPts val="0"/>
              </a:spcBef>
              <a:spcAft>
                <a:spcPts val="0"/>
              </a:spcAft>
              <a:buClr>
                <a:schemeClr val="dk2"/>
              </a:buClr>
              <a:buSzPts val="4200"/>
              <a:buFont typeface="Arial"/>
              <a:buNone/>
              <a:defRPr sz="6100" b="1" i="0" u="none" strike="noStrike" cap="none" spc="200" baseline="0">
                <a:solidFill>
                  <a:srgbClr val="990000"/>
                </a:solidFill>
                <a:latin typeface="BentonSansCond Black" panose="02000606040000020004" pitchFamily="2" charset="77"/>
                <a:ea typeface="Arial"/>
                <a:cs typeface="Arial"/>
                <a:sym typeface="Arial"/>
              </a:defRPr>
            </a:lvl1pPr>
            <a:lvl2pPr marR="0" lvl="1"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9pPr>
          </a:lstStyle>
          <a:p>
            <a:pPr>
              <a:lnSpc>
                <a:spcPts val="8133"/>
              </a:lnSpc>
              <a:defRPr/>
            </a:pPr>
            <a:r>
              <a:rPr lang="en-US" sz="7200" spc="467">
                <a:latin typeface="BentonSansCond Black"/>
              </a:rPr>
              <a:t>Personal Perspectives</a:t>
            </a:r>
            <a:endParaRPr lang="en-US" sz="7200"/>
          </a:p>
        </p:txBody>
      </p:sp>
    </p:spTree>
    <p:extLst>
      <p:ext uri="{BB962C8B-B14F-4D97-AF65-F5344CB8AC3E}">
        <p14:creationId xmlns:p14="http://schemas.microsoft.com/office/powerpoint/2010/main" val="8946827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2BAD3B-3D4D-E53D-296F-B058C651DC67}"/>
            </a:ext>
          </a:extLst>
        </p:cNvPr>
        <p:cNvGrpSpPr/>
        <p:nvPr/>
      </p:nvGrpSpPr>
      <p:grpSpPr>
        <a:xfrm>
          <a:off x="0" y="0"/>
          <a:ext cx="0" cy="0"/>
          <a:chOff x="0" y="0"/>
          <a:chExt cx="0" cy="0"/>
        </a:xfrm>
      </p:grpSpPr>
      <p:sp>
        <p:nvSpPr>
          <p:cNvPr id="6" name="Google Shape;160;p22">
            <a:extLst>
              <a:ext uri="{FF2B5EF4-FFF2-40B4-BE49-F238E27FC236}">
                <a16:creationId xmlns:a16="http://schemas.microsoft.com/office/drawing/2014/main" id="{BC6D946A-6942-E5FA-6153-F643C8F89ADD}"/>
              </a:ext>
            </a:extLst>
          </p:cNvPr>
          <p:cNvSpPr txBox="1">
            <a:spLocks/>
          </p:cNvSpPr>
          <p:nvPr/>
        </p:nvSpPr>
        <p:spPr>
          <a:xfrm>
            <a:off x="1460119" y="2601413"/>
            <a:ext cx="9640084" cy="828375"/>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609585" indent="-397923">
              <a:lnSpc>
                <a:spcPct val="150000"/>
              </a:lnSpc>
              <a:buClr>
                <a:schemeClr val="bg1">
                  <a:lumMod val="50000"/>
                </a:schemeClr>
              </a:buClr>
              <a:buSzPts val="1100"/>
              <a:buFont typeface="Arial"/>
              <a:buChar char="●"/>
            </a:pPr>
            <a:r>
              <a:rPr lang="en-GB" sz="1600" spc="133"/>
              <a:t>Sense of belonging may vary depending on the category (for example whether it is about the degree itself or student organizations), and regardless of results, there is always room for improvement in every aspect of a student's college life.</a:t>
            </a:r>
          </a:p>
          <a:p>
            <a:pPr marL="609585" indent="-397923">
              <a:lnSpc>
                <a:spcPct val="150000"/>
              </a:lnSpc>
              <a:buClr>
                <a:srgbClr val="808080"/>
              </a:buClr>
              <a:buSzPts val="1100"/>
              <a:buChar char="●"/>
            </a:pPr>
            <a:endParaRPr lang="en-GB" sz="1467" spc="133"/>
          </a:p>
          <a:p>
            <a:pPr marL="211661">
              <a:lnSpc>
                <a:spcPct val="150000"/>
              </a:lnSpc>
              <a:buClr>
                <a:srgbClr val="808080"/>
              </a:buClr>
              <a:buSzPts val="1100"/>
            </a:pPr>
            <a:endParaRPr lang="en-GB" sz="1467" spc="133"/>
          </a:p>
          <a:p>
            <a:pPr marL="609585" indent="-397923">
              <a:lnSpc>
                <a:spcPct val="150000"/>
              </a:lnSpc>
              <a:buClr>
                <a:srgbClr val="808080"/>
              </a:buClr>
              <a:buSzPts val="1100"/>
              <a:buFont typeface="Arial"/>
              <a:buChar char="●"/>
            </a:pPr>
            <a:endParaRPr lang="en-US" sz="1467" spc="133"/>
          </a:p>
        </p:txBody>
      </p:sp>
      <p:sp>
        <p:nvSpPr>
          <p:cNvPr id="7" name="Google Shape;159;p22">
            <a:extLst>
              <a:ext uri="{FF2B5EF4-FFF2-40B4-BE49-F238E27FC236}">
                <a16:creationId xmlns:a16="http://schemas.microsoft.com/office/drawing/2014/main" id="{2C0F5999-921B-C73D-4835-947321053B8E}"/>
              </a:ext>
            </a:extLst>
          </p:cNvPr>
          <p:cNvSpPr txBox="1">
            <a:spLocks noGrp="1"/>
          </p:cNvSpPr>
          <p:nvPr>
            <p:ph type="title" idx="4294967295"/>
          </p:nvPr>
        </p:nvSpPr>
        <p:spPr>
          <a:xfrm>
            <a:off x="701458" y="1825005"/>
            <a:ext cx="10405833" cy="71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1219170">
              <a:defRPr/>
            </a:pPr>
            <a:r>
              <a:rPr lang="en-GB" sz="3467">
                <a:solidFill>
                  <a:srgbClr val="990000"/>
                </a:solidFill>
                <a:latin typeface="Georgia"/>
              </a:rPr>
              <a:t>Maya</a:t>
            </a:r>
            <a:endParaRPr lang="en-US"/>
          </a:p>
        </p:txBody>
      </p:sp>
      <p:sp>
        <p:nvSpPr>
          <p:cNvPr id="8" name="Google Shape;27;p4">
            <a:extLst>
              <a:ext uri="{FF2B5EF4-FFF2-40B4-BE49-F238E27FC236}">
                <a16:creationId xmlns:a16="http://schemas.microsoft.com/office/drawing/2014/main" id="{F4E1258D-D6D5-157A-F681-94A8731A76E0}"/>
              </a:ext>
              <a:ext uri="{C183D7F6-B498-43B3-948B-1728B52AA6E4}">
                <adec:decorative xmlns:adec="http://schemas.microsoft.com/office/drawing/2017/decorative" val="1"/>
              </a:ext>
            </a:extLst>
          </p:cNvPr>
          <p:cNvSpPr/>
          <p:nvPr/>
        </p:nvSpPr>
        <p:spPr>
          <a:xfrm rot="16200000">
            <a:off x="1052471" y="1579531"/>
            <a:ext cx="60959" cy="551907"/>
          </a:xfrm>
          <a:prstGeom prst="rect">
            <a:avLst/>
          </a:prstGeom>
          <a:solidFill>
            <a:schemeClr val="accent2"/>
          </a:solidFill>
          <a:ln>
            <a:noFill/>
          </a:ln>
        </p:spPr>
        <p:txBody>
          <a:bodyPr spcFirstLastPara="1" wrap="square" lIns="121900" tIns="121900" rIns="121900" bIns="121900" anchor="ctr" anchorCtr="0">
            <a:noAutofit/>
          </a:bodyPr>
          <a:lstStyle/>
          <a:p>
            <a:endParaRPr sz="2400"/>
          </a:p>
        </p:txBody>
      </p:sp>
      <p:sp>
        <p:nvSpPr>
          <p:cNvPr id="3" name="Google Shape;159;p22">
            <a:extLst>
              <a:ext uri="{FF2B5EF4-FFF2-40B4-BE49-F238E27FC236}">
                <a16:creationId xmlns:a16="http://schemas.microsoft.com/office/drawing/2014/main" id="{66D14865-BC99-E740-4DA4-7CF9AFA8329E}"/>
              </a:ext>
            </a:extLst>
          </p:cNvPr>
          <p:cNvSpPr txBox="1">
            <a:spLocks/>
          </p:cNvSpPr>
          <p:nvPr/>
        </p:nvSpPr>
        <p:spPr>
          <a:xfrm>
            <a:off x="807794" y="3829883"/>
            <a:ext cx="10405833" cy="71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RPr/>
            </a:defPPr>
            <a:lvl1pPr marR="0" lvl="0"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9pPr>
          </a:lstStyle>
          <a:p>
            <a:pPr>
              <a:defRPr/>
            </a:pPr>
            <a:r>
              <a:rPr lang="en-GB" sz="3467">
                <a:solidFill>
                  <a:srgbClr val="990000"/>
                </a:solidFill>
                <a:latin typeface="Georgia"/>
              </a:rPr>
              <a:t>Vibha</a:t>
            </a:r>
          </a:p>
        </p:txBody>
      </p:sp>
      <p:sp>
        <p:nvSpPr>
          <p:cNvPr id="4" name="Google Shape;160;p22">
            <a:extLst>
              <a:ext uri="{FF2B5EF4-FFF2-40B4-BE49-F238E27FC236}">
                <a16:creationId xmlns:a16="http://schemas.microsoft.com/office/drawing/2014/main" id="{37AE7068-3DF4-2214-97BA-173F33C6E622}"/>
              </a:ext>
            </a:extLst>
          </p:cNvPr>
          <p:cNvSpPr txBox="1">
            <a:spLocks/>
          </p:cNvSpPr>
          <p:nvPr/>
        </p:nvSpPr>
        <p:spPr>
          <a:xfrm>
            <a:off x="1577818" y="4543453"/>
            <a:ext cx="9640084" cy="828375"/>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609585" indent="-397923">
              <a:lnSpc>
                <a:spcPct val="150000"/>
              </a:lnSpc>
              <a:buClr>
                <a:srgbClr val="808080"/>
              </a:buClr>
              <a:buSzPts val="1100"/>
              <a:buFont typeface="Arial"/>
              <a:buChar char="●"/>
            </a:pPr>
            <a:r>
              <a:rPr lang="en-GB" sz="1600" spc="133"/>
              <a:t>Unsure about what it meant for our identity as a campus.</a:t>
            </a:r>
          </a:p>
          <a:p>
            <a:pPr marL="609585" indent="-397923">
              <a:lnSpc>
                <a:spcPct val="150000"/>
              </a:lnSpc>
              <a:buClr>
                <a:srgbClr val="808080"/>
              </a:buClr>
              <a:buSzPts val="1100"/>
              <a:buChar char="●"/>
            </a:pPr>
            <a:r>
              <a:rPr lang="en-GB" sz="1600" spc="133"/>
              <a:t>Questions about what the split meant to students' degree and opportunities.</a:t>
            </a:r>
          </a:p>
          <a:p>
            <a:pPr marL="211661">
              <a:lnSpc>
                <a:spcPct val="150000"/>
              </a:lnSpc>
              <a:buClr>
                <a:srgbClr val="808080"/>
              </a:buClr>
              <a:buSzPts val="1100"/>
            </a:pPr>
            <a:endParaRPr lang="en-GB" sz="1467" spc="133"/>
          </a:p>
          <a:p>
            <a:pPr marL="609585" indent="-397923">
              <a:lnSpc>
                <a:spcPct val="150000"/>
              </a:lnSpc>
              <a:buClr>
                <a:srgbClr val="808080"/>
              </a:buClr>
              <a:buSzPts val="1100"/>
              <a:buFont typeface="Arial"/>
              <a:buChar char="●"/>
            </a:pPr>
            <a:endParaRPr lang="en-US" sz="1467" spc="133"/>
          </a:p>
        </p:txBody>
      </p:sp>
    </p:spTree>
    <p:extLst>
      <p:ext uri="{BB962C8B-B14F-4D97-AF65-F5344CB8AC3E}">
        <p14:creationId xmlns:p14="http://schemas.microsoft.com/office/powerpoint/2010/main" val="15028880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BCAB55-941C-981E-BF3E-1A710D88FFE7}"/>
            </a:ext>
          </a:extLst>
        </p:cNvPr>
        <p:cNvGrpSpPr/>
        <p:nvPr/>
      </p:nvGrpSpPr>
      <p:grpSpPr>
        <a:xfrm>
          <a:off x="0" y="0"/>
          <a:ext cx="0" cy="0"/>
          <a:chOff x="0" y="0"/>
          <a:chExt cx="0" cy="0"/>
        </a:xfrm>
      </p:grpSpPr>
      <p:sp>
        <p:nvSpPr>
          <p:cNvPr id="6" name="Google Shape;160;p22">
            <a:extLst>
              <a:ext uri="{FF2B5EF4-FFF2-40B4-BE49-F238E27FC236}">
                <a16:creationId xmlns:a16="http://schemas.microsoft.com/office/drawing/2014/main" id="{EE7BD258-358D-885D-7131-75379ECE47BD}"/>
              </a:ext>
            </a:extLst>
          </p:cNvPr>
          <p:cNvSpPr txBox="1">
            <a:spLocks/>
          </p:cNvSpPr>
          <p:nvPr/>
        </p:nvSpPr>
        <p:spPr>
          <a:xfrm>
            <a:off x="1467307" y="2619081"/>
            <a:ext cx="9640084" cy="828375"/>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609585" indent="-397923">
              <a:lnSpc>
                <a:spcPct val="150000"/>
              </a:lnSpc>
              <a:buClr>
                <a:schemeClr val="bg1">
                  <a:lumMod val="50000"/>
                </a:schemeClr>
              </a:buClr>
              <a:buSzPts val="1100"/>
              <a:buFont typeface="Arial"/>
              <a:buChar char="●"/>
            </a:pPr>
            <a:r>
              <a:rPr lang="en-GB" sz="1600" spc="133"/>
              <a:t>Current sophomores, juniors, and seniors began studying at IUPUI and weren't under the impression that the schools would split.</a:t>
            </a:r>
          </a:p>
          <a:p>
            <a:pPr marL="609585" indent="-397923">
              <a:lnSpc>
                <a:spcPct val="150000"/>
              </a:lnSpc>
              <a:buClr>
                <a:srgbClr val="808080"/>
              </a:buClr>
              <a:buSzPts val="1100"/>
              <a:buChar char="●"/>
            </a:pPr>
            <a:r>
              <a:rPr lang="en-GB" sz="1600" spc="133"/>
              <a:t>Social aspects across schools are impacted more than academically.</a:t>
            </a:r>
          </a:p>
          <a:p>
            <a:pPr marL="211661">
              <a:lnSpc>
                <a:spcPct val="150000"/>
              </a:lnSpc>
              <a:buClr>
                <a:srgbClr val="808080"/>
              </a:buClr>
              <a:buSzPts val="1100"/>
            </a:pPr>
            <a:endParaRPr lang="en-GB" sz="1467" spc="133"/>
          </a:p>
          <a:p>
            <a:pPr marL="609585" indent="-397923">
              <a:lnSpc>
                <a:spcPct val="150000"/>
              </a:lnSpc>
              <a:buClr>
                <a:srgbClr val="808080"/>
              </a:buClr>
              <a:buSzPts val="1100"/>
              <a:buFont typeface="Arial"/>
              <a:buChar char="●"/>
            </a:pPr>
            <a:endParaRPr lang="en-US" sz="1467" spc="133"/>
          </a:p>
        </p:txBody>
      </p:sp>
      <p:sp>
        <p:nvSpPr>
          <p:cNvPr id="7" name="Google Shape;159;p22">
            <a:extLst>
              <a:ext uri="{FF2B5EF4-FFF2-40B4-BE49-F238E27FC236}">
                <a16:creationId xmlns:a16="http://schemas.microsoft.com/office/drawing/2014/main" id="{1E175AD8-6ECE-E2A7-F722-7865BC829923}"/>
              </a:ext>
            </a:extLst>
          </p:cNvPr>
          <p:cNvSpPr txBox="1">
            <a:spLocks noGrp="1"/>
          </p:cNvSpPr>
          <p:nvPr>
            <p:ph type="title" idx="4294967295"/>
          </p:nvPr>
        </p:nvSpPr>
        <p:spPr>
          <a:xfrm>
            <a:off x="701458" y="1825005"/>
            <a:ext cx="10405833" cy="71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1219170">
              <a:defRPr/>
            </a:pPr>
            <a:r>
              <a:rPr lang="en-GB" sz="3467">
                <a:solidFill>
                  <a:srgbClr val="990000"/>
                </a:solidFill>
                <a:latin typeface="Georgia"/>
              </a:rPr>
              <a:t>Kimberly</a:t>
            </a:r>
            <a:endParaRPr lang="en-US"/>
          </a:p>
        </p:txBody>
      </p:sp>
      <p:sp>
        <p:nvSpPr>
          <p:cNvPr id="8" name="Google Shape;27;p4">
            <a:extLst>
              <a:ext uri="{FF2B5EF4-FFF2-40B4-BE49-F238E27FC236}">
                <a16:creationId xmlns:a16="http://schemas.microsoft.com/office/drawing/2014/main" id="{40A80E02-FC47-9B9C-323E-2827D18E3FB3}"/>
              </a:ext>
              <a:ext uri="{C183D7F6-B498-43B3-948B-1728B52AA6E4}">
                <adec:decorative xmlns:adec="http://schemas.microsoft.com/office/drawing/2017/decorative" val="1"/>
              </a:ext>
            </a:extLst>
          </p:cNvPr>
          <p:cNvSpPr/>
          <p:nvPr/>
        </p:nvSpPr>
        <p:spPr>
          <a:xfrm rot="16200000">
            <a:off x="1052471" y="1579531"/>
            <a:ext cx="60959" cy="551907"/>
          </a:xfrm>
          <a:prstGeom prst="rect">
            <a:avLst/>
          </a:prstGeom>
          <a:solidFill>
            <a:schemeClr val="accent2"/>
          </a:solidFill>
          <a:ln>
            <a:noFill/>
          </a:ln>
        </p:spPr>
        <p:txBody>
          <a:bodyPr spcFirstLastPara="1" wrap="square" lIns="121900" tIns="121900" rIns="121900" bIns="121900" anchor="ctr" anchorCtr="0">
            <a:noAutofit/>
          </a:bodyPr>
          <a:lstStyle/>
          <a:p>
            <a:endParaRPr sz="2400"/>
          </a:p>
        </p:txBody>
      </p:sp>
      <p:sp>
        <p:nvSpPr>
          <p:cNvPr id="3" name="Google Shape;159;p22">
            <a:extLst>
              <a:ext uri="{FF2B5EF4-FFF2-40B4-BE49-F238E27FC236}">
                <a16:creationId xmlns:a16="http://schemas.microsoft.com/office/drawing/2014/main" id="{7D242B14-7CAB-D29B-0C12-42B743FA2D0C}"/>
              </a:ext>
            </a:extLst>
          </p:cNvPr>
          <p:cNvSpPr txBox="1">
            <a:spLocks/>
          </p:cNvSpPr>
          <p:nvPr/>
        </p:nvSpPr>
        <p:spPr>
          <a:xfrm>
            <a:off x="807794" y="3829883"/>
            <a:ext cx="10405833" cy="71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RPr/>
            </a:defPPr>
            <a:lvl1pPr marR="0" lvl="0"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2800"/>
              <a:buFont typeface="Arial"/>
              <a:buNone/>
              <a:defRPr sz="1400" b="0" i="0" u="none" strike="noStrike" cap="none">
                <a:solidFill>
                  <a:srgbClr val="000000"/>
                </a:solidFill>
                <a:latin typeface="Arial"/>
                <a:ea typeface="Arial"/>
                <a:cs typeface="Arial"/>
                <a:sym typeface="Arial"/>
              </a:defRPr>
            </a:lvl9pPr>
          </a:lstStyle>
          <a:p>
            <a:pPr>
              <a:defRPr/>
            </a:pPr>
            <a:r>
              <a:rPr lang="en-GB" sz="3467">
                <a:solidFill>
                  <a:srgbClr val="990000"/>
                </a:solidFill>
                <a:latin typeface="Georgia"/>
              </a:rPr>
              <a:t>Mason</a:t>
            </a:r>
          </a:p>
        </p:txBody>
      </p:sp>
      <p:sp>
        <p:nvSpPr>
          <p:cNvPr id="4" name="Google Shape;160;p22">
            <a:extLst>
              <a:ext uri="{FF2B5EF4-FFF2-40B4-BE49-F238E27FC236}">
                <a16:creationId xmlns:a16="http://schemas.microsoft.com/office/drawing/2014/main" id="{00641B03-0DFF-816E-1028-1C744B912065}"/>
              </a:ext>
            </a:extLst>
          </p:cNvPr>
          <p:cNvSpPr txBox="1">
            <a:spLocks/>
          </p:cNvSpPr>
          <p:nvPr/>
        </p:nvSpPr>
        <p:spPr>
          <a:xfrm>
            <a:off x="1470694" y="4537207"/>
            <a:ext cx="9640084" cy="828375"/>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40256" indent="-228594">
              <a:lnSpc>
                <a:spcPct val="150000"/>
              </a:lnSpc>
              <a:buClr>
                <a:srgbClr val="808080"/>
              </a:buClr>
              <a:buSzPts val="1100"/>
              <a:buChar char="•"/>
            </a:pPr>
            <a:r>
              <a:rPr lang="en-GB" sz="1600" spc="133"/>
              <a:t>I feel like the accreditation is different because of the Split. People have always known IUPUI now its IUI. People don’t fully know about the new switch in my area. </a:t>
            </a:r>
            <a:endParaRPr lang="en-US" sz="1600"/>
          </a:p>
          <a:p>
            <a:pPr marL="609585" indent="-397923">
              <a:lnSpc>
                <a:spcPct val="150000"/>
              </a:lnSpc>
              <a:buClr>
                <a:srgbClr val="808080"/>
              </a:buClr>
              <a:buSzPts val="1100"/>
              <a:buChar char="•"/>
            </a:pPr>
            <a:endParaRPr lang="en-US" sz="1467" spc="133"/>
          </a:p>
        </p:txBody>
      </p:sp>
    </p:spTree>
    <p:extLst>
      <p:ext uri="{BB962C8B-B14F-4D97-AF65-F5344CB8AC3E}">
        <p14:creationId xmlns:p14="http://schemas.microsoft.com/office/powerpoint/2010/main" val="703201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E9D5FD-6F54-B4B4-3FE8-67C2F6B10C17}"/>
            </a:ext>
          </a:extLst>
        </p:cNvPr>
        <p:cNvGrpSpPr/>
        <p:nvPr/>
      </p:nvGrpSpPr>
      <p:grpSpPr>
        <a:xfrm>
          <a:off x="0" y="0"/>
          <a:ext cx="0" cy="0"/>
          <a:chOff x="0" y="0"/>
          <a:chExt cx="0" cy="0"/>
        </a:xfrm>
      </p:grpSpPr>
      <p:sp>
        <p:nvSpPr>
          <p:cNvPr id="4" name="Google Shape;18;p3">
            <a:extLst>
              <a:ext uri="{FF2B5EF4-FFF2-40B4-BE49-F238E27FC236}">
                <a16:creationId xmlns:a16="http://schemas.microsoft.com/office/drawing/2014/main" id="{4C4F272B-EB09-F08F-CC1D-EF02E4668504}"/>
              </a:ext>
            </a:extLst>
          </p:cNvPr>
          <p:cNvSpPr txBox="1">
            <a:spLocks noGrp="1"/>
          </p:cNvSpPr>
          <p:nvPr>
            <p:ph type="title" idx="4294967295"/>
          </p:nvPr>
        </p:nvSpPr>
        <p:spPr>
          <a:xfrm>
            <a:off x="266498" y="1736410"/>
            <a:ext cx="11659001" cy="1260133"/>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RPr/>
            </a:defPPr>
            <a:lvl1pPr marR="0" lvl="0" algn="ctr" rtl="0">
              <a:lnSpc>
                <a:spcPts val="8600"/>
              </a:lnSpc>
              <a:spcBef>
                <a:spcPts val="0"/>
              </a:spcBef>
              <a:spcAft>
                <a:spcPts val="0"/>
              </a:spcAft>
              <a:buClr>
                <a:schemeClr val="dk2"/>
              </a:buClr>
              <a:buSzPts val="4200"/>
              <a:buFont typeface="Arial"/>
              <a:buNone/>
              <a:defRPr sz="6100" b="1" i="0" u="none" strike="noStrike" cap="none" spc="200" baseline="0">
                <a:solidFill>
                  <a:srgbClr val="990000"/>
                </a:solidFill>
                <a:latin typeface="BentonSansCond Black" panose="02000606040000020004" pitchFamily="2" charset="77"/>
                <a:ea typeface="Arial"/>
                <a:cs typeface="Arial"/>
                <a:sym typeface="Arial"/>
              </a:defRPr>
            </a:lvl1pPr>
            <a:lvl2pPr marR="0" lvl="1"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9pPr>
          </a:lstStyle>
          <a:p>
            <a:pPr>
              <a:lnSpc>
                <a:spcPts val="8133"/>
              </a:lnSpc>
              <a:defRPr/>
            </a:pPr>
            <a:r>
              <a:rPr lang="en-US" spc="467">
                <a:latin typeface="BentonSansCond Black"/>
              </a:rPr>
              <a:t>Findings</a:t>
            </a:r>
            <a:endParaRPr lang="en-US"/>
          </a:p>
        </p:txBody>
      </p:sp>
    </p:spTree>
    <p:extLst>
      <p:ext uri="{BB962C8B-B14F-4D97-AF65-F5344CB8AC3E}">
        <p14:creationId xmlns:p14="http://schemas.microsoft.com/office/powerpoint/2010/main" val="17284407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AC1811-50A7-7D28-9182-FE4A44599237}"/>
            </a:ext>
          </a:extLst>
        </p:cNvPr>
        <p:cNvGrpSpPr/>
        <p:nvPr/>
      </p:nvGrpSpPr>
      <p:grpSpPr>
        <a:xfrm>
          <a:off x="0" y="0"/>
          <a:ext cx="0" cy="0"/>
          <a:chOff x="0" y="0"/>
          <a:chExt cx="0" cy="0"/>
        </a:xfrm>
      </p:grpSpPr>
      <p:sp>
        <p:nvSpPr>
          <p:cNvPr id="6" name="Google Shape;160;p22">
            <a:extLst>
              <a:ext uri="{FF2B5EF4-FFF2-40B4-BE49-F238E27FC236}">
                <a16:creationId xmlns:a16="http://schemas.microsoft.com/office/drawing/2014/main" id="{362A9C76-A9F7-2657-7E3B-6D63A426FACE}"/>
              </a:ext>
            </a:extLst>
          </p:cNvPr>
          <p:cNvSpPr txBox="1">
            <a:spLocks/>
          </p:cNvSpPr>
          <p:nvPr/>
        </p:nvSpPr>
        <p:spPr>
          <a:xfrm>
            <a:off x="701459" y="2535290"/>
            <a:ext cx="10975387" cy="3432996"/>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609585" indent="-397923">
              <a:lnSpc>
                <a:spcPct val="150000"/>
              </a:lnSpc>
              <a:buClr>
                <a:schemeClr val="bg1">
                  <a:lumMod val="50000"/>
                </a:schemeClr>
              </a:buClr>
              <a:buSzPts val="1100"/>
              <a:buFont typeface="Arial"/>
              <a:buChar char="●"/>
            </a:pPr>
            <a:r>
              <a:rPr lang="en-GB" sz="2133">
                <a:latin typeface="+mn-lt"/>
              </a:rPr>
              <a:t>Logistics</a:t>
            </a:r>
          </a:p>
          <a:p>
            <a:pPr marL="1219170" lvl="1" indent="-397923">
              <a:lnSpc>
                <a:spcPct val="150000"/>
              </a:lnSpc>
              <a:buClr>
                <a:srgbClr val="808080"/>
              </a:buClr>
              <a:buSzPts val="1100"/>
              <a:buFont typeface="Arial"/>
              <a:buChar char="○"/>
            </a:pPr>
            <a:r>
              <a:rPr lang="en-GB" sz="2133">
                <a:latin typeface="+mn-lt"/>
              </a:rPr>
              <a:t>120 respondents</a:t>
            </a:r>
          </a:p>
          <a:p>
            <a:pPr marL="1219170" lvl="1" indent="-397923">
              <a:lnSpc>
                <a:spcPct val="150000"/>
              </a:lnSpc>
              <a:buClr>
                <a:srgbClr val="808080"/>
              </a:buClr>
              <a:buSzPts val="1100"/>
              <a:buFont typeface="Arial"/>
              <a:buChar char="○"/>
            </a:pPr>
            <a:r>
              <a:rPr lang="en-GB" sz="2133">
                <a:latin typeface="+mn-lt"/>
              </a:rPr>
              <a:t>32% Freshman, 14% sophomores, 31% juniors, 31% seniors</a:t>
            </a:r>
          </a:p>
          <a:p>
            <a:pPr marL="609585" indent="-397923">
              <a:lnSpc>
                <a:spcPct val="150000"/>
              </a:lnSpc>
              <a:buClr>
                <a:srgbClr val="808080"/>
              </a:buClr>
              <a:buSzPts val="1100"/>
              <a:buFont typeface="Arial"/>
              <a:buChar char="●"/>
            </a:pPr>
            <a:r>
              <a:rPr lang="en-GB" sz="2133">
                <a:latin typeface="+mn-lt"/>
              </a:rPr>
              <a:t>Demographic breakdown</a:t>
            </a:r>
          </a:p>
          <a:p>
            <a:pPr marL="1219170" lvl="1" indent="-397923">
              <a:lnSpc>
                <a:spcPct val="150000"/>
              </a:lnSpc>
              <a:buClr>
                <a:srgbClr val="808080"/>
              </a:buClr>
              <a:buSzPts val="1100"/>
              <a:buFont typeface="Arial"/>
              <a:buChar char="○"/>
            </a:pPr>
            <a:r>
              <a:rPr lang="en-GB" sz="2133">
                <a:latin typeface="+mn-lt"/>
              </a:rPr>
              <a:t>67% commuters </a:t>
            </a:r>
          </a:p>
          <a:p>
            <a:pPr marL="1219170" lvl="1" indent="-397923">
              <a:lnSpc>
                <a:spcPct val="150000"/>
              </a:lnSpc>
              <a:buClr>
                <a:srgbClr val="808080"/>
              </a:buClr>
              <a:buSzPts val="1100"/>
              <a:buChar char="○"/>
            </a:pPr>
            <a:r>
              <a:rPr lang="en-GB" sz="2133">
                <a:latin typeface="+mn-lt"/>
              </a:rPr>
              <a:t>32% first-generation students </a:t>
            </a:r>
          </a:p>
          <a:p>
            <a:pPr marL="1219170" lvl="1" indent="-397923">
              <a:lnSpc>
                <a:spcPct val="150000"/>
              </a:lnSpc>
              <a:buClr>
                <a:srgbClr val="808080"/>
              </a:buClr>
              <a:buSzPts val="1100"/>
              <a:buChar char="○"/>
            </a:pPr>
            <a:endParaRPr lang="en-GB" sz="1600" spc="133">
              <a:latin typeface="+mn-lt"/>
            </a:endParaRPr>
          </a:p>
          <a:p>
            <a:pPr marL="1219170" lvl="1" indent="-397923">
              <a:lnSpc>
                <a:spcPct val="150000"/>
              </a:lnSpc>
              <a:buClr>
                <a:srgbClr val="808080"/>
              </a:buClr>
              <a:buSzPts val="1100"/>
              <a:buChar char="○"/>
            </a:pPr>
            <a:endParaRPr lang="en-GB" sz="1600" spc="133">
              <a:latin typeface="+mn-lt"/>
            </a:endParaRPr>
          </a:p>
        </p:txBody>
      </p:sp>
      <p:sp>
        <p:nvSpPr>
          <p:cNvPr id="7" name="Google Shape;159;p22">
            <a:extLst>
              <a:ext uri="{FF2B5EF4-FFF2-40B4-BE49-F238E27FC236}">
                <a16:creationId xmlns:a16="http://schemas.microsoft.com/office/drawing/2014/main" id="{8B4C6850-9BA2-A94A-A4DB-E9E32041160A}"/>
              </a:ext>
            </a:extLst>
          </p:cNvPr>
          <p:cNvSpPr txBox="1">
            <a:spLocks noGrp="1"/>
          </p:cNvSpPr>
          <p:nvPr>
            <p:ph type="title" idx="4294967295"/>
          </p:nvPr>
        </p:nvSpPr>
        <p:spPr>
          <a:xfrm>
            <a:off x="701458" y="1825005"/>
            <a:ext cx="10405833" cy="71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1219170">
              <a:defRPr/>
            </a:pPr>
            <a:r>
              <a:rPr lang="en-GB" sz="3467">
                <a:solidFill>
                  <a:srgbClr val="990000"/>
                </a:solidFill>
                <a:latin typeface="Georgia"/>
              </a:rPr>
              <a:t>Findings</a:t>
            </a:r>
            <a:endParaRPr lang="en-US"/>
          </a:p>
        </p:txBody>
      </p:sp>
      <p:sp>
        <p:nvSpPr>
          <p:cNvPr id="8" name="Google Shape;27;p4">
            <a:extLst>
              <a:ext uri="{FF2B5EF4-FFF2-40B4-BE49-F238E27FC236}">
                <a16:creationId xmlns:a16="http://schemas.microsoft.com/office/drawing/2014/main" id="{6791AC3C-731E-8C1D-A225-0A69651AA7E1}"/>
              </a:ext>
              <a:ext uri="{C183D7F6-B498-43B3-948B-1728B52AA6E4}">
                <adec:decorative xmlns:adec="http://schemas.microsoft.com/office/drawing/2017/decorative" val="1"/>
              </a:ext>
            </a:extLst>
          </p:cNvPr>
          <p:cNvSpPr/>
          <p:nvPr/>
        </p:nvSpPr>
        <p:spPr>
          <a:xfrm rot="16200000">
            <a:off x="1052471" y="1579531"/>
            <a:ext cx="60959" cy="551907"/>
          </a:xfrm>
          <a:prstGeom prst="rect">
            <a:avLst/>
          </a:prstGeom>
          <a:solidFill>
            <a:schemeClr val="accent2"/>
          </a:solidFill>
          <a:ln>
            <a:noFill/>
          </a:ln>
        </p:spPr>
        <p:txBody>
          <a:bodyPr spcFirstLastPara="1" wrap="square" lIns="121900" tIns="121900" rIns="121900" bIns="121900" anchor="ctr" anchorCtr="0">
            <a:noAutofit/>
          </a:bodyPr>
          <a:lstStyle/>
          <a:p>
            <a:endParaRPr sz="2400"/>
          </a:p>
        </p:txBody>
      </p:sp>
    </p:spTree>
    <p:extLst>
      <p:ext uri="{BB962C8B-B14F-4D97-AF65-F5344CB8AC3E}">
        <p14:creationId xmlns:p14="http://schemas.microsoft.com/office/powerpoint/2010/main" val="16161567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Google Shape;315;p29">
            <a:extLst>
              <a:ext uri="{FF2B5EF4-FFF2-40B4-BE49-F238E27FC236}">
                <a16:creationId xmlns:a16="http://schemas.microsoft.com/office/drawing/2014/main" id="{71E5B7B8-83FB-9CC5-6DEA-C038D3A202F8}"/>
              </a:ext>
            </a:extLst>
          </p:cNvPr>
          <p:cNvSpPr/>
          <p:nvPr/>
        </p:nvSpPr>
        <p:spPr>
          <a:xfrm>
            <a:off x="6996329" y="2720395"/>
            <a:ext cx="438400" cy="438400"/>
          </a:xfrm>
          <a:prstGeom prst="ellipse">
            <a:avLst/>
          </a:prstGeom>
          <a:solidFill>
            <a:srgbClr val="990000"/>
          </a:solidFill>
          <a:ln>
            <a:noFill/>
          </a:ln>
        </p:spPr>
        <p:txBody>
          <a:bodyPr spcFirstLastPara="1" wrap="square" lIns="121900" tIns="121900" rIns="121900" bIns="121900" anchor="ctr" anchorCtr="0">
            <a:noAutofit/>
          </a:bodyPr>
          <a:lstStyle/>
          <a:p>
            <a:pPr algn="ctr"/>
            <a:r>
              <a:rPr lang="en-GB" sz="1600" b="1">
                <a:solidFill>
                  <a:srgbClr val="FFFFFF"/>
                </a:solidFill>
                <a:latin typeface="BentonSans Regular"/>
                <a:ea typeface="Source Sans Pro"/>
                <a:cs typeface="Source Sans Pro"/>
              </a:rPr>
              <a:t>5</a:t>
            </a:r>
          </a:p>
        </p:txBody>
      </p:sp>
      <p:sp>
        <p:nvSpPr>
          <p:cNvPr id="16" name="Google Shape;313;p29">
            <a:extLst>
              <a:ext uri="{FF2B5EF4-FFF2-40B4-BE49-F238E27FC236}">
                <a16:creationId xmlns:a16="http://schemas.microsoft.com/office/drawing/2014/main" id="{FCF05D12-6240-759E-DE08-AF4FC8D5DF91}"/>
              </a:ext>
            </a:extLst>
          </p:cNvPr>
          <p:cNvSpPr/>
          <p:nvPr/>
        </p:nvSpPr>
        <p:spPr>
          <a:xfrm>
            <a:off x="1480259" y="4280139"/>
            <a:ext cx="438400" cy="438400"/>
          </a:xfrm>
          <a:prstGeom prst="ellipse">
            <a:avLst/>
          </a:prstGeom>
          <a:solidFill>
            <a:srgbClr val="990000"/>
          </a:solidFill>
          <a:ln>
            <a:noFill/>
          </a:ln>
        </p:spPr>
        <p:txBody>
          <a:bodyPr spcFirstLastPara="1" wrap="square" lIns="121900" tIns="121900" rIns="121900" bIns="121900" anchor="ctr" anchorCtr="0">
            <a:noAutofit/>
          </a:bodyPr>
          <a:lstStyle/>
          <a:p>
            <a:pPr algn="ctr"/>
            <a:r>
              <a:rPr lang="en-GB" sz="1600" b="1">
                <a:solidFill>
                  <a:srgbClr val="FFFFFF"/>
                </a:solidFill>
                <a:latin typeface="BentonSans Regular"/>
                <a:ea typeface="Source Sans Pro"/>
                <a:cs typeface="Source Sans Pro"/>
                <a:sym typeface="Source Sans Pro"/>
              </a:rPr>
              <a:t>3</a:t>
            </a:r>
            <a:endParaRPr lang="en-US" sz="1600" b="1">
              <a:solidFill>
                <a:srgbClr val="FFFFFF"/>
              </a:solidFill>
              <a:latin typeface="BentonSans Regular"/>
              <a:ea typeface="Source Sans Pro"/>
              <a:cs typeface="Source Sans Pro"/>
            </a:endParaRPr>
          </a:p>
        </p:txBody>
      </p:sp>
      <p:sp>
        <p:nvSpPr>
          <p:cNvPr id="12" name="Google Shape;311;p29">
            <a:extLst>
              <a:ext uri="{FF2B5EF4-FFF2-40B4-BE49-F238E27FC236}">
                <a16:creationId xmlns:a16="http://schemas.microsoft.com/office/drawing/2014/main" id="{995F4F37-6B39-2118-5152-6D8565F50EEA}"/>
              </a:ext>
            </a:extLst>
          </p:cNvPr>
          <p:cNvSpPr/>
          <p:nvPr/>
        </p:nvSpPr>
        <p:spPr>
          <a:xfrm>
            <a:off x="1482888" y="3549828"/>
            <a:ext cx="438400" cy="438400"/>
          </a:xfrm>
          <a:prstGeom prst="ellipse">
            <a:avLst/>
          </a:prstGeom>
          <a:solidFill>
            <a:srgbClr val="990000"/>
          </a:solidFill>
          <a:ln>
            <a:noFill/>
          </a:ln>
        </p:spPr>
        <p:txBody>
          <a:bodyPr spcFirstLastPara="1" wrap="square" lIns="121900" tIns="121900" rIns="121900" bIns="121900" anchor="ctr" anchorCtr="0">
            <a:noAutofit/>
          </a:bodyPr>
          <a:lstStyle/>
          <a:p>
            <a:pPr algn="ctr"/>
            <a:r>
              <a:rPr lang="en-GB" sz="1600" b="1">
                <a:solidFill>
                  <a:srgbClr val="FFFFFF"/>
                </a:solidFill>
                <a:latin typeface="BentonSans Regular"/>
                <a:ea typeface="Source Sans Pro"/>
                <a:cs typeface="Source Sans Pro"/>
                <a:sym typeface="Source Sans Pro"/>
              </a:rPr>
              <a:t>2</a:t>
            </a:r>
            <a:endParaRPr lang="en-US" sz="1600" b="1">
              <a:solidFill>
                <a:srgbClr val="FFFFFF"/>
              </a:solidFill>
              <a:latin typeface="BentonSans Regular"/>
              <a:ea typeface="Source Sans Pro"/>
              <a:cs typeface="Source Sans Pro"/>
            </a:endParaRPr>
          </a:p>
        </p:txBody>
      </p:sp>
      <p:sp>
        <p:nvSpPr>
          <p:cNvPr id="9" name="Google Shape;310;p29">
            <a:extLst>
              <a:ext uri="{FF2B5EF4-FFF2-40B4-BE49-F238E27FC236}">
                <a16:creationId xmlns:a16="http://schemas.microsoft.com/office/drawing/2014/main" id="{4B4A17D2-4D61-E5ED-E798-CE706AD24FAD}"/>
              </a:ext>
            </a:extLst>
          </p:cNvPr>
          <p:cNvSpPr txBox="1">
            <a:spLocks/>
          </p:cNvSpPr>
          <p:nvPr/>
        </p:nvSpPr>
        <p:spPr>
          <a:xfrm>
            <a:off x="2078756" y="2722971"/>
            <a:ext cx="3777200" cy="667373"/>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Aft>
                <a:spcPts val="2133"/>
              </a:spcAft>
            </a:pPr>
            <a:r>
              <a:rPr lang="en-GB" sz="3200">
                <a:solidFill>
                  <a:schemeClr val="bg2"/>
                </a:solidFill>
              </a:rPr>
              <a:t>Introductions</a:t>
            </a:r>
            <a:endParaRPr lang="en-US" sz="3200">
              <a:solidFill>
                <a:schemeClr val="bg2"/>
              </a:solidFill>
            </a:endParaRPr>
          </a:p>
        </p:txBody>
      </p:sp>
      <p:sp>
        <p:nvSpPr>
          <p:cNvPr id="3" name="Google Shape;309;p29">
            <a:extLst>
              <a:ext uri="{FF2B5EF4-FFF2-40B4-BE49-F238E27FC236}">
                <a16:creationId xmlns:a16="http://schemas.microsoft.com/office/drawing/2014/main" id="{68ECEDDE-E10E-065F-4207-F56084244C9D}"/>
              </a:ext>
            </a:extLst>
          </p:cNvPr>
          <p:cNvSpPr/>
          <p:nvPr/>
        </p:nvSpPr>
        <p:spPr>
          <a:xfrm>
            <a:off x="1482888" y="2843803"/>
            <a:ext cx="438400" cy="438400"/>
          </a:xfrm>
          <a:prstGeom prst="ellipse">
            <a:avLst/>
          </a:prstGeom>
          <a:solidFill>
            <a:srgbClr val="990000"/>
          </a:solidFill>
          <a:ln>
            <a:noFill/>
          </a:ln>
        </p:spPr>
        <p:txBody>
          <a:bodyPr spcFirstLastPara="1" wrap="square" lIns="121900" tIns="121900" rIns="121900" bIns="121900" anchor="ctr" anchorCtr="0">
            <a:noAutofit/>
          </a:bodyPr>
          <a:lstStyle/>
          <a:p>
            <a:pPr algn="ctr"/>
            <a:r>
              <a:rPr lang="en-GB" sz="1600" b="1">
                <a:solidFill>
                  <a:srgbClr val="FFFFFF"/>
                </a:solidFill>
                <a:latin typeface="BentonSans Regular"/>
                <a:ea typeface="Source Sans Pro"/>
                <a:cs typeface="Source Sans Pro"/>
                <a:sym typeface="Source Sans Pro"/>
              </a:rPr>
              <a:t>1</a:t>
            </a:r>
            <a:endParaRPr lang="en-US" sz="1600" b="1">
              <a:solidFill>
                <a:srgbClr val="FFFFFF"/>
              </a:solidFill>
              <a:latin typeface="BentonSans Regular"/>
              <a:ea typeface="Source Sans Pro"/>
              <a:cs typeface="Source Sans Pro"/>
            </a:endParaRPr>
          </a:p>
        </p:txBody>
      </p:sp>
      <p:sp>
        <p:nvSpPr>
          <p:cNvPr id="2" name="Google Shape;159;p22">
            <a:extLst>
              <a:ext uri="{FF2B5EF4-FFF2-40B4-BE49-F238E27FC236}">
                <a16:creationId xmlns:a16="http://schemas.microsoft.com/office/drawing/2014/main" id="{20E7316B-5730-ACEA-17D5-81ECCA2922D9}"/>
              </a:ext>
            </a:extLst>
          </p:cNvPr>
          <p:cNvSpPr txBox="1">
            <a:spLocks noGrp="1"/>
          </p:cNvSpPr>
          <p:nvPr>
            <p:ph type="title" idx="4294967295"/>
          </p:nvPr>
        </p:nvSpPr>
        <p:spPr>
          <a:xfrm>
            <a:off x="701459" y="1825005"/>
            <a:ext cx="5394541" cy="71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defRPr/>
            </a:pPr>
            <a:r>
              <a:rPr lang="en-GB" sz="3733">
                <a:solidFill>
                  <a:srgbClr val="990000"/>
                </a:solidFill>
                <a:latin typeface="Georgia"/>
              </a:rPr>
              <a:t>Table of Contents</a:t>
            </a:r>
            <a:endParaRPr lang="en-US" sz="3733"/>
          </a:p>
        </p:txBody>
      </p:sp>
      <p:sp>
        <p:nvSpPr>
          <p:cNvPr id="8" name="Google Shape;27;p4">
            <a:extLst>
              <a:ext uri="{FF2B5EF4-FFF2-40B4-BE49-F238E27FC236}">
                <a16:creationId xmlns:a16="http://schemas.microsoft.com/office/drawing/2014/main" id="{68C11BC2-3F37-F083-BCC9-BBD68E88A0D9}"/>
              </a:ext>
              <a:ext uri="{C183D7F6-B498-43B3-948B-1728B52AA6E4}">
                <adec:decorative xmlns:adec="http://schemas.microsoft.com/office/drawing/2017/decorative" val="1"/>
              </a:ext>
            </a:extLst>
          </p:cNvPr>
          <p:cNvSpPr/>
          <p:nvPr/>
        </p:nvSpPr>
        <p:spPr>
          <a:xfrm rot="16200000">
            <a:off x="1052471" y="1579531"/>
            <a:ext cx="60959" cy="551907"/>
          </a:xfrm>
          <a:prstGeom prst="rect">
            <a:avLst/>
          </a:prstGeom>
          <a:solidFill>
            <a:schemeClr val="accent2"/>
          </a:solidFill>
          <a:ln>
            <a:noFill/>
          </a:ln>
        </p:spPr>
        <p:txBody>
          <a:bodyPr spcFirstLastPara="1" wrap="square" lIns="121900" tIns="121900" rIns="121900" bIns="121900" anchor="ctr" anchorCtr="0">
            <a:noAutofit/>
          </a:bodyPr>
          <a:lstStyle/>
          <a:p>
            <a:endParaRPr sz="2400"/>
          </a:p>
        </p:txBody>
      </p:sp>
      <p:sp>
        <p:nvSpPr>
          <p:cNvPr id="4" name="Google Shape;310;p29">
            <a:extLst>
              <a:ext uri="{FF2B5EF4-FFF2-40B4-BE49-F238E27FC236}">
                <a16:creationId xmlns:a16="http://schemas.microsoft.com/office/drawing/2014/main" id="{499F50B0-D6E8-F7BD-F790-598D04F5CA19}"/>
              </a:ext>
            </a:extLst>
          </p:cNvPr>
          <p:cNvSpPr txBox="1">
            <a:spLocks/>
          </p:cNvSpPr>
          <p:nvPr/>
        </p:nvSpPr>
        <p:spPr>
          <a:xfrm>
            <a:off x="2078756" y="3431025"/>
            <a:ext cx="5429323" cy="674116"/>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Aft>
                <a:spcPts val="2133"/>
              </a:spcAft>
            </a:pPr>
            <a:r>
              <a:rPr lang="en-GB" sz="3200">
                <a:solidFill>
                  <a:schemeClr val="bg2"/>
                </a:solidFill>
              </a:rPr>
              <a:t>Research Topic Overview</a:t>
            </a:r>
          </a:p>
        </p:txBody>
      </p:sp>
      <p:sp>
        <p:nvSpPr>
          <p:cNvPr id="5" name="Google Shape;310;p29">
            <a:extLst>
              <a:ext uri="{FF2B5EF4-FFF2-40B4-BE49-F238E27FC236}">
                <a16:creationId xmlns:a16="http://schemas.microsoft.com/office/drawing/2014/main" id="{90A7FB1D-4BB4-B8A7-1270-721CC69381C7}"/>
              </a:ext>
            </a:extLst>
          </p:cNvPr>
          <p:cNvSpPr txBox="1">
            <a:spLocks/>
          </p:cNvSpPr>
          <p:nvPr/>
        </p:nvSpPr>
        <p:spPr>
          <a:xfrm>
            <a:off x="2078755" y="4166050"/>
            <a:ext cx="5429323" cy="674116"/>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Aft>
                <a:spcPts val="2133"/>
              </a:spcAft>
            </a:pPr>
            <a:r>
              <a:rPr lang="en-GB" sz="3200">
                <a:solidFill>
                  <a:schemeClr val="bg2"/>
                </a:solidFill>
              </a:rPr>
              <a:t>Background</a:t>
            </a:r>
            <a:endParaRPr lang="en-US" sz="1867">
              <a:solidFill>
                <a:schemeClr val="bg2"/>
              </a:solidFill>
            </a:endParaRPr>
          </a:p>
        </p:txBody>
      </p:sp>
      <p:sp>
        <p:nvSpPr>
          <p:cNvPr id="6" name="Google Shape;315;p29">
            <a:extLst>
              <a:ext uri="{FF2B5EF4-FFF2-40B4-BE49-F238E27FC236}">
                <a16:creationId xmlns:a16="http://schemas.microsoft.com/office/drawing/2014/main" id="{9205BC9B-6E8F-734C-2AF6-E13A981B5E5F}"/>
              </a:ext>
            </a:extLst>
          </p:cNvPr>
          <p:cNvSpPr/>
          <p:nvPr/>
        </p:nvSpPr>
        <p:spPr>
          <a:xfrm>
            <a:off x="1480257" y="5080571"/>
            <a:ext cx="438400" cy="438400"/>
          </a:xfrm>
          <a:prstGeom prst="ellipse">
            <a:avLst/>
          </a:prstGeom>
          <a:solidFill>
            <a:srgbClr val="990000"/>
          </a:solidFill>
          <a:ln>
            <a:noFill/>
          </a:ln>
        </p:spPr>
        <p:txBody>
          <a:bodyPr spcFirstLastPara="1" wrap="square" lIns="121900" tIns="121900" rIns="121900" bIns="121900" anchor="ctr" anchorCtr="0">
            <a:noAutofit/>
          </a:bodyPr>
          <a:lstStyle/>
          <a:p>
            <a:pPr algn="ctr"/>
            <a:r>
              <a:rPr lang="en-GB" sz="1600" b="1">
                <a:solidFill>
                  <a:srgbClr val="FFFFFF"/>
                </a:solidFill>
                <a:latin typeface="BentonSans Regular"/>
                <a:ea typeface="Source Sans Pro"/>
                <a:cs typeface="Source Sans Pro"/>
                <a:sym typeface="Source Sans Pro"/>
              </a:rPr>
              <a:t>4</a:t>
            </a:r>
            <a:endParaRPr lang="en-US" sz="1600" b="1">
              <a:solidFill>
                <a:srgbClr val="FFFFFF"/>
              </a:solidFill>
              <a:latin typeface="BentonSans Regular"/>
              <a:ea typeface="Source Sans Pro"/>
              <a:cs typeface="Source Sans Pro"/>
            </a:endParaRPr>
          </a:p>
        </p:txBody>
      </p:sp>
      <p:sp>
        <p:nvSpPr>
          <p:cNvPr id="7" name="Google Shape;310;p29">
            <a:extLst>
              <a:ext uri="{FF2B5EF4-FFF2-40B4-BE49-F238E27FC236}">
                <a16:creationId xmlns:a16="http://schemas.microsoft.com/office/drawing/2014/main" id="{CA6AB6F8-D956-07E0-7700-2F93BF583913}"/>
              </a:ext>
            </a:extLst>
          </p:cNvPr>
          <p:cNvSpPr txBox="1">
            <a:spLocks/>
          </p:cNvSpPr>
          <p:nvPr/>
        </p:nvSpPr>
        <p:spPr>
          <a:xfrm>
            <a:off x="2078753" y="4961766"/>
            <a:ext cx="5429323" cy="674116"/>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Aft>
                <a:spcPts val="2133"/>
              </a:spcAft>
            </a:pPr>
            <a:r>
              <a:rPr lang="en-GB" sz="3200">
                <a:solidFill>
                  <a:schemeClr val="bg2"/>
                </a:solidFill>
              </a:rPr>
              <a:t>Research</a:t>
            </a:r>
            <a:endParaRPr lang="en-US" sz="1867">
              <a:solidFill>
                <a:schemeClr val="bg2"/>
              </a:solidFill>
            </a:endParaRPr>
          </a:p>
        </p:txBody>
      </p:sp>
      <p:sp>
        <p:nvSpPr>
          <p:cNvPr id="10" name="Google Shape;310;p29">
            <a:extLst>
              <a:ext uri="{FF2B5EF4-FFF2-40B4-BE49-F238E27FC236}">
                <a16:creationId xmlns:a16="http://schemas.microsoft.com/office/drawing/2014/main" id="{F389E0D1-4832-59D1-A6B7-C1A75B7E4B08}"/>
              </a:ext>
            </a:extLst>
          </p:cNvPr>
          <p:cNvSpPr txBox="1">
            <a:spLocks/>
          </p:cNvSpPr>
          <p:nvPr/>
        </p:nvSpPr>
        <p:spPr>
          <a:xfrm>
            <a:off x="7507163" y="3446534"/>
            <a:ext cx="3777200" cy="667373"/>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Aft>
                <a:spcPts val="2133"/>
              </a:spcAft>
            </a:pPr>
            <a:r>
              <a:rPr lang="en-GB" sz="3200">
                <a:solidFill>
                  <a:schemeClr val="bg2"/>
                </a:solidFill>
              </a:rPr>
              <a:t>Findings</a:t>
            </a:r>
            <a:endParaRPr lang="en-US" sz="1867">
              <a:solidFill>
                <a:schemeClr val="bg2"/>
              </a:solidFill>
            </a:endParaRPr>
          </a:p>
        </p:txBody>
      </p:sp>
      <p:sp>
        <p:nvSpPr>
          <p:cNvPr id="11" name="Google Shape;315;p29">
            <a:extLst>
              <a:ext uri="{FF2B5EF4-FFF2-40B4-BE49-F238E27FC236}">
                <a16:creationId xmlns:a16="http://schemas.microsoft.com/office/drawing/2014/main" id="{12B53BDB-3529-79AA-413A-9EDD8593B416}"/>
              </a:ext>
            </a:extLst>
          </p:cNvPr>
          <p:cNvSpPr/>
          <p:nvPr/>
        </p:nvSpPr>
        <p:spPr>
          <a:xfrm>
            <a:off x="6996328" y="3549828"/>
            <a:ext cx="438400" cy="438400"/>
          </a:xfrm>
          <a:prstGeom prst="ellipse">
            <a:avLst/>
          </a:prstGeom>
          <a:solidFill>
            <a:srgbClr val="990000"/>
          </a:solidFill>
          <a:ln>
            <a:noFill/>
          </a:ln>
        </p:spPr>
        <p:txBody>
          <a:bodyPr spcFirstLastPara="1" wrap="square" lIns="121900" tIns="121900" rIns="121900" bIns="121900" anchor="ctr" anchorCtr="0">
            <a:noAutofit/>
          </a:bodyPr>
          <a:lstStyle/>
          <a:p>
            <a:pPr algn="ctr"/>
            <a:r>
              <a:rPr lang="en-GB" sz="1600" b="1">
                <a:solidFill>
                  <a:srgbClr val="FFFFFF"/>
                </a:solidFill>
                <a:latin typeface="BentonSans Regular"/>
                <a:ea typeface="Source Sans Pro"/>
                <a:cs typeface="Source Sans Pro"/>
              </a:rPr>
              <a:t>6</a:t>
            </a:r>
          </a:p>
        </p:txBody>
      </p:sp>
      <p:sp>
        <p:nvSpPr>
          <p:cNvPr id="13" name="Google Shape;310;p29">
            <a:extLst>
              <a:ext uri="{FF2B5EF4-FFF2-40B4-BE49-F238E27FC236}">
                <a16:creationId xmlns:a16="http://schemas.microsoft.com/office/drawing/2014/main" id="{3F535D47-5208-9A39-0F10-DA74CD888B9C}"/>
              </a:ext>
            </a:extLst>
          </p:cNvPr>
          <p:cNvSpPr txBox="1">
            <a:spLocks/>
          </p:cNvSpPr>
          <p:nvPr/>
        </p:nvSpPr>
        <p:spPr>
          <a:xfrm>
            <a:off x="7507161" y="4284182"/>
            <a:ext cx="3777200" cy="667373"/>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Aft>
                <a:spcPts val="2133"/>
              </a:spcAft>
            </a:pPr>
            <a:r>
              <a:rPr lang="en-GB" sz="3200">
                <a:solidFill>
                  <a:schemeClr val="bg2"/>
                </a:solidFill>
              </a:rPr>
              <a:t>Recommendations</a:t>
            </a:r>
            <a:endParaRPr lang="en-US" sz="1867">
              <a:solidFill>
                <a:schemeClr val="bg2"/>
              </a:solidFill>
            </a:endParaRPr>
          </a:p>
        </p:txBody>
      </p:sp>
      <p:sp>
        <p:nvSpPr>
          <p:cNvPr id="14" name="Google Shape;315;p29">
            <a:extLst>
              <a:ext uri="{FF2B5EF4-FFF2-40B4-BE49-F238E27FC236}">
                <a16:creationId xmlns:a16="http://schemas.microsoft.com/office/drawing/2014/main" id="{C46E75AC-CB26-FFA7-D512-C8AD1A7CBFEA}"/>
              </a:ext>
            </a:extLst>
          </p:cNvPr>
          <p:cNvSpPr/>
          <p:nvPr/>
        </p:nvSpPr>
        <p:spPr>
          <a:xfrm>
            <a:off x="6996327" y="5102272"/>
            <a:ext cx="438400" cy="438400"/>
          </a:xfrm>
          <a:prstGeom prst="ellipse">
            <a:avLst/>
          </a:prstGeom>
          <a:solidFill>
            <a:srgbClr val="990000"/>
          </a:solidFill>
          <a:ln>
            <a:noFill/>
          </a:ln>
        </p:spPr>
        <p:txBody>
          <a:bodyPr spcFirstLastPara="1" wrap="square" lIns="121900" tIns="121900" rIns="121900" bIns="121900" anchor="ctr" anchorCtr="0">
            <a:noAutofit/>
          </a:bodyPr>
          <a:lstStyle/>
          <a:p>
            <a:pPr algn="ctr"/>
            <a:r>
              <a:rPr lang="en-GB" sz="1333" b="1">
                <a:solidFill>
                  <a:srgbClr val="FFFFFF"/>
                </a:solidFill>
                <a:latin typeface="BentonSans Regular" panose="02000503000000020004" pitchFamily="2" charset="77"/>
                <a:ea typeface="Source Sans Pro"/>
                <a:cs typeface="Source Sans Pro"/>
              </a:rPr>
              <a:t>8</a:t>
            </a:r>
          </a:p>
        </p:txBody>
      </p:sp>
      <p:sp>
        <p:nvSpPr>
          <p:cNvPr id="18" name="Google Shape;310;p29">
            <a:extLst>
              <a:ext uri="{FF2B5EF4-FFF2-40B4-BE49-F238E27FC236}">
                <a16:creationId xmlns:a16="http://schemas.microsoft.com/office/drawing/2014/main" id="{E168FB6E-15C4-82FD-A703-DA64559635AA}"/>
              </a:ext>
            </a:extLst>
          </p:cNvPr>
          <p:cNvSpPr txBox="1">
            <a:spLocks/>
          </p:cNvSpPr>
          <p:nvPr/>
        </p:nvSpPr>
        <p:spPr>
          <a:xfrm>
            <a:off x="7507160" y="4969612"/>
            <a:ext cx="3777200" cy="667373"/>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Aft>
                <a:spcPts val="2133"/>
              </a:spcAft>
            </a:pPr>
            <a:r>
              <a:rPr lang="en-GB" sz="3200">
                <a:solidFill>
                  <a:schemeClr val="bg2"/>
                </a:solidFill>
              </a:rPr>
              <a:t>Call to Action</a:t>
            </a:r>
            <a:endParaRPr lang="en-US" sz="1867">
              <a:solidFill>
                <a:schemeClr val="bg2"/>
              </a:solidFill>
            </a:endParaRPr>
          </a:p>
        </p:txBody>
      </p:sp>
      <p:sp>
        <p:nvSpPr>
          <p:cNvPr id="15" name="Google Shape;315;p29">
            <a:extLst>
              <a:ext uri="{FF2B5EF4-FFF2-40B4-BE49-F238E27FC236}">
                <a16:creationId xmlns:a16="http://schemas.microsoft.com/office/drawing/2014/main" id="{289465CF-2FAE-8E6D-ABAE-C14197BCE73A}"/>
              </a:ext>
            </a:extLst>
          </p:cNvPr>
          <p:cNvSpPr/>
          <p:nvPr/>
        </p:nvSpPr>
        <p:spPr>
          <a:xfrm>
            <a:off x="6996327" y="4401881"/>
            <a:ext cx="438400" cy="438400"/>
          </a:xfrm>
          <a:prstGeom prst="ellipse">
            <a:avLst/>
          </a:prstGeom>
          <a:solidFill>
            <a:srgbClr val="990000"/>
          </a:solidFill>
          <a:ln>
            <a:noFill/>
          </a:ln>
        </p:spPr>
        <p:txBody>
          <a:bodyPr spcFirstLastPara="1" wrap="square" lIns="121900" tIns="121900" rIns="121900" bIns="121900" anchor="ctr" anchorCtr="0">
            <a:noAutofit/>
          </a:bodyPr>
          <a:lstStyle/>
          <a:p>
            <a:pPr algn="ctr"/>
            <a:r>
              <a:rPr lang="en-GB" sz="1600" b="1">
                <a:solidFill>
                  <a:srgbClr val="FFFFFF"/>
                </a:solidFill>
                <a:latin typeface="BentonSans Regular"/>
                <a:ea typeface="Source Sans Pro"/>
                <a:cs typeface="Source Sans Pro"/>
              </a:rPr>
              <a:t>7</a:t>
            </a:r>
          </a:p>
        </p:txBody>
      </p:sp>
      <p:sp>
        <p:nvSpPr>
          <p:cNvPr id="20" name="Google Shape;310;p29">
            <a:extLst>
              <a:ext uri="{FF2B5EF4-FFF2-40B4-BE49-F238E27FC236}">
                <a16:creationId xmlns:a16="http://schemas.microsoft.com/office/drawing/2014/main" id="{B70389B4-3CF7-1D03-E9D4-098DCBD2662C}"/>
              </a:ext>
            </a:extLst>
          </p:cNvPr>
          <p:cNvSpPr txBox="1">
            <a:spLocks/>
          </p:cNvSpPr>
          <p:nvPr/>
        </p:nvSpPr>
        <p:spPr>
          <a:xfrm>
            <a:off x="7507161" y="2600853"/>
            <a:ext cx="4587689" cy="674300"/>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Aft>
                <a:spcPts val="2133"/>
              </a:spcAft>
            </a:pPr>
            <a:r>
              <a:rPr lang="en-GB" sz="3200">
                <a:solidFill>
                  <a:schemeClr val="bg2"/>
                </a:solidFill>
              </a:rPr>
              <a:t>Personal Perspectives</a:t>
            </a:r>
            <a:endParaRPr lang="en-US" sz="1867">
              <a:solidFill>
                <a:schemeClr val="bg2"/>
              </a:solidFill>
            </a:endParaRPr>
          </a:p>
        </p:txBody>
      </p:sp>
    </p:spTree>
    <p:extLst>
      <p:ext uri="{BB962C8B-B14F-4D97-AF65-F5344CB8AC3E}">
        <p14:creationId xmlns:p14="http://schemas.microsoft.com/office/powerpoint/2010/main" val="3144167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AD6DB5-ED3E-F262-35D2-760465E8A324}"/>
            </a:ext>
          </a:extLst>
        </p:cNvPr>
        <p:cNvGrpSpPr/>
        <p:nvPr/>
      </p:nvGrpSpPr>
      <p:grpSpPr>
        <a:xfrm>
          <a:off x="0" y="0"/>
          <a:ext cx="0" cy="0"/>
          <a:chOff x="0" y="0"/>
          <a:chExt cx="0" cy="0"/>
        </a:xfrm>
      </p:grpSpPr>
      <p:sp>
        <p:nvSpPr>
          <p:cNvPr id="8" name="Google Shape;27;p4">
            <a:extLst>
              <a:ext uri="{FF2B5EF4-FFF2-40B4-BE49-F238E27FC236}">
                <a16:creationId xmlns:a16="http://schemas.microsoft.com/office/drawing/2014/main" id="{2EC70154-90D7-72F6-6ADB-6D73B32C7CA8}"/>
              </a:ext>
              <a:ext uri="{C183D7F6-B498-43B3-948B-1728B52AA6E4}">
                <adec:decorative xmlns:adec="http://schemas.microsoft.com/office/drawing/2017/decorative" val="1"/>
              </a:ext>
            </a:extLst>
          </p:cNvPr>
          <p:cNvSpPr/>
          <p:nvPr/>
        </p:nvSpPr>
        <p:spPr>
          <a:xfrm rot="16200000">
            <a:off x="1052471" y="1579531"/>
            <a:ext cx="60959" cy="551907"/>
          </a:xfrm>
          <a:prstGeom prst="rect">
            <a:avLst/>
          </a:prstGeom>
          <a:solidFill>
            <a:schemeClr val="accent2"/>
          </a:solidFill>
          <a:ln>
            <a:noFill/>
          </a:ln>
        </p:spPr>
        <p:txBody>
          <a:bodyPr spcFirstLastPara="1" wrap="square" lIns="121900" tIns="121900" rIns="121900" bIns="121900" anchor="ctr" anchorCtr="0">
            <a:noAutofit/>
          </a:bodyPr>
          <a:lstStyle/>
          <a:p>
            <a:endParaRPr sz="2400"/>
          </a:p>
        </p:txBody>
      </p:sp>
      <p:pic>
        <p:nvPicPr>
          <p:cNvPr id="2" name="Picture 1" descr="A colorful circle with text on it&#10;&#10;AI-generated content may be incorrect.">
            <a:extLst>
              <a:ext uri="{FF2B5EF4-FFF2-40B4-BE49-F238E27FC236}">
                <a16:creationId xmlns:a16="http://schemas.microsoft.com/office/drawing/2014/main" id="{3149AE35-027C-ACD9-6D2F-8443B716DBCD}"/>
              </a:ext>
            </a:extLst>
          </p:cNvPr>
          <p:cNvPicPr>
            <a:picLocks noChangeAspect="1"/>
          </p:cNvPicPr>
          <p:nvPr/>
        </p:nvPicPr>
        <p:blipFill>
          <a:blip r:embed="rId3"/>
          <a:stretch>
            <a:fillRect/>
          </a:stretch>
        </p:blipFill>
        <p:spPr>
          <a:xfrm>
            <a:off x="458679" y="2137901"/>
            <a:ext cx="6976371" cy="3825072"/>
          </a:xfrm>
          <a:prstGeom prst="rect">
            <a:avLst/>
          </a:prstGeom>
        </p:spPr>
      </p:pic>
      <p:pic>
        <p:nvPicPr>
          <p:cNvPr id="3" name="Picture 2" descr="A colorful circle with text&#10;&#10;AI-generated content may be incorrect.">
            <a:extLst>
              <a:ext uri="{FF2B5EF4-FFF2-40B4-BE49-F238E27FC236}">
                <a16:creationId xmlns:a16="http://schemas.microsoft.com/office/drawing/2014/main" id="{71E70B1C-9315-3B48-24C0-11D1A516C71A}"/>
              </a:ext>
            </a:extLst>
          </p:cNvPr>
          <p:cNvPicPr>
            <a:picLocks noChangeAspect="1"/>
          </p:cNvPicPr>
          <p:nvPr/>
        </p:nvPicPr>
        <p:blipFill>
          <a:blip r:embed="rId4"/>
          <a:stretch>
            <a:fillRect/>
          </a:stretch>
        </p:blipFill>
        <p:spPr>
          <a:xfrm>
            <a:off x="7236036" y="2240548"/>
            <a:ext cx="4586665" cy="3810001"/>
          </a:xfrm>
          <a:prstGeom prst="rect">
            <a:avLst/>
          </a:prstGeom>
        </p:spPr>
      </p:pic>
    </p:spTree>
    <p:extLst>
      <p:ext uri="{BB962C8B-B14F-4D97-AF65-F5344CB8AC3E}">
        <p14:creationId xmlns:p14="http://schemas.microsoft.com/office/powerpoint/2010/main" val="26956485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710945-D8F5-3FAC-73E6-9721FCE37105}"/>
            </a:ext>
          </a:extLst>
        </p:cNvPr>
        <p:cNvGrpSpPr/>
        <p:nvPr/>
      </p:nvGrpSpPr>
      <p:grpSpPr>
        <a:xfrm>
          <a:off x="0" y="0"/>
          <a:ext cx="0" cy="0"/>
          <a:chOff x="0" y="0"/>
          <a:chExt cx="0" cy="0"/>
        </a:xfrm>
      </p:grpSpPr>
      <p:sp>
        <p:nvSpPr>
          <p:cNvPr id="7" name="Google Shape;159;p22">
            <a:extLst>
              <a:ext uri="{FF2B5EF4-FFF2-40B4-BE49-F238E27FC236}">
                <a16:creationId xmlns:a16="http://schemas.microsoft.com/office/drawing/2014/main" id="{7DC56D8E-38EF-9139-D236-F8F0FA5BE06D}"/>
              </a:ext>
            </a:extLst>
          </p:cNvPr>
          <p:cNvSpPr txBox="1">
            <a:spLocks noGrp="1"/>
          </p:cNvSpPr>
          <p:nvPr>
            <p:ph type="title" idx="4294967295"/>
          </p:nvPr>
        </p:nvSpPr>
        <p:spPr>
          <a:xfrm>
            <a:off x="701458" y="1825005"/>
            <a:ext cx="10405833" cy="71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1219170">
              <a:defRPr/>
            </a:pPr>
            <a:r>
              <a:rPr lang="en-GB" sz="3467">
                <a:solidFill>
                  <a:srgbClr val="990000"/>
                </a:solidFill>
                <a:latin typeface="Georgia"/>
              </a:rPr>
              <a:t>Findings</a:t>
            </a:r>
            <a:endParaRPr lang="en-US"/>
          </a:p>
        </p:txBody>
      </p:sp>
      <p:sp>
        <p:nvSpPr>
          <p:cNvPr id="8" name="Google Shape;27;p4">
            <a:extLst>
              <a:ext uri="{FF2B5EF4-FFF2-40B4-BE49-F238E27FC236}">
                <a16:creationId xmlns:a16="http://schemas.microsoft.com/office/drawing/2014/main" id="{1271C357-D965-FE57-4771-83660D603740}"/>
              </a:ext>
              <a:ext uri="{C183D7F6-B498-43B3-948B-1728B52AA6E4}">
                <adec:decorative xmlns:adec="http://schemas.microsoft.com/office/drawing/2017/decorative" val="1"/>
              </a:ext>
            </a:extLst>
          </p:cNvPr>
          <p:cNvSpPr/>
          <p:nvPr/>
        </p:nvSpPr>
        <p:spPr>
          <a:xfrm rot="16200000">
            <a:off x="1052471" y="1579531"/>
            <a:ext cx="60959" cy="551907"/>
          </a:xfrm>
          <a:prstGeom prst="rect">
            <a:avLst/>
          </a:prstGeom>
          <a:solidFill>
            <a:schemeClr val="accent2"/>
          </a:solidFill>
          <a:ln>
            <a:noFill/>
          </a:ln>
        </p:spPr>
        <p:txBody>
          <a:bodyPr spcFirstLastPara="1" wrap="square" lIns="121900" tIns="121900" rIns="121900" bIns="121900" anchor="ctr" anchorCtr="0">
            <a:noAutofit/>
          </a:bodyPr>
          <a:lstStyle/>
          <a:p>
            <a:endParaRPr sz="2400"/>
          </a:p>
        </p:txBody>
      </p:sp>
      <p:sp>
        <p:nvSpPr>
          <p:cNvPr id="3" name="Google Shape;160;p22">
            <a:extLst>
              <a:ext uri="{FF2B5EF4-FFF2-40B4-BE49-F238E27FC236}">
                <a16:creationId xmlns:a16="http://schemas.microsoft.com/office/drawing/2014/main" id="{7E3FA178-8422-2DB4-A2A5-01FADA9EDC31}"/>
              </a:ext>
            </a:extLst>
          </p:cNvPr>
          <p:cNvSpPr txBox="1">
            <a:spLocks/>
          </p:cNvSpPr>
          <p:nvPr/>
        </p:nvSpPr>
        <p:spPr>
          <a:xfrm>
            <a:off x="703665" y="2538457"/>
            <a:ext cx="5194913" cy="3231611"/>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11661">
              <a:lnSpc>
                <a:spcPct val="150000"/>
              </a:lnSpc>
              <a:buClr>
                <a:srgbClr val="808080"/>
              </a:buClr>
              <a:buSzPts val="1100"/>
            </a:pPr>
            <a:r>
              <a:rPr lang="en-GB" sz="1867" b="1"/>
              <a:t>Students enrolled prior to the split</a:t>
            </a:r>
          </a:p>
          <a:p>
            <a:pPr marL="440256" indent="-228594">
              <a:lnSpc>
                <a:spcPct val="150000"/>
              </a:lnSpc>
              <a:buSzPts val="1100"/>
              <a:buChar char="•"/>
            </a:pPr>
            <a:r>
              <a:rPr lang="en-GB" sz="1467"/>
              <a:t>Feeling connected to campus after the split</a:t>
            </a:r>
          </a:p>
          <a:p>
            <a:pPr marL="1049840" lvl="1" indent="-228594">
              <a:lnSpc>
                <a:spcPct val="150000"/>
              </a:lnSpc>
              <a:buSzPts val="1100"/>
              <a:buFont typeface="Courier New"/>
              <a:buChar char="o"/>
            </a:pPr>
            <a:r>
              <a:rPr lang="en-GB" sz="1467"/>
              <a:t> Averaged 2.65/5, with 1 being not connected at all and 5 being completely connected </a:t>
            </a:r>
          </a:p>
          <a:p>
            <a:pPr marL="440256" indent="-228594">
              <a:lnSpc>
                <a:spcPct val="150000"/>
              </a:lnSpc>
              <a:buSzPts val="1100"/>
              <a:buChar char="•"/>
            </a:pPr>
            <a:r>
              <a:rPr lang="en-GB" sz="1467"/>
              <a:t>My major has lost its value</a:t>
            </a:r>
          </a:p>
          <a:p>
            <a:pPr marL="1049840" lvl="1" indent="-228594">
              <a:lnSpc>
                <a:spcPct val="150000"/>
              </a:lnSpc>
              <a:buSzPts val="1100"/>
              <a:buFont typeface="Courier New"/>
              <a:buChar char="o"/>
            </a:pPr>
            <a:r>
              <a:rPr lang="en-GB" sz="1467"/>
              <a:t>92% strongly disagree or disagree</a:t>
            </a:r>
          </a:p>
          <a:p>
            <a:pPr marL="440256" indent="-228594">
              <a:lnSpc>
                <a:spcPct val="150000"/>
              </a:lnSpc>
              <a:buSzPts val="1100"/>
              <a:buFont typeface="Arial"/>
              <a:buChar char="•"/>
            </a:pPr>
            <a:r>
              <a:rPr lang="en-GB" sz="1467"/>
              <a:t>Sense of belonging to a community on campus </a:t>
            </a:r>
          </a:p>
          <a:p>
            <a:pPr marL="1049840" lvl="1" indent="-228594">
              <a:lnSpc>
                <a:spcPct val="150000"/>
              </a:lnSpc>
              <a:buSzPts val="1100"/>
              <a:buFont typeface="Courier New"/>
              <a:buChar char="o"/>
            </a:pPr>
            <a:r>
              <a:rPr lang="en-GB" sz="1467"/>
              <a:t>76% agree or strongly agree</a:t>
            </a:r>
          </a:p>
          <a:p>
            <a:pPr marL="1049840" lvl="1" indent="-228594">
              <a:lnSpc>
                <a:spcPct val="150000"/>
              </a:lnSpc>
              <a:buSzPts val="1100"/>
              <a:buFont typeface="Courier New"/>
              <a:buChar char="o"/>
            </a:pPr>
            <a:r>
              <a:rPr lang="en-GB" sz="1467"/>
              <a:t>73% are involved with a student organization</a:t>
            </a:r>
          </a:p>
          <a:p>
            <a:pPr marL="440256" indent="-228594">
              <a:lnSpc>
                <a:spcPct val="150000"/>
              </a:lnSpc>
              <a:buSzPts val="1100"/>
              <a:buFont typeface="Arial"/>
              <a:buChar char="•"/>
            </a:pPr>
            <a:endParaRPr lang="en-GB"/>
          </a:p>
          <a:p>
            <a:pPr marL="1049840" lvl="1" indent="-228594">
              <a:lnSpc>
                <a:spcPct val="150000"/>
              </a:lnSpc>
              <a:buSzPts val="1100"/>
              <a:buFont typeface="Courier New"/>
              <a:buChar char="o"/>
            </a:pPr>
            <a:endParaRPr lang="en-GB" sz="1333">
              <a:latin typeface="BentonSans Medium"/>
            </a:endParaRPr>
          </a:p>
          <a:p>
            <a:pPr marL="440256" indent="-228594">
              <a:lnSpc>
                <a:spcPct val="150000"/>
              </a:lnSpc>
              <a:buSzPts val="1100"/>
              <a:buChar char="•"/>
            </a:pPr>
            <a:endParaRPr lang="en-GB" sz="1333">
              <a:latin typeface="BentonSans Medium"/>
            </a:endParaRPr>
          </a:p>
          <a:p>
            <a:pPr marL="211661">
              <a:lnSpc>
                <a:spcPct val="150000"/>
              </a:lnSpc>
              <a:buSzPts val="1100"/>
            </a:pPr>
            <a:endParaRPr lang="en-GB" sz="1333">
              <a:latin typeface="BentonSans Medium"/>
            </a:endParaRPr>
          </a:p>
        </p:txBody>
      </p:sp>
      <p:sp>
        <p:nvSpPr>
          <p:cNvPr id="6" name="Google Shape;160;p22">
            <a:extLst>
              <a:ext uri="{FF2B5EF4-FFF2-40B4-BE49-F238E27FC236}">
                <a16:creationId xmlns:a16="http://schemas.microsoft.com/office/drawing/2014/main" id="{4E5DC8DC-1C85-34E9-A212-57124E9E019E}"/>
              </a:ext>
            </a:extLst>
          </p:cNvPr>
          <p:cNvSpPr txBox="1">
            <a:spLocks/>
          </p:cNvSpPr>
          <p:nvPr/>
        </p:nvSpPr>
        <p:spPr>
          <a:xfrm>
            <a:off x="6488221" y="2538458"/>
            <a:ext cx="5200356" cy="3430228"/>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11661">
              <a:lnSpc>
                <a:spcPct val="150000"/>
              </a:lnSpc>
              <a:buClr>
                <a:srgbClr val="808080"/>
              </a:buClr>
              <a:buSzPts val="1100"/>
            </a:pPr>
            <a:r>
              <a:rPr lang="en-GB" sz="1867" b="1"/>
              <a:t>Students enrolled after the split</a:t>
            </a:r>
          </a:p>
          <a:p>
            <a:pPr marL="440256" indent="-228594">
              <a:lnSpc>
                <a:spcPct val="150000"/>
              </a:lnSpc>
              <a:buSzPts val="1100"/>
              <a:buChar char="•"/>
            </a:pPr>
            <a:r>
              <a:rPr lang="en-GB" sz="1467"/>
              <a:t>Feeling connected to campus after the split</a:t>
            </a:r>
          </a:p>
          <a:p>
            <a:pPr marL="1049840" lvl="1" indent="-228594">
              <a:lnSpc>
                <a:spcPct val="150000"/>
              </a:lnSpc>
              <a:buSzPts val="1100"/>
              <a:buChar char="○"/>
            </a:pPr>
            <a:r>
              <a:rPr lang="en-GB" sz="1467"/>
              <a:t>Similar results to enrolment prior (average of 2.65/5)</a:t>
            </a:r>
          </a:p>
          <a:p>
            <a:pPr marL="440256" indent="-228594">
              <a:lnSpc>
                <a:spcPct val="150000"/>
              </a:lnSpc>
              <a:buSzPts val="1100"/>
              <a:buFont typeface="Arial,Sans-Serif"/>
              <a:buChar char="•"/>
            </a:pPr>
            <a:r>
              <a:rPr lang="en-GB" sz="1467"/>
              <a:t>My major has lost its value</a:t>
            </a:r>
          </a:p>
          <a:p>
            <a:pPr marL="1049840" lvl="1" indent="-228594">
              <a:lnSpc>
                <a:spcPct val="150000"/>
              </a:lnSpc>
              <a:buSzPts val="1100"/>
              <a:buFont typeface="Arial"/>
              <a:buChar char="○"/>
            </a:pPr>
            <a:r>
              <a:rPr lang="en-GB" sz="1467"/>
              <a:t>86% disagree or strongly disagree</a:t>
            </a:r>
          </a:p>
          <a:p>
            <a:pPr marL="440256" indent="-228594">
              <a:lnSpc>
                <a:spcPct val="150000"/>
              </a:lnSpc>
              <a:buSzPts val="1100"/>
              <a:buFont typeface="Arial,Sans-Serif"/>
              <a:buChar char="•"/>
            </a:pPr>
            <a:r>
              <a:rPr lang="en-GB" sz="1467"/>
              <a:t>Sense of belonging to a community on campus</a:t>
            </a:r>
          </a:p>
          <a:p>
            <a:pPr marL="1049840" lvl="1" indent="-228594">
              <a:lnSpc>
                <a:spcPct val="150000"/>
              </a:lnSpc>
              <a:buSzPts val="1100"/>
              <a:buFont typeface="Arial"/>
              <a:buChar char="○"/>
            </a:pPr>
            <a:r>
              <a:rPr lang="en-GB" sz="1467"/>
              <a:t>75% agree or strongly agree </a:t>
            </a:r>
          </a:p>
          <a:p>
            <a:pPr marL="1049840" lvl="1" indent="-228594">
              <a:lnSpc>
                <a:spcPct val="150000"/>
              </a:lnSpc>
              <a:buSzPts val="1100"/>
              <a:buFont typeface="Arial"/>
              <a:buChar char="○"/>
            </a:pPr>
            <a:r>
              <a:rPr lang="en-GB" sz="1467"/>
              <a:t>40% are involved with a student organization</a:t>
            </a:r>
            <a:r>
              <a:rPr lang="en-GB" sz="1333"/>
              <a:t> </a:t>
            </a:r>
          </a:p>
          <a:p>
            <a:pPr marL="1049840" lvl="1" indent="-228594">
              <a:lnSpc>
                <a:spcPct val="150000"/>
              </a:lnSpc>
              <a:buSzPts val="1100"/>
              <a:buFont typeface="Arial"/>
              <a:buChar char="○"/>
            </a:pPr>
            <a:endParaRPr lang="en-GB" sz="1333"/>
          </a:p>
          <a:p>
            <a:pPr marL="440256" indent="-228594">
              <a:lnSpc>
                <a:spcPct val="150000"/>
              </a:lnSpc>
              <a:buSzPts val="1100"/>
              <a:buFont typeface="Arial"/>
              <a:buChar char="•"/>
            </a:pPr>
            <a:endParaRPr lang="en-GB" sz="1333"/>
          </a:p>
          <a:p>
            <a:pPr marL="440256" indent="-228594">
              <a:lnSpc>
                <a:spcPct val="150000"/>
              </a:lnSpc>
              <a:buSzPts val="1100"/>
              <a:buFont typeface="Arial"/>
              <a:buChar char="•"/>
            </a:pPr>
            <a:endParaRPr lang="en-GB" sz="1867"/>
          </a:p>
          <a:p>
            <a:pPr marL="440256" indent="-228594">
              <a:lnSpc>
                <a:spcPct val="150000"/>
              </a:lnSpc>
              <a:buSzPts val="1100"/>
              <a:buFont typeface="Arial"/>
              <a:buChar char="•"/>
            </a:pPr>
            <a:endParaRPr lang="en-GB" sz="1867"/>
          </a:p>
          <a:p>
            <a:pPr marL="609585" indent="-397923">
              <a:lnSpc>
                <a:spcPct val="150000"/>
              </a:lnSpc>
              <a:buSzPts val="1100"/>
              <a:buFont typeface="Arial"/>
              <a:buChar char="•"/>
            </a:pPr>
            <a:endParaRPr lang="en-GB" sz="1867"/>
          </a:p>
          <a:p>
            <a:pPr marL="609585" indent="-397923">
              <a:lnSpc>
                <a:spcPct val="150000"/>
              </a:lnSpc>
              <a:buClr>
                <a:srgbClr val="808080"/>
              </a:buClr>
              <a:buSzPts val="1100"/>
              <a:buFont typeface="Arial"/>
              <a:buChar char="•"/>
            </a:pPr>
            <a:endParaRPr lang="en-GB" sz="1867">
              <a:latin typeface="BentonSans Medium"/>
            </a:endParaRPr>
          </a:p>
          <a:p>
            <a:pPr marL="609585" indent="-397923">
              <a:lnSpc>
                <a:spcPct val="150000"/>
              </a:lnSpc>
              <a:buClr>
                <a:srgbClr val="808080"/>
              </a:buClr>
              <a:buSzPts val="1100"/>
              <a:buFont typeface="Arial"/>
              <a:buChar char="•"/>
            </a:pPr>
            <a:endParaRPr lang="en-GB" sz="1867">
              <a:latin typeface="BentonSans Medium"/>
            </a:endParaRPr>
          </a:p>
          <a:p>
            <a:pPr marL="1219170" lvl="1" indent="-397923">
              <a:lnSpc>
                <a:spcPct val="150000"/>
              </a:lnSpc>
              <a:buClr>
                <a:srgbClr val="808080"/>
              </a:buClr>
              <a:buSzPts val="1100"/>
              <a:buFont typeface="Arial"/>
              <a:buChar char="○"/>
            </a:pPr>
            <a:endParaRPr lang="en-GB" sz="1867">
              <a:latin typeface="BentonSans Medium"/>
            </a:endParaRPr>
          </a:p>
        </p:txBody>
      </p:sp>
      <p:cxnSp>
        <p:nvCxnSpPr>
          <p:cNvPr id="2" name="Straight Arrow Connector 1">
            <a:extLst>
              <a:ext uri="{FF2B5EF4-FFF2-40B4-BE49-F238E27FC236}">
                <a16:creationId xmlns:a16="http://schemas.microsoft.com/office/drawing/2014/main" id="{4D5ECEA1-0241-5113-77D8-AF442C0A062A}"/>
              </a:ext>
            </a:extLst>
          </p:cNvPr>
          <p:cNvCxnSpPr/>
          <p:nvPr/>
        </p:nvCxnSpPr>
        <p:spPr>
          <a:xfrm>
            <a:off x="6127936" y="2219661"/>
            <a:ext cx="163" cy="3879272"/>
          </a:xfrm>
          <a:prstGeom prst="straightConnector1">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0090233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CC341F-F40A-407F-2872-63D3B8EF0317}"/>
            </a:ext>
          </a:extLst>
        </p:cNvPr>
        <p:cNvGrpSpPr/>
        <p:nvPr/>
      </p:nvGrpSpPr>
      <p:grpSpPr>
        <a:xfrm>
          <a:off x="0" y="0"/>
          <a:ext cx="0" cy="0"/>
          <a:chOff x="0" y="0"/>
          <a:chExt cx="0" cy="0"/>
        </a:xfrm>
      </p:grpSpPr>
      <p:sp>
        <p:nvSpPr>
          <p:cNvPr id="7" name="Google Shape;159;p22">
            <a:extLst>
              <a:ext uri="{FF2B5EF4-FFF2-40B4-BE49-F238E27FC236}">
                <a16:creationId xmlns:a16="http://schemas.microsoft.com/office/drawing/2014/main" id="{75A10E2B-5576-E561-97CD-55B0EF4A6EFE}"/>
              </a:ext>
            </a:extLst>
          </p:cNvPr>
          <p:cNvSpPr txBox="1">
            <a:spLocks noGrp="1"/>
          </p:cNvSpPr>
          <p:nvPr>
            <p:ph type="title" idx="4294967295"/>
          </p:nvPr>
        </p:nvSpPr>
        <p:spPr>
          <a:xfrm>
            <a:off x="701458" y="1825005"/>
            <a:ext cx="10405833" cy="71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1219170">
              <a:defRPr/>
            </a:pPr>
            <a:r>
              <a:rPr lang="en-GB" sz="3467">
                <a:solidFill>
                  <a:srgbClr val="990000"/>
                </a:solidFill>
                <a:latin typeface="Georgia"/>
              </a:rPr>
              <a:t>Findings</a:t>
            </a:r>
            <a:endParaRPr lang="en-US"/>
          </a:p>
        </p:txBody>
      </p:sp>
      <p:sp>
        <p:nvSpPr>
          <p:cNvPr id="8" name="Google Shape;27;p4">
            <a:extLst>
              <a:ext uri="{FF2B5EF4-FFF2-40B4-BE49-F238E27FC236}">
                <a16:creationId xmlns:a16="http://schemas.microsoft.com/office/drawing/2014/main" id="{0C156F55-6EDB-490B-B480-A1E631AA1C79}"/>
              </a:ext>
              <a:ext uri="{C183D7F6-B498-43B3-948B-1728B52AA6E4}">
                <adec:decorative xmlns:adec="http://schemas.microsoft.com/office/drawing/2017/decorative" val="1"/>
              </a:ext>
            </a:extLst>
          </p:cNvPr>
          <p:cNvSpPr/>
          <p:nvPr/>
        </p:nvSpPr>
        <p:spPr>
          <a:xfrm rot="16200000">
            <a:off x="1052471" y="1579531"/>
            <a:ext cx="60959" cy="551907"/>
          </a:xfrm>
          <a:prstGeom prst="rect">
            <a:avLst/>
          </a:prstGeom>
          <a:solidFill>
            <a:schemeClr val="accent2"/>
          </a:solidFill>
          <a:ln>
            <a:noFill/>
          </a:ln>
        </p:spPr>
        <p:txBody>
          <a:bodyPr spcFirstLastPara="1" wrap="square" lIns="121900" tIns="121900" rIns="121900" bIns="121900" anchor="ctr" anchorCtr="0">
            <a:noAutofit/>
          </a:bodyPr>
          <a:lstStyle/>
          <a:p>
            <a:endParaRPr sz="2400"/>
          </a:p>
        </p:txBody>
      </p:sp>
      <p:sp>
        <p:nvSpPr>
          <p:cNvPr id="3" name="Google Shape;160;p22">
            <a:extLst>
              <a:ext uri="{FF2B5EF4-FFF2-40B4-BE49-F238E27FC236}">
                <a16:creationId xmlns:a16="http://schemas.microsoft.com/office/drawing/2014/main" id="{86EBCA4C-8FDD-9F5F-0590-C99DFA49EAE5}"/>
              </a:ext>
            </a:extLst>
          </p:cNvPr>
          <p:cNvSpPr txBox="1">
            <a:spLocks/>
          </p:cNvSpPr>
          <p:nvPr/>
        </p:nvSpPr>
        <p:spPr>
          <a:xfrm>
            <a:off x="703664" y="2538457"/>
            <a:ext cx="5080613" cy="3231611"/>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11661">
              <a:lnSpc>
                <a:spcPct val="150000"/>
              </a:lnSpc>
              <a:buClr>
                <a:srgbClr val="808080"/>
              </a:buClr>
              <a:buSzPts val="1100"/>
            </a:pPr>
            <a:r>
              <a:rPr lang="en-GB" sz="2133" b="1"/>
              <a:t>Students enrolled prior to the split</a:t>
            </a:r>
          </a:p>
          <a:p>
            <a:pPr marL="440256" indent="-228594">
              <a:lnSpc>
                <a:spcPct val="150000"/>
              </a:lnSpc>
              <a:buSzPts val="1100"/>
              <a:buChar char="•"/>
            </a:pPr>
            <a:r>
              <a:rPr lang="en-GB" sz="1467"/>
              <a:t>Feeling connected to faculty on campus</a:t>
            </a:r>
          </a:p>
          <a:p>
            <a:pPr marL="1049840" lvl="1" indent="-228594">
              <a:lnSpc>
                <a:spcPct val="150000"/>
              </a:lnSpc>
              <a:buSzPts val="1100"/>
              <a:buFont typeface="Courier New"/>
              <a:buChar char="o"/>
            </a:pPr>
            <a:r>
              <a:rPr lang="en-GB" sz="1467"/>
              <a:t> Averaged 2.93/5, with 1 being not connected at all and 5 being completely connected </a:t>
            </a:r>
          </a:p>
          <a:p>
            <a:pPr marL="440256" indent="-228594">
              <a:lnSpc>
                <a:spcPct val="150000"/>
              </a:lnSpc>
              <a:buSzPts val="1100"/>
              <a:buChar char="•"/>
            </a:pPr>
            <a:r>
              <a:rPr lang="en-GB" sz="1467"/>
              <a:t>Feeling that the student voice matters on campus</a:t>
            </a:r>
          </a:p>
          <a:p>
            <a:pPr marL="1049840" lvl="1" indent="-228594">
              <a:lnSpc>
                <a:spcPct val="150000"/>
              </a:lnSpc>
              <a:buSzPts val="1100"/>
              <a:buFont typeface="Courier New"/>
              <a:buChar char="o"/>
            </a:pPr>
            <a:r>
              <a:rPr lang="en-GB" sz="1467"/>
              <a:t>53% disagree or strongly disagree</a:t>
            </a:r>
            <a:endParaRPr lang="en-GB" sz="1467">
              <a:latin typeface="BentonSans Medium"/>
            </a:endParaRPr>
          </a:p>
          <a:p>
            <a:pPr marL="211661">
              <a:lnSpc>
                <a:spcPct val="150000"/>
              </a:lnSpc>
              <a:buSzPts val="1100"/>
            </a:pPr>
            <a:endParaRPr lang="en-GB" sz="1333"/>
          </a:p>
          <a:p>
            <a:pPr marL="1049840" lvl="1" indent="-228594">
              <a:lnSpc>
                <a:spcPct val="150000"/>
              </a:lnSpc>
              <a:buSzPts val="1100"/>
              <a:buFont typeface="Courier New"/>
              <a:buChar char="o"/>
            </a:pPr>
            <a:endParaRPr lang="en-GB" sz="1333"/>
          </a:p>
          <a:p>
            <a:pPr marL="440256" indent="-228594">
              <a:lnSpc>
                <a:spcPct val="150000"/>
              </a:lnSpc>
              <a:buSzPts val="1100"/>
              <a:buFont typeface="Arial"/>
              <a:buChar char="•"/>
            </a:pPr>
            <a:endParaRPr lang="en-GB" sz="1333"/>
          </a:p>
          <a:p>
            <a:pPr marL="1049840" lvl="1" indent="-228594">
              <a:lnSpc>
                <a:spcPct val="150000"/>
              </a:lnSpc>
              <a:buSzPts val="1100"/>
              <a:buFont typeface="Courier New"/>
              <a:buChar char="o"/>
            </a:pPr>
            <a:endParaRPr lang="en-GB" sz="1333">
              <a:latin typeface="BentonSans Medium"/>
            </a:endParaRPr>
          </a:p>
          <a:p>
            <a:pPr marL="440256" indent="-228594">
              <a:lnSpc>
                <a:spcPct val="150000"/>
              </a:lnSpc>
              <a:buSzPts val="1100"/>
              <a:buChar char="•"/>
            </a:pPr>
            <a:endParaRPr lang="en-GB" sz="1333">
              <a:latin typeface="BentonSans Medium"/>
            </a:endParaRPr>
          </a:p>
          <a:p>
            <a:pPr marL="211661">
              <a:lnSpc>
                <a:spcPct val="150000"/>
              </a:lnSpc>
              <a:buSzPts val="1100"/>
            </a:pPr>
            <a:endParaRPr lang="en-GB" sz="1333">
              <a:latin typeface="BentonSans Medium"/>
            </a:endParaRPr>
          </a:p>
        </p:txBody>
      </p:sp>
      <p:sp>
        <p:nvSpPr>
          <p:cNvPr id="6" name="Google Shape;160;p22">
            <a:extLst>
              <a:ext uri="{FF2B5EF4-FFF2-40B4-BE49-F238E27FC236}">
                <a16:creationId xmlns:a16="http://schemas.microsoft.com/office/drawing/2014/main" id="{E874700F-3406-19A8-AD46-10F8D59B3143}"/>
              </a:ext>
            </a:extLst>
          </p:cNvPr>
          <p:cNvSpPr txBox="1">
            <a:spLocks/>
          </p:cNvSpPr>
          <p:nvPr/>
        </p:nvSpPr>
        <p:spPr>
          <a:xfrm>
            <a:off x="5907034" y="2538457"/>
            <a:ext cx="5200357" cy="2235568"/>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11661">
              <a:lnSpc>
                <a:spcPct val="150000"/>
              </a:lnSpc>
              <a:buClr>
                <a:srgbClr val="808080"/>
              </a:buClr>
              <a:buSzPts val="1100"/>
            </a:pPr>
            <a:r>
              <a:rPr lang="en-GB" sz="2133" b="1"/>
              <a:t>Students enrolled after the split</a:t>
            </a:r>
          </a:p>
          <a:p>
            <a:pPr marL="440256" indent="-228594">
              <a:lnSpc>
                <a:spcPct val="150000"/>
              </a:lnSpc>
              <a:buSzPts val="1100"/>
              <a:buChar char="•"/>
            </a:pPr>
            <a:r>
              <a:rPr lang="en-GB" sz="1467"/>
              <a:t>Feeling connected to faculty on campus</a:t>
            </a:r>
          </a:p>
          <a:p>
            <a:pPr marL="1049840" lvl="1" indent="-228594">
              <a:lnSpc>
                <a:spcPct val="150000"/>
              </a:lnSpc>
              <a:buSzPts val="1100"/>
              <a:buChar char="○"/>
            </a:pPr>
            <a:r>
              <a:rPr lang="en-GB" sz="1467"/>
              <a:t>Similar results to enrolment prior to the split</a:t>
            </a:r>
          </a:p>
          <a:p>
            <a:pPr marL="440256" indent="-228594">
              <a:lnSpc>
                <a:spcPct val="150000"/>
              </a:lnSpc>
              <a:buSzPts val="1100"/>
              <a:buFont typeface="Arial,Sans-Serif"/>
              <a:buChar char="•"/>
            </a:pPr>
            <a:r>
              <a:rPr lang="en-GB" sz="1467"/>
              <a:t>Feeling that the student voice matters on campus</a:t>
            </a:r>
            <a:endParaRPr lang="en-US" sz="1467">
              <a:solidFill>
                <a:srgbClr val="990000"/>
              </a:solidFill>
            </a:endParaRPr>
          </a:p>
          <a:p>
            <a:pPr marL="1049840" lvl="1" indent="-228594">
              <a:lnSpc>
                <a:spcPct val="150000"/>
              </a:lnSpc>
              <a:buSzPts val="1100"/>
              <a:buFont typeface="Arial"/>
              <a:buChar char="○"/>
            </a:pPr>
            <a:r>
              <a:rPr lang="en-GB" sz="1467"/>
              <a:t>19% disagree or strongly disagree</a:t>
            </a:r>
          </a:p>
          <a:p>
            <a:pPr marL="440256" indent="-228594">
              <a:lnSpc>
                <a:spcPct val="150000"/>
              </a:lnSpc>
              <a:buSzPts val="1100"/>
              <a:buFont typeface="Arial"/>
              <a:buChar char="•"/>
            </a:pPr>
            <a:endParaRPr lang="en-GB" sz="1333"/>
          </a:p>
          <a:p>
            <a:pPr marL="440256" indent="-228594">
              <a:lnSpc>
                <a:spcPct val="150000"/>
              </a:lnSpc>
              <a:buSzPts val="1100"/>
              <a:buFont typeface="Arial"/>
              <a:buChar char="•"/>
            </a:pPr>
            <a:endParaRPr lang="en-GB" sz="1867"/>
          </a:p>
          <a:p>
            <a:pPr marL="440256" indent="-228594">
              <a:lnSpc>
                <a:spcPct val="150000"/>
              </a:lnSpc>
              <a:buSzPts val="1100"/>
              <a:buFont typeface="Arial"/>
              <a:buChar char="•"/>
            </a:pPr>
            <a:endParaRPr lang="en-GB" sz="1867"/>
          </a:p>
          <a:p>
            <a:pPr marL="609585" indent="-397923">
              <a:lnSpc>
                <a:spcPct val="150000"/>
              </a:lnSpc>
              <a:buSzPts val="1100"/>
              <a:buFont typeface="Arial"/>
              <a:buChar char="•"/>
            </a:pPr>
            <a:endParaRPr lang="en-GB" sz="1867"/>
          </a:p>
          <a:p>
            <a:pPr marL="609585" indent="-397923">
              <a:lnSpc>
                <a:spcPct val="150000"/>
              </a:lnSpc>
              <a:buClr>
                <a:srgbClr val="808080"/>
              </a:buClr>
              <a:buSzPts val="1100"/>
              <a:buFont typeface="Arial"/>
              <a:buChar char="•"/>
            </a:pPr>
            <a:endParaRPr lang="en-GB" sz="1867">
              <a:latin typeface="BentonSans Medium"/>
            </a:endParaRPr>
          </a:p>
          <a:p>
            <a:pPr marL="609585" indent="-397923">
              <a:lnSpc>
                <a:spcPct val="150000"/>
              </a:lnSpc>
              <a:buClr>
                <a:srgbClr val="808080"/>
              </a:buClr>
              <a:buSzPts val="1100"/>
              <a:buFont typeface="Arial"/>
              <a:buChar char="•"/>
            </a:pPr>
            <a:endParaRPr lang="en-GB" sz="1867">
              <a:latin typeface="BentonSans Medium"/>
            </a:endParaRPr>
          </a:p>
          <a:p>
            <a:pPr marL="1219170" lvl="1" indent="-397923">
              <a:lnSpc>
                <a:spcPct val="150000"/>
              </a:lnSpc>
              <a:buClr>
                <a:srgbClr val="808080"/>
              </a:buClr>
              <a:buSzPts val="1100"/>
              <a:buFont typeface="Arial"/>
              <a:buChar char="○"/>
            </a:pPr>
            <a:endParaRPr lang="en-GB" sz="1867">
              <a:latin typeface="BentonSans Medium"/>
            </a:endParaRPr>
          </a:p>
        </p:txBody>
      </p:sp>
      <p:cxnSp>
        <p:nvCxnSpPr>
          <p:cNvPr id="4" name="Straight Arrow Connector 3">
            <a:extLst>
              <a:ext uri="{FF2B5EF4-FFF2-40B4-BE49-F238E27FC236}">
                <a16:creationId xmlns:a16="http://schemas.microsoft.com/office/drawing/2014/main" id="{5F2D9A1C-9E85-C4CE-E557-7A5D2E16B2AD}"/>
              </a:ext>
            </a:extLst>
          </p:cNvPr>
          <p:cNvCxnSpPr/>
          <p:nvPr/>
        </p:nvCxnSpPr>
        <p:spPr>
          <a:xfrm>
            <a:off x="5940665" y="2219661"/>
            <a:ext cx="163" cy="3879272"/>
          </a:xfrm>
          <a:prstGeom prst="straightConnector1">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0899971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8E719B-EE98-CB23-E2C9-DAB1AA8387C5}"/>
            </a:ext>
          </a:extLst>
        </p:cNvPr>
        <p:cNvGrpSpPr/>
        <p:nvPr/>
      </p:nvGrpSpPr>
      <p:grpSpPr>
        <a:xfrm>
          <a:off x="0" y="0"/>
          <a:ext cx="0" cy="0"/>
          <a:chOff x="0" y="0"/>
          <a:chExt cx="0" cy="0"/>
        </a:xfrm>
      </p:grpSpPr>
      <p:sp>
        <p:nvSpPr>
          <p:cNvPr id="8" name="Google Shape;27;p4">
            <a:extLst>
              <a:ext uri="{FF2B5EF4-FFF2-40B4-BE49-F238E27FC236}">
                <a16:creationId xmlns:a16="http://schemas.microsoft.com/office/drawing/2014/main" id="{9E535F4E-0B03-4397-A591-6D305E1AE0CC}"/>
              </a:ext>
              <a:ext uri="{C183D7F6-B498-43B3-948B-1728B52AA6E4}">
                <adec:decorative xmlns:adec="http://schemas.microsoft.com/office/drawing/2017/decorative" val="1"/>
              </a:ext>
            </a:extLst>
          </p:cNvPr>
          <p:cNvSpPr/>
          <p:nvPr/>
        </p:nvSpPr>
        <p:spPr>
          <a:xfrm rot="16200000">
            <a:off x="1052471" y="1579531"/>
            <a:ext cx="60959" cy="551907"/>
          </a:xfrm>
          <a:prstGeom prst="rect">
            <a:avLst/>
          </a:prstGeom>
          <a:solidFill>
            <a:schemeClr val="accent2"/>
          </a:solidFill>
          <a:ln>
            <a:noFill/>
          </a:ln>
        </p:spPr>
        <p:txBody>
          <a:bodyPr spcFirstLastPara="1" wrap="square" lIns="121900" tIns="121900" rIns="121900" bIns="121900" anchor="ctr" anchorCtr="0">
            <a:noAutofit/>
          </a:bodyPr>
          <a:lstStyle/>
          <a:p>
            <a:endParaRPr sz="2400"/>
          </a:p>
        </p:txBody>
      </p:sp>
      <p:pic>
        <p:nvPicPr>
          <p:cNvPr id="12" name="Picture 11" descr="A pie chart with text&#10;&#10;AI-generated content may be incorrect.">
            <a:extLst>
              <a:ext uri="{FF2B5EF4-FFF2-40B4-BE49-F238E27FC236}">
                <a16:creationId xmlns:a16="http://schemas.microsoft.com/office/drawing/2014/main" id="{F674736D-F9B2-B0A0-6910-EF84888D4098}"/>
              </a:ext>
            </a:extLst>
          </p:cNvPr>
          <p:cNvPicPr>
            <a:picLocks noChangeAspect="1"/>
          </p:cNvPicPr>
          <p:nvPr/>
        </p:nvPicPr>
        <p:blipFill>
          <a:blip r:embed="rId3"/>
          <a:stretch>
            <a:fillRect/>
          </a:stretch>
        </p:blipFill>
        <p:spPr>
          <a:xfrm>
            <a:off x="1528653" y="1502071"/>
            <a:ext cx="4677823" cy="4577483"/>
          </a:xfrm>
          <a:prstGeom prst="rect">
            <a:avLst/>
          </a:prstGeom>
        </p:spPr>
      </p:pic>
      <p:pic>
        <p:nvPicPr>
          <p:cNvPr id="13" name="Picture 12" descr="A pie chart with text&#10;&#10;AI-generated content may be incorrect.">
            <a:extLst>
              <a:ext uri="{FF2B5EF4-FFF2-40B4-BE49-F238E27FC236}">
                <a16:creationId xmlns:a16="http://schemas.microsoft.com/office/drawing/2014/main" id="{268AB318-8CCD-3477-864D-284027161A08}"/>
              </a:ext>
            </a:extLst>
          </p:cNvPr>
          <p:cNvPicPr>
            <a:picLocks noChangeAspect="1"/>
          </p:cNvPicPr>
          <p:nvPr/>
        </p:nvPicPr>
        <p:blipFill>
          <a:blip r:embed="rId4"/>
          <a:stretch>
            <a:fillRect/>
          </a:stretch>
        </p:blipFill>
        <p:spPr>
          <a:xfrm>
            <a:off x="6425074" y="1485624"/>
            <a:ext cx="4675855" cy="4593928"/>
          </a:xfrm>
          <a:prstGeom prst="rect">
            <a:avLst/>
          </a:prstGeom>
        </p:spPr>
      </p:pic>
    </p:spTree>
    <p:extLst>
      <p:ext uri="{BB962C8B-B14F-4D97-AF65-F5344CB8AC3E}">
        <p14:creationId xmlns:p14="http://schemas.microsoft.com/office/powerpoint/2010/main" val="42267091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16ECDE-B156-270F-456C-4290B7676D8B}"/>
            </a:ext>
          </a:extLst>
        </p:cNvPr>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11E8728B-943C-86A6-E88B-AEADCBD32FE2}"/>
              </a:ext>
            </a:extLst>
          </p:cNvPr>
          <p:cNvGraphicFramePr/>
          <p:nvPr/>
        </p:nvGraphicFramePr>
        <p:xfrm>
          <a:off x="701458" y="2602898"/>
          <a:ext cx="10975133" cy="34329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Google Shape;159;p22">
            <a:extLst>
              <a:ext uri="{FF2B5EF4-FFF2-40B4-BE49-F238E27FC236}">
                <a16:creationId xmlns:a16="http://schemas.microsoft.com/office/drawing/2014/main" id="{9B94BC0E-9E79-F667-E670-B630C243ECFD}"/>
              </a:ext>
            </a:extLst>
          </p:cNvPr>
          <p:cNvSpPr txBox="1">
            <a:spLocks noGrp="1"/>
          </p:cNvSpPr>
          <p:nvPr>
            <p:ph type="title" idx="4294967295"/>
          </p:nvPr>
        </p:nvSpPr>
        <p:spPr>
          <a:xfrm>
            <a:off x="701457" y="1825005"/>
            <a:ext cx="11044075" cy="71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1219170">
              <a:defRPr/>
            </a:pPr>
            <a:r>
              <a:rPr lang="en-GB" sz="2400">
                <a:solidFill>
                  <a:srgbClr val="990000"/>
                </a:solidFill>
                <a:latin typeface="Georgia"/>
              </a:rPr>
              <a:t>Findings - </a:t>
            </a:r>
            <a:r>
              <a:rPr lang="en-US" sz="2400">
                <a:solidFill>
                  <a:srgbClr val="990000"/>
                </a:solidFill>
                <a:latin typeface="Georgia"/>
              </a:rPr>
              <a:t>How do students think they could feel more connected to campus? </a:t>
            </a:r>
            <a:r>
              <a:rPr lang="en-US" i="1">
                <a:solidFill>
                  <a:srgbClr val="990000"/>
                </a:solidFill>
                <a:latin typeface="Georgia"/>
              </a:rPr>
              <a:t>(Direct student quotes)</a:t>
            </a:r>
            <a:br>
              <a:rPr lang="en-US" i="1">
                <a:solidFill>
                  <a:srgbClr val="990000"/>
                </a:solidFill>
                <a:latin typeface="Georgia"/>
              </a:rPr>
            </a:br>
            <a:endParaRPr lang="en-US" i="1"/>
          </a:p>
        </p:txBody>
      </p:sp>
      <p:sp>
        <p:nvSpPr>
          <p:cNvPr id="8" name="Google Shape;27;p4">
            <a:extLst>
              <a:ext uri="{FF2B5EF4-FFF2-40B4-BE49-F238E27FC236}">
                <a16:creationId xmlns:a16="http://schemas.microsoft.com/office/drawing/2014/main" id="{AAE4AAB2-E04F-002B-8443-DBAB373152EB}"/>
              </a:ext>
              <a:ext uri="{C183D7F6-B498-43B3-948B-1728B52AA6E4}">
                <adec:decorative xmlns:adec="http://schemas.microsoft.com/office/drawing/2017/decorative" val="1"/>
              </a:ext>
            </a:extLst>
          </p:cNvPr>
          <p:cNvSpPr/>
          <p:nvPr/>
        </p:nvSpPr>
        <p:spPr>
          <a:xfrm rot="16200000">
            <a:off x="1052471" y="1579531"/>
            <a:ext cx="60959" cy="551907"/>
          </a:xfrm>
          <a:prstGeom prst="rect">
            <a:avLst/>
          </a:prstGeom>
          <a:solidFill>
            <a:schemeClr val="accent2"/>
          </a:solidFill>
          <a:ln>
            <a:noFill/>
          </a:ln>
        </p:spPr>
        <p:txBody>
          <a:bodyPr spcFirstLastPara="1" wrap="square" lIns="121900" tIns="121900" rIns="121900" bIns="121900" anchor="ctr" anchorCtr="0">
            <a:noAutofit/>
          </a:bodyPr>
          <a:lstStyle/>
          <a:p>
            <a:endParaRPr sz="2400"/>
          </a:p>
        </p:txBody>
      </p:sp>
    </p:spTree>
    <p:extLst>
      <p:ext uri="{BB962C8B-B14F-4D97-AF65-F5344CB8AC3E}">
        <p14:creationId xmlns:p14="http://schemas.microsoft.com/office/powerpoint/2010/main" val="9105617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4FFD8A-7949-6514-2E95-AF9E29ED324B}"/>
            </a:ext>
          </a:extLst>
        </p:cNvPr>
        <p:cNvGrpSpPr/>
        <p:nvPr/>
      </p:nvGrpSpPr>
      <p:grpSpPr>
        <a:xfrm>
          <a:off x="0" y="0"/>
          <a:ext cx="0" cy="0"/>
          <a:chOff x="0" y="0"/>
          <a:chExt cx="0" cy="0"/>
        </a:xfrm>
      </p:grpSpPr>
      <p:sp>
        <p:nvSpPr>
          <p:cNvPr id="4" name="Google Shape;18;p3">
            <a:extLst>
              <a:ext uri="{FF2B5EF4-FFF2-40B4-BE49-F238E27FC236}">
                <a16:creationId xmlns:a16="http://schemas.microsoft.com/office/drawing/2014/main" id="{80AB78AE-9F79-9062-DAD2-91940A6AE284}"/>
              </a:ext>
            </a:extLst>
          </p:cNvPr>
          <p:cNvSpPr txBox="1">
            <a:spLocks noGrp="1"/>
          </p:cNvSpPr>
          <p:nvPr>
            <p:ph type="title" idx="4294967295"/>
          </p:nvPr>
        </p:nvSpPr>
        <p:spPr>
          <a:xfrm>
            <a:off x="266498" y="1736410"/>
            <a:ext cx="11659001" cy="1260133"/>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RPr/>
            </a:defPPr>
            <a:lvl1pPr marR="0" lvl="0" algn="ctr" rtl="0">
              <a:lnSpc>
                <a:spcPts val="8600"/>
              </a:lnSpc>
              <a:spcBef>
                <a:spcPts val="0"/>
              </a:spcBef>
              <a:spcAft>
                <a:spcPts val="0"/>
              </a:spcAft>
              <a:buClr>
                <a:schemeClr val="dk2"/>
              </a:buClr>
              <a:buSzPts val="4200"/>
              <a:buFont typeface="Arial"/>
              <a:buNone/>
              <a:defRPr sz="6100" b="1" i="0" u="none" strike="noStrike" cap="none" spc="200" baseline="0">
                <a:solidFill>
                  <a:srgbClr val="990000"/>
                </a:solidFill>
                <a:latin typeface="BentonSansCond Black" panose="02000606040000020004" pitchFamily="2" charset="77"/>
                <a:ea typeface="Arial"/>
                <a:cs typeface="Arial"/>
                <a:sym typeface="Arial"/>
              </a:defRPr>
            </a:lvl1pPr>
            <a:lvl2pPr marR="0" lvl="1"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9pPr>
          </a:lstStyle>
          <a:p>
            <a:pPr>
              <a:lnSpc>
                <a:spcPts val="8133"/>
              </a:lnSpc>
              <a:defRPr/>
            </a:pPr>
            <a:r>
              <a:rPr lang="en-US" spc="467">
                <a:latin typeface="BentonSansCond Black"/>
              </a:rPr>
              <a:t>Recommendations</a:t>
            </a:r>
            <a:endParaRPr lang="en-US"/>
          </a:p>
        </p:txBody>
      </p:sp>
    </p:spTree>
    <p:extLst>
      <p:ext uri="{BB962C8B-B14F-4D97-AF65-F5344CB8AC3E}">
        <p14:creationId xmlns:p14="http://schemas.microsoft.com/office/powerpoint/2010/main" val="23410913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264CED-6F13-C970-185C-DB19BBB9DE9A}"/>
            </a:ext>
          </a:extLst>
        </p:cNvPr>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537021D7-37D5-7462-2B8B-0928259F3349}"/>
              </a:ext>
            </a:extLst>
          </p:cNvPr>
          <p:cNvGraphicFramePr/>
          <p:nvPr/>
        </p:nvGraphicFramePr>
        <p:xfrm>
          <a:off x="813201" y="2533839"/>
          <a:ext cx="10992223" cy="34729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Google Shape;159;p22">
            <a:extLst>
              <a:ext uri="{FF2B5EF4-FFF2-40B4-BE49-F238E27FC236}">
                <a16:creationId xmlns:a16="http://schemas.microsoft.com/office/drawing/2014/main" id="{15B1828B-ABB0-8547-B7C4-2F848B70A10E}"/>
              </a:ext>
            </a:extLst>
          </p:cNvPr>
          <p:cNvSpPr txBox="1">
            <a:spLocks noGrp="1"/>
          </p:cNvSpPr>
          <p:nvPr>
            <p:ph type="title" idx="4294967295"/>
          </p:nvPr>
        </p:nvSpPr>
        <p:spPr>
          <a:xfrm>
            <a:off x="701458" y="1825005"/>
            <a:ext cx="10405833" cy="71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1219170">
              <a:defRPr/>
            </a:pPr>
            <a:r>
              <a:rPr lang="en-GB" sz="3467">
                <a:solidFill>
                  <a:srgbClr val="990000"/>
                </a:solidFill>
                <a:latin typeface="Georgia"/>
              </a:rPr>
              <a:t>Recommendations</a:t>
            </a:r>
            <a:endParaRPr lang="en-US"/>
          </a:p>
        </p:txBody>
      </p:sp>
      <p:sp>
        <p:nvSpPr>
          <p:cNvPr id="8" name="Google Shape;27;p4">
            <a:extLst>
              <a:ext uri="{FF2B5EF4-FFF2-40B4-BE49-F238E27FC236}">
                <a16:creationId xmlns:a16="http://schemas.microsoft.com/office/drawing/2014/main" id="{C6957539-03BF-01F2-9664-C7E2AF75D4DF}"/>
              </a:ext>
              <a:ext uri="{C183D7F6-B498-43B3-948B-1728B52AA6E4}">
                <adec:decorative xmlns:adec="http://schemas.microsoft.com/office/drawing/2017/decorative" val="1"/>
              </a:ext>
            </a:extLst>
          </p:cNvPr>
          <p:cNvSpPr/>
          <p:nvPr/>
        </p:nvSpPr>
        <p:spPr>
          <a:xfrm rot="16200000">
            <a:off x="1052471" y="1579531"/>
            <a:ext cx="60959" cy="551907"/>
          </a:xfrm>
          <a:prstGeom prst="rect">
            <a:avLst/>
          </a:prstGeom>
          <a:solidFill>
            <a:schemeClr val="accent2"/>
          </a:solidFill>
          <a:ln>
            <a:noFill/>
          </a:ln>
        </p:spPr>
        <p:txBody>
          <a:bodyPr spcFirstLastPara="1" wrap="square" lIns="121900" tIns="121900" rIns="121900" bIns="121900" anchor="ctr" anchorCtr="0">
            <a:noAutofit/>
          </a:bodyPr>
          <a:lstStyle/>
          <a:p>
            <a:endParaRPr sz="2400"/>
          </a:p>
        </p:txBody>
      </p:sp>
    </p:spTree>
    <p:extLst>
      <p:ext uri="{BB962C8B-B14F-4D97-AF65-F5344CB8AC3E}">
        <p14:creationId xmlns:p14="http://schemas.microsoft.com/office/powerpoint/2010/main" val="1021841042"/>
      </p:ext>
    </p:extLst>
  </p:cSld>
  <p:clrMapOvr>
    <a:masterClrMapping/>
  </p:clrMapOvr>
  <p:extLst>
    <p:ext uri="{6950BFC3-D8DA-4A85-94F7-54DA5524770B}">
      <p188:commentRel xmlns:p188="http://schemas.microsoft.com/office/powerpoint/2018/8/main" r:id="rId3"/>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A3B44D-1605-518D-BA4A-B3364D219E41}"/>
            </a:ext>
          </a:extLst>
        </p:cNvPr>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7E173E1C-2831-4F0E-4F3E-A8D51C7F3E54}"/>
              </a:ext>
            </a:extLst>
          </p:cNvPr>
          <p:cNvGraphicFramePr/>
          <p:nvPr/>
        </p:nvGraphicFramePr>
        <p:xfrm>
          <a:off x="806996" y="2722580"/>
          <a:ext cx="10906573" cy="31936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Google Shape;159;p22">
            <a:extLst>
              <a:ext uri="{FF2B5EF4-FFF2-40B4-BE49-F238E27FC236}">
                <a16:creationId xmlns:a16="http://schemas.microsoft.com/office/drawing/2014/main" id="{B027C463-A980-B0C9-9CEB-62E3B9075522}"/>
              </a:ext>
            </a:extLst>
          </p:cNvPr>
          <p:cNvSpPr txBox="1">
            <a:spLocks noGrp="1"/>
          </p:cNvSpPr>
          <p:nvPr>
            <p:ph type="title" idx="4294967295"/>
          </p:nvPr>
        </p:nvSpPr>
        <p:spPr>
          <a:xfrm>
            <a:off x="701458" y="1825005"/>
            <a:ext cx="10405833" cy="71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1219170">
              <a:defRPr/>
            </a:pPr>
            <a:r>
              <a:rPr lang="en-GB" sz="3467">
                <a:solidFill>
                  <a:srgbClr val="990000"/>
                </a:solidFill>
                <a:latin typeface="Georgia"/>
              </a:rPr>
              <a:t>Recommendations</a:t>
            </a:r>
            <a:endParaRPr lang="en-US"/>
          </a:p>
        </p:txBody>
      </p:sp>
      <p:sp>
        <p:nvSpPr>
          <p:cNvPr id="8" name="Google Shape;27;p4">
            <a:extLst>
              <a:ext uri="{FF2B5EF4-FFF2-40B4-BE49-F238E27FC236}">
                <a16:creationId xmlns:a16="http://schemas.microsoft.com/office/drawing/2014/main" id="{6511A17C-BF43-D223-442E-E15B491F663E}"/>
              </a:ext>
              <a:ext uri="{C183D7F6-B498-43B3-948B-1728B52AA6E4}">
                <adec:decorative xmlns:adec="http://schemas.microsoft.com/office/drawing/2017/decorative" val="1"/>
              </a:ext>
            </a:extLst>
          </p:cNvPr>
          <p:cNvSpPr/>
          <p:nvPr/>
        </p:nvSpPr>
        <p:spPr>
          <a:xfrm rot="16200000">
            <a:off x="1052471" y="1579531"/>
            <a:ext cx="60959" cy="551907"/>
          </a:xfrm>
          <a:prstGeom prst="rect">
            <a:avLst/>
          </a:prstGeom>
          <a:solidFill>
            <a:schemeClr val="accent2"/>
          </a:solidFill>
          <a:ln>
            <a:noFill/>
          </a:ln>
        </p:spPr>
        <p:txBody>
          <a:bodyPr spcFirstLastPara="1" wrap="square" lIns="121900" tIns="121900" rIns="121900" bIns="121900" anchor="ctr" anchorCtr="0">
            <a:noAutofit/>
          </a:bodyPr>
          <a:lstStyle/>
          <a:p>
            <a:endParaRPr sz="2400"/>
          </a:p>
        </p:txBody>
      </p:sp>
    </p:spTree>
    <p:extLst>
      <p:ext uri="{BB962C8B-B14F-4D97-AF65-F5344CB8AC3E}">
        <p14:creationId xmlns:p14="http://schemas.microsoft.com/office/powerpoint/2010/main" val="18186116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BB6656-19C7-CE13-E047-50AD49F7C138}"/>
            </a:ext>
          </a:extLst>
        </p:cNvPr>
        <p:cNvGrpSpPr/>
        <p:nvPr/>
      </p:nvGrpSpPr>
      <p:grpSpPr>
        <a:xfrm>
          <a:off x="0" y="0"/>
          <a:ext cx="0" cy="0"/>
          <a:chOff x="0" y="0"/>
          <a:chExt cx="0" cy="0"/>
        </a:xfrm>
      </p:grpSpPr>
      <p:sp>
        <p:nvSpPr>
          <p:cNvPr id="4" name="Google Shape;18;p3">
            <a:extLst>
              <a:ext uri="{FF2B5EF4-FFF2-40B4-BE49-F238E27FC236}">
                <a16:creationId xmlns:a16="http://schemas.microsoft.com/office/drawing/2014/main" id="{78C707B1-9906-B739-41E9-144BD9AFD32A}"/>
              </a:ext>
            </a:extLst>
          </p:cNvPr>
          <p:cNvSpPr txBox="1">
            <a:spLocks noGrp="1"/>
          </p:cNvSpPr>
          <p:nvPr>
            <p:ph type="title" idx="4294967295"/>
          </p:nvPr>
        </p:nvSpPr>
        <p:spPr>
          <a:xfrm>
            <a:off x="266498" y="1736410"/>
            <a:ext cx="11659001" cy="1260133"/>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RPr/>
            </a:defPPr>
            <a:lvl1pPr marR="0" lvl="0" algn="ctr" rtl="0">
              <a:lnSpc>
                <a:spcPts val="8600"/>
              </a:lnSpc>
              <a:spcBef>
                <a:spcPts val="0"/>
              </a:spcBef>
              <a:spcAft>
                <a:spcPts val="0"/>
              </a:spcAft>
              <a:buClr>
                <a:schemeClr val="dk2"/>
              </a:buClr>
              <a:buSzPts val="4200"/>
              <a:buFont typeface="Arial"/>
              <a:buNone/>
              <a:defRPr sz="6100" b="1" i="0" u="none" strike="noStrike" cap="none" spc="200" baseline="0">
                <a:solidFill>
                  <a:srgbClr val="990000"/>
                </a:solidFill>
                <a:latin typeface="BentonSansCond Black" panose="02000606040000020004" pitchFamily="2" charset="77"/>
                <a:ea typeface="Arial"/>
                <a:cs typeface="Arial"/>
                <a:sym typeface="Arial"/>
              </a:defRPr>
            </a:lvl1pPr>
            <a:lvl2pPr marR="0" lvl="1"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9pPr>
          </a:lstStyle>
          <a:p>
            <a:pPr>
              <a:lnSpc>
                <a:spcPts val="8133"/>
              </a:lnSpc>
              <a:defRPr/>
            </a:pPr>
            <a:r>
              <a:rPr lang="en-US" spc="467">
                <a:latin typeface="BentonSansCond Black"/>
              </a:rPr>
              <a:t>Call to Action</a:t>
            </a:r>
            <a:endParaRPr lang="en-US"/>
          </a:p>
        </p:txBody>
      </p:sp>
    </p:spTree>
    <p:extLst>
      <p:ext uri="{BB962C8B-B14F-4D97-AF65-F5344CB8AC3E}">
        <p14:creationId xmlns:p14="http://schemas.microsoft.com/office/powerpoint/2010/main" val="13440335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28B508-6686-35F2-5938-328FEE86AB64}"/>
            </a:ext>
          </a:extLst>
        </p:cNvPr>
        <p:cNvGrpSpPr/>
        <p:nvPr/>
      </p:nvGrpSpPr>
      <p:grpSpPr>
        <a:xfrm>
          <a:off x="0" y="0"/>
          <a:ext cx="0" cy="0"/>
          <a:chOff x="0" y="0"/>
          <a:chExt cx="0" cy="0"/>
        </a:xfrm>
      </p:grpSpPr>
      <p:sp>
        <p:nvSpPr>
          <p:cNvPr id="6" name="Google Shape;160;p22">
            <a:extLst>
              <a:ext uri="{FF2B5EF4-FFF2-40B4-BE49-F238E27FC236}">
                <a16:creationId xmlns:a16="http://schemas.microsoft.com/office/drawing/2014/main" id="{F2206BF7-468A-D039-9C24-F052287327EA}"/>
              </a:ext>
            </a:extLst>
          </p:cNvPr>
          <p:cNvSpPr txBox="1">
            <a:spLocks/>
          </p:cNvSpPr>
          <p:nvPr/>
        </p:nvSpPr>
        <p:spPr>
          <a:xfrm>
            <a:off x="525590" y="2677351"/>
            <a:ext cx="10747140" cy="2455696"/>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609585" indent="-397923">
              <a:lnSpc>
                <a:spcPct val="150000"/>
              </a:lnSpc>
              <a:buClr>
                <a:schemeClr val="bg1">
                  <a:lumMod val="50000"/>
                </a:schemeClr>
              </a:buClr>
              <a:buSzPts val="1100"/>
              <a:buFont typeface="Arial"/>
              <a:buChar char="●"/>
            </a:pPr>
            <a:r>
              <a:rPr lang="en-GB" sz="1867"/>
              <a:t>This isn’t about reversing the split—it’s about shaping what comes next. We call on campus leaders to keep listening, keep checking in, and keep building a community where every student feels seen, heard, and valued. Let’s not wait for issues to arise. We need to be proactive, not reactive. The future of our student experience depends on what we do now.</a:t>
            </a:r>
            <a:endParaRPr lang="en-US" sz="1867"/>
          </a:p>
          <a:p>
            <a:pPr marL="1219170" lvl="1" indent="-397923">
              <a:lnSpc>
                <a:spcPct val="150000"/>
              </a:lnSpc>
              <a:buClr>
                <a:srgbClr val="808080"/>
              </a:buClr>
              <a:buSzPts val="1100"/>
              <a:buFont typeface="Arial"/>
              <a:buChar char="○"/>
            </a:pPr>
            <a:r>
              <a:rPr lang="en-GB" sz="1867"/>
              <a:t>Campus administration and faculty should always work towards bettering the student community, even if it is already doing well, as there is always room for improvement.</a:t>
            </a:r>
          </a:p>
        </p:txBody>
      </p:sp>
      <p:sp>
        <p:nvSpPr>
          <p:cNvPr id="7" name="Google Shape;159;p22">
            <a:extLst>
              <a:ext uri="{FF2B5EF4-FFF2-40B4-BE49-F238E27FC236}">
                <a16:creationId xmlns:a16="http://schemas.microsoft.com/office/drawing/2014/main" id="{366877AE-AB6D-83D4-0150-4583332A744A}"/>
              </a:ext>
            </a:extLst>
          </p:cNvPr>
          <p:cNvSpPr txBox="1">
            <a:spLocks noGrp="1"/>
          </p:cNvSpPr>
          <p:nvPr>
            <p:ph type="title" idx="4294967295"/>
          </p:nvPr>
        </p:nvSpPr>
        <p:spPr>
          <a:xfrm>
            <a:off x="701458" y="1825005"/>
            <a:ext cx="10405833" cy="71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defRPr/>
            </a:pPr>
            <a:r>
              <a:rPr lang="en-GB" sz="3467">
                <a:solidFill>
                  <a:srgbClr val="990000"/>
                </a:solidFill>
                <a:latin typeface="Georgia"/>
              </a:rPr>
              <a:t>Call to Action</a:t>
            </a:r>
            <a:endParaRPr lang="en-US"/>
          </a:p>
        </p:txBody>
      </p:sp>
      <p:sp>
        <p:nvSpPr>
          <p:cNvPr id="8" name="Google Shape;27;p4">
            <a:extLst>
              <a:ext uri="{FF2B5EF4-FFF2-40B4-BE49-F238E27FC236}">
                <a16:creationId xmlns:a16="http://schemas.microsoft.com/office/drawing/2014/main" id="{EC5CB693-B9E5-E993-71AF-B37D972E284D}"/>
              </a:ext>
              <a:ext uri="{C183D7F6-B498-43B3-948B-1728B52AA6E4}">
                <adec:decorative xmlns:adec="http://schemas.microsoft.com/office/drawing/2017/decorative" val="1"/>
              </a:ext>
            </a:extLst>
          </p:cNvPr>
          <p:cNvSpPr/>
          <p:nvPr/>
        </p:nvSpPr>
        <p:spPr>
          <a:xfrm rot="16200000">
            <a:off x="1052471" y="1579531"/>
            <a:ext cx="60959" cy="551907"/>
          </a:xfrm>
          <a:prstGeom prst="rect">
            <a:avLst/>
          </a:prstGeom>
          <a:solidFill>
            <a:schemeClr val="accent2"/>
          </a:solidFill>
          <a:ln>
            <a:noFill/>
          </a:ln>
        </p:spPr>
        <p:txBody>
          <a:bodyPr spcFirstLastPara="1" wrap="square" lIns="121900" tIns="121900" rIns="121900" bIns="121900" anchor="ctr" anchorCtr="0">
            <a:noAutofit/>
          </a:bodyPr>
          <a:lstStyle/>
          <a:p>
            <a:endParaRPr sz="2400"/>
          </a:p>
        </p:txBody>
      </p:sp>
    </p:spTree>
    <p:extLst>
      <p:ext uri="{BB962C8B-B14F-4D97-AF65-F5344CB8AC3E}">
        <p14:creationId xmlns:p14="http://schemas.microsoft.com/office/powerpoint/2010/main" val="3909011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18;p3">
            <a:extLst>
              <a:ext uri="{FF2B5EF4-FFF2-40B4-BE49-F238E27FC236}">
                <a16:creationId xmlns:a16="http://schemas.microsoft.com/office/drawing/2014/main" id="{548633D4-DB50-9ED2-41F3-AB77815E83EC}"/>
              </a:ext>
            </a:extLst>
          </p:cNvPr>
          <p:cNvSpPr txBox="1">
            <a:spLocks noGrp="1"/>
          </p:cNvSpPr>
          <p:nvPr>
            <p:ph type="title" idx="4294967295"/>
          </p:nvPr>
        </p:nvSpPr>
        <p:spPr>
          <a:xfrm>
            <a:off x="0" y="4329723"/>
            <a:ext cx="12477008" cy="1260133"/>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PPr>
            <a:lvl1pPr marR="0" lvl="0" algn="ctr" rtl="0">
              <a:lnSpc>
                <a:spcPts val="8600"/>
              </a:lnSpc>
              <a:spcBef>
                <a:spcPts val="0"/>
              </a:spcBef>
              <a:spcAft>
                <a:spcPts val="0"/>
              </a:spcAft>
              <a:buClr>
                <a:schemeClr val="dk2"/>
              </a:buClr>
              <a:buSzPts val="4200"/>
              <a:buFont typeface="Source Sans Pro"/>
              <a:buNone/>
              <a:defRPr sz="4600" b="1" i="0" u="none" strike="noStrike" cap="none" spc="200" baseline="0">
                <a:solidFill>
                  <a:srgbClr val="990000"/>
                </a:solidFill>
                <a:latin typeface="BentonSansCond Black" panose="02000606040000020004" pitchFamily="2" charset="77"/>
                <a:ea typeface="Source Sans Pro"/>
                <a:cs typeface="Source Sans Pro"/>
                <a:sym typeface="Source Sans Pro"/>
              </a:defRPr>
            </a:lvl1pPr>
            <a:lvl2pPr marR="0" lvl="1" algn="l" rtl="0">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2pPr>
            <a:lvl3pPr marR="0" lvl="2" algn="l" rtl="0">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3pPr>
            <a:lvl4pPr marR="0" lvl="3" algn="l" rtl="0">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4pPr>
            <a:lvl5pPr marR="0" lvl="4" algn="l" rtl="0">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5pPr>
            <a:lvl6pPr marR="0" lvl="5" algn="l" rtl="0">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6pPr>
            <a:lvl7pPr marR="0" lvl="6" algn="l" rtl="0">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7pPr>
            <a:lvl8pPr marR="0" lvl="7" algn="l" rtl="0">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8pPr>
            <a:lvl9pPr marR="0" lvl="8" algn="l" rtl="0">
              <a:lnSpc>
                <a:spcPct val="100000"/>
              </a:lnSpc>
              <a:spcBef>
                <a:spcPts val="0"/>
              </a:spcBef>
              <a:spcAft>
                <a:spcPts val="0"/>
              </a:spcAft>
              <a:buClr>
                <a:schemeClr val="dk2"/>
              </a:buClr>
              <a:buSzPts val="4200"/>
              <a:buFont typeface="Raleway"/>
              <a:buNone/>
              <a:defRPr sz="4200" b="1" i="0" u="none" strike="noStrike" cap="none">
                <a:solidFill>
                  <a:schemeClr val="dk2"/>
                </a:solidFill>
                <a:latin typeface="Raleway"/>
                <a:ea typeface="Raleway"/>
                <a:cs typeface="Raleway"/>
                <a:sym typeface="Raleway"/>
              </a:defRPr>
            </a:lvl9pPr>
          </a:lstStyle>
          <a:p>
            <a:pPr defTabSz="1219170">
              <a:lnSpc>
                <a:spcPts val="11466"/>
              </a:lnSpc>
              <a:defRPr/>
            </a:pPr>
            <a:r>
              <a:rPr lang="en-US" spc="467">
                <a:latin typeface="BentonSansCond Black"/>
              </a:rPr>
              <a:t>Introductions</a:t>
            </a:r>
            <a:endParaRPr lang="en-US" sz="6133" kern="0" spc="467"/>
          </a:p>
        </p:txBody>
      </p:sp>
      <p:pic>
        <p:nvPicPr>
          <p:cNvPr id="4" name="Picture 3" descr="This background is an image of a man and woman in a business outfit walking in front of a building.">
            <a:extLst>
              <a:ext uri="{FF2B5EF4-FFF2-40B4-BE49-F238E27FC236}">
                <a16:creationId xmlns:a16="http://schemas.microsoft.com/office/drawing/2014/main" id="{01C01D6C-8CCB-62A9-3AA6-4471C261CE51}"/>
              </a:ext>
            </a:extLst>
          </p:cNvPr>
          <p:cNvPicPr>
            <a:picLocks noChangeAspect="1"/>
          </p:cNvPicPr>
          <p:nvPr/>
        </p:nvPicPr>
        <p:blipFill rotWithShape="1">
          <a:blip r:embed="rId3"/>
          <a:srcRect t="14119" b="32639"/>
          <a:stretch/>
        </p:blipFill>
        <p:spPr>
          <a:xfrm>
            <a:off x="1" y="0"/>
            <a:ext cx="12192000" cy="4329723"/>
          </a:xfrm>
          <a:prstGeom prst="rect">
            <a:avLst/>
          </a:prstGeom>
        </p:spPr>
      </p:pic>
      <p:pic>
        <p:nvPicPr>
          <p:cNvPr id="17" name="Picture 16" descr="IU Trident">
            <a:extLst>
              <a:ext uri="{FF2B5EF4-FFF2-40B4-BE49-F238E27FC236}">
                <a16:creationId xmlns:a16="http://schemas.microsoft.com/office/drawing/2014/main" id="{31446A7C-CCF1-C4DA-9C68-AECDB40AAE0F}"/>
              </a:ext>
            </a:extLst>
          </p:cNvPr>
          <p:cNvPicPr>
            <a:picLocks noChangeAspect="1"/>
          </p:cNvPicPr>
          <p:nvPr/>
        </p:nvPicPr>
        <p:blipFill>
          <a:blip r:embed="rId4"/>
          <a:stretch>
            <a:fillRect/>
          </a:stretch>
        </p:blipFill>
        <p:spPr>
          <a:xfrm>
            <a:off x="805501" y="1"/>
            <a:ext cx="547303" cy="1272796"/>
          </a:xfrm>
          <a:prstGeom prst="rect">
            <a:avLst/>
          </a:prstGeom>
        </p:spPr>
      </p:pic>
      <p:sp>
        <p:nvSpPr>
          <p:cNvPr id="2" name="TextBox 1">
            <a:extLst>
              <a:ext uri="{FF2B5EF4-FFF2-40B4-BE49-F238E27FC236}">
                <a16:creationId xmlns:a16="http://schemas.microsoft.com/office/drawing/2014/main" id="{574B59C3-DFEE-B44C-8C77-344C903E233B}"/>
              </a:ext>
            </a:extLst>
          </p:cNvPr>
          <p:cNvSpPr txBox="1"/>
          <p:nvPr/>
        </p:nvSpPr>
        <p:spPr>
          <a:xfrm>
            <a:off x="3473832" y="5334978"/>
            <a:ext cx="5026525" cy="779725"/>
          </a:xfrm>
          <a:prstGeom prst="rect">
            <a:avLst/>
          </a:prstGeom>
          <a:solidFill>
            <a:schemeClr val="bg1"/>
          </a:solidFill>
        </p:spPr>
        <p:txBody>
          <a:bodyPr rot="0" spcFirstLastPara="1" vertOverflow="overflow" horzOverflow="overflow" vert="horz" wrap="square" lIns="121900" tIns="121900" rIns="121900" bIns="121900" numCol="1" spcCol="0" rtlCol="0" fromWordArt="0" anchor="t" anchorCtr="0" forceAA="0" compatLnSpc="1">
            <a:prstTxWarp prst="textNoShape">
              <a:avLst/>
            </a:prstTxWarp>
            <a:spAutoFit/>
          </a:bodyPr>
          <a:lstStyle/>
          <a:p>
            <a:pPr algn="ctr"/>
            <a:r>
              <a:rPr lang="en-US" sz="3467">
                <a:solidFill>
                  <a:srgbClr val="990000"/>
                </a:solidFill>
                <a:latin typeface="BentonSans Medium"/>
              </a:rPr>
              <a:t>MEET THE TEAM</a:t>
            </a:r>
            <a:endParaRPr lang="en-US" sz="2400">
              <a:solidFill>
                <a:srgbClr val="990000"/>
              </a:solidFill>
              <a:latin typeface="BentonSans Medium"/>
            </a:endParaRPr>
          </a:p>
        </p:txBody>
      </p:sp>
    </p:spTree>
    <p:extLst>
      <p:ext uri="{BB962C8B-B14F-4D97-AF65-F5344CB8AC3E}">
        <p14:creationId xmlns:p14="http://schemas.microsoft.com/office/powerpoint/2010/main" val="11841781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75;p35">
            <a:extLst>
              <a:ext uri="{FF2B5EF4-FFF2-40B4-BE49-F238E27FC236}">
                <a16:creationId xmlns:a16="http://schemas.microsoft.com/office/drawing/2014/main" id="{04147343-98FC-8BD6-3C57-759C7705EF51}"/>
              </a:ext>
            </a:extLst>
          </p:cNvPr>
          <p:cNvSpPr txBox="1">
            <a:spLocks noGrp="1"/>
          </p:cNvSpPr>
          <p:nvPr>
            <p:ph type="title" idx="4294967295"/>
          </p:nvPr>
        </p:nvSpPr>
        <p:spPr>
          <a:xfrm>
            <a:off x="7968380" y="4491393"/>
            <a:ext cx="3763325" cy="1180168"/>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b"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defRPr/>
            </a:pPr>
            <a:r>
              <a:rPr lang="en-GB" sz="2133">
                <a:solidFill>
                  <a:schemeClr val="tx1"/>
                </a:solidFill>
                <a:latin typeface="BentonSans Book"/>
              </a:rPr>
              <a:t>Maya </a:t>
            </a:r>
            <a:r>
              <a:rPr lang="en-GB" sz="2133" err="1">
                <a:solidFill>
                  <a:schemeClr val="tx1"/>
                </a:solidFill>
                <a:latin typeface="BentonSans Book"/>
              </a:rPr>
              <a:t>Elchal</a:t>
            </a:r>
            <a:br>
              <a:rPr lang="en-GB" sz="2133">
                <a:solidFill>
                  <a:schemeClr val="tx1"/>
                </a:solidFill>
                <a:latin typeface="BentonSans Book"/>
              </a:rPr>
            </a:br>
            <a:r>
              <a:rPr lang="en-GB" sz="2133">
                <a:solidFill>
                  <a:schemeClr val="tx1"/>
                </a:solidFill>
                <a:latin typeface="BentonSans Book"/>
              </a:rPr>
              <a:t>Vibha Kamath</a:t>
            </a:r>
            <a:br>
              <a:rPr lang="en-GB" sz="2133">
                <a:solidFill>
                  <a:schemeClr val="tx1"/>
                </a:solidFill>
                <a:latin typeface="BentonSans Book"/>
              </a:rPr>
            </a:br>
            <a:r>
              <a:rPr lang="en-GB" sz="2133">
                <a:solidFill>
                  <a:schemeClr val="tx1"/>
                </a:solidFill>
                <a:latin typeface="BentonSans Book"/>
              </a:rPr>
              <a:t>Kimberly Hestermann</a:t>
            </a:r>
            <a:br>
              <a:rPr lang="en-GB" sz="2133">
                <a:solidFill>
                  <a:schemeClr val="tx1"/>
                </a:solidFill>
                <a:latin typeface="BentonSans Book"/>
              </a:rPr>
            </a:br>
            <a:r>
              <a:rPr lang="en-GB" sz="2133">
                <a:solidFill>
                  <a:schemeClr val="tx1"/>
                </a:solidFill>
                <a:latin typeface="BentonSans Book"/>
              </a:rPr>
              <a:t>Mason Charlton</a:t>
            </a:r>
          </a:p>
          <a:p>
            <a:pPr defTabSz="1219170">
              <a:lnSpc>
                <a:spcPts val="2507"/>
              </a:lnSpc>
              <a:defRPr/>
            </a:pPr>
            <a:endParaRPr lang="en-GB" sz="1867" kern="0">
              <a:solidFill>
                <a:schemeClr val="tx1"/>
              </a:solidFill>
              <a:latin typeface="BentonSans Book" panose="02000503000000020004" pitchFamily="2" charset="77"/>
            </a:endParaRPr>
          </a:p>
        </p:txBody>
      </p:sp>
    </p:spTree>
    <p:extLst>
      <p:ext uri="{BB962C8B-B14F-4D97-AF65-F5344CB8AC3E}">
        <p14:creationId xmlns:p14="http://schemas.microsoft.com/office/powerpoint/2010/main" val="191591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oogle Shape;260;p26">
            <a:extLst>
              <a:ext uri="{FF2B5EF4-FFF2-40B4-BE49-F238E27FC236}">
                <a16:creationId xmlns:a16="http://schemas.microsoft.com/office/drawing/2014/main" id="{67E306B8-EEB1-8A09-9B56-1CED52F13108}"/>
              </a:ext>
            </a:extLst>
          </p:cNvPr>
          <p:cNvPicPr preferRelativeResize="0"/>
          <p:nvPr/>
        </p:nvPicPr>
        <p:blipFill rotWithShape="1">
          <a:blip r:embed="rId3"/>
          <a:srcRect l="10925" r="2925"/>
          <a:stretch/>
        </p:blipFill>
        <p:spPr>
          <a:xfrm>
            <a:off x="7315201" y="1825005"/>
            <a:ext cx="4876804" cy="3773848"/>
          </a:xfrm>
          <a:prstGeom prst="rect">
            <a:avLst/>
          </a:prstGeom>
          <a:noFill/>
          <a:ln>
            <a:noFill/>
          </a:ln>
        </p:spPr>
      </p:pic>
      <p:sp>
        <p:nvSpPr>
          <p:cNvPr id="5" name="Google Shape;167;p23">
            <a:extLst>
              <a:ext uri="{FF2B5EF4-FFF2-40B4-BE49-F238E27FC236}">
                <a16:creationId xmlns:a16="http://schemas.microsoft.com/office/drawing/2014/main" id="{675A0D39-1F95-B70E-AF75-CEFC00CF59EF}"/>
              </a:ext>
            </a:extLst>
          </p:cNvPr>
          <p:cNvSpPr txBox="1">
            <a:spLocks/>
          </p:cNvSpPr>
          <p:nvPr/>
        </p:nvSpPr>
        <p:spPr>
          <a:xfrm>
            <a:off x="729545" y="2771266"/>
            <a:ext cx="6889769" cy="1315468"/>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Aft>
                <a:spcPts val="2133"/>
              </a:spcAft>
            </a:pPr>
            <a:r>
              <a:rPr lang="en-GB" sz="1467">
                <a:solidFill>
                  <a:schemeClr val="accent1"/>
                </a:solidFill>
              </a:rPr>
              <a:t>About me:</a:t>
            </a:r>
            <a:endParaRPr lang="en-US" sz="1467">
              <a:solidFill>
                <a:schemeClr val="accent1"/>
              </a:solidFill>
            </a:endParaRPr>
          </a:p>
          <a:p>
            <a:pPr marL="228594" indent="-228594">
              <a:spcAft>
                <a:spcPts val="2133"/>
              </a:spcAft>
              <a:buChar char="•"/>
            </a:pPr>
            <a:r>
              <a:rPr lang="en-GB" sz="1467">
                <a:solidFill>
                  <a:schemeClr val="accent1"/>
                </a:solidFill>
              </a:rPr>
              <a:t>Double major in biology and neuroscience with a minor in psychology</a:t>
            </a:r>
          </a:p>
          <a:p>
            <a:pPr marL="228594" indent="-228594">
              <a:spcAft>
                <a:spcPts val="2133"/>
              </a:spcAft>
              <a:buChar char="•"/>
            </a:pPr>
            <a:r>
              <a:rPr lang="en-GB" sz="1467">
                <a:solidFill>
                  <a:schemeClr val="accent1"/>
                </a:solidFill>
              </a:rPr>
              <a:t>President of the Middle Eastern Student Association</a:t>
            </a:r>
          </a:p>
          <a:p>
            <a:pPr marL="228594" indent="-228594">
              <a:spcAft>
                <a:spcPts val="2133"/>
              </a:spcAft>
              <a:buChar char="•"/>
            </a:pPr>
            <a:r>
              <a:rPr lang="en-GB" sz="1467">
                <a:solidFill>
                  <a:schemeClr val="accent1"/>
                </a:solidFill>
              </a:rPr>
              <a:t>FYS mentor for three years</a:t>
            </a:r>
          </a:p>
          <a:p>
            <a:pPr marL="228594" indent="-228594">
              <a:spcAft>
                <a:spcPts val="2133"/>
              </a:spcAft>
              <a:buChar char="•"/>
            </a:pPr>
            <a:r>
              <a:rPr lang="en-GB" sz="1467">
                <a:solidFill>
                  <a:schemeClr val="accent1"/>
                </a:solidFill>
              </a:rPr>
              <a:t>AED of Internal Affairs and Director of Volunteers in the Regatta Steering </a:t>
            </a:r>
          </a:p>
          <a:p>
            <a:pPr marL="228594" indent="-228594">
              <a:spcAft>
                <a:spcPts val="2133"/>
              </a:spcAft>
              <a:buChar char="•"/>
            </a:pPr>
            <a:r>
              <a:rPr lang="en-GB" sz="1467">
                <a:solidFill>
                  <a:schemeClr val="accent1"/>
                </a:solidFill>
              </a:rPr>
              <a:t>PLTL recitation leader for two years and PLTL </a:t>
            </a:r>
            <a:r>
              <a:rPr lang="en-GB" sz="1467" err="1">
                <a:solidFill>
                  <a:schemeClr val="accent1"/>
                </a:solidFill>
              </a:rPr>
              <a:t>Superleader</a:t>
            </a:r>
            <a:r>
              <a:rPr lang="en-GB" sz="1467">
                <a:solidFill>
                  <a:schemeClr val="accent1"/>
                </a:solidFill>
              </a:rPr>
              <a:t> for two years</a:t>
            </a:r>
          </a:p>
          <a:p>
            <a:pPr marL="228594" indent="-228594">
              <a:spcAft>
                <a:spcPts val="2133"/>
              </a:spcAft>
              <a:buChar char="•"/>
            </a:pPr>
            <a:r>
              <a:rPr lang="en-GB" sz="1467">
                <a:solidFill>
                  <a:schemeClr val="accent1"/>
                </a:solidFill>
                <a:latin typeface="+mj-lt"/>
              </a:rPr>
              <a:t>Lab TA for both biology and chemistry </a:t>
            </a:r>
          </a:p>
          <a:p>
            <a:pPr marL="228594" indent="-228594">
              <a:spcAft>
                <a:spcPts val="2133"/>
              </a:spcAft>
              <a:buChar char="•"/>
            </a:pPr>
            <a:endParaRPr lang="en-GB" sz="1467">
              <a:solidFill>
                <a:schemeClr val="accent1"/>
              </a:solidFill>
              <a:latin typeface="BentonSans Book"/>
            </a:endParaRPr>
          </a:p>
          <a:p>
            <a:pPr>
              <a:spcAft>
                <a:spcPts val="2133"/>
              </a:spcAft>
            </a:pPr>
            <a:endParaRPr lang="en-GB" sz="1467">
              <a:solidFill>
                <a:schemeClr val="accent1"/>
              </a:solidFill>
              <a:latin typeface="BentonSans Book" panose="02000503000000020004" pitchFamily="2" charset="77"/>
            </a:endParaRPr>
          </a:p>
          <a:p>
            <a:pPr marL="228594" indent="-228594">
              <a:spcAft>
                <a:spcPts val="2133"/>
              </a:spcAft>
              <a:buChar char="•"/>
            </a:pPr>
            <a:endParaRPr lang="en-GB" sz="1467">
              <a:solidFill>
                <a:schemeClr val="accent1"/>
              </a:solidFill>
              <a:latin typeface="BentonSans Book" panose="02000503000000020004" pitchFamily="2" charset="77"/>
            </a:endParaRPr>
          </a:p>
          <a:p>
            <a:pPr>
              <a:spcAft>
                <a:spcPts val="2133"/>
              </a:spcAft>
            </a:pPr>
            <a:endParaRPr lang="en-GB" sz="1467">
              <a:solidFill>
                <a:schemeClr val="accent1"/>
              </a:solidFill>
              <a:latin typeface="BentonSans Book" panose="02000503000000020004" pitchFamily="2" charset="77"/>
            </a:endParaRPr>
          </a:p>
          <a:p>
            <a:pPr marL="228594" indent="-228594">
              <a:spcAft>
                <a:spcPts val="2133"/>
              </a:spcAft>
              <a:buFont typeface="Arial"/>
              <a:buChar char="•"/>
            </a:pPr>
            <a:endParaRPr lang="en-GB" sz="1467">
              <a:solidFill>
                <a:schemeClr val="accent1"/>
              </a:solidFill>
              <a:latin typeface="BentonSans Book" panose="02000503000000020004" pitchFamily="2" charset="77"/>
            </a:endParaRPr>
          </a:p>
        </p:txBody>
      </p:sp>
      <p:sp>
        <p:nvSpPr>
          <p:cNvPr id="15" name="Google Shape;159;p22">
            <a:extLst>
              <a:ext uri="{FF2B5EF4-FFF2-40B4-BE49-F238E27FC236}">
                <a16:creationId xmlns:a16="http://schemas.microsoft.com/office/drawing/2014/main" id="{64078353-5731-1889-C2B9-2D4F4061A591}"/>
              </a:ext>
            </a:extLst>
          </p:cNvPr>
          <p:cNvSpPr txBox="1">
            <a:spLocks noGrp="1"/>
          </p:cNvSpPr>
          <p:nvPr>
            <p:ph type="title" idx="4294967295"/>
          </p:nvPr>
        </p:nvSpPr>
        <p:spPr>
          <a:xfrm>
            <a:off x="701457" y="2178480"/>
            <a:ext cx="3396112" cy="71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defRPr/>
            </a:pPr>
            <a:r>
              <a:rPr lang="en-GB" sz="3467">
                <a:solidFill>
                  <a:srgbClr val="990000"/>
                </a:solidFill>
                <a:latin typeface="Georgia"/>
              </a:rPr>
              <a:t>Maya El-</a:t>
            </a:r>
            <a:r>
              <a:rPr lang="en-GB" sz="3467" err="1">
                <a:solidFill>
                  <a:srgbClr val="990000"/>
                </a:solidFill>
                <a:latin typeface="Georgia"/>
              </a:rPr>
              <a:t>Chal</a:t>
            </a:r>
            <a:endParaRPr lang="en-US"/>
          </a:p>
        </p:txBody>
      </p:sp>
      <p:sp>
        <p:nvSpPr>
          <p:cNvPr id="19" name="Google Shape;19;p3">
            <a:extLst>
              <a:ext uri="{FF2B5EF4-FFF2-40B4-BE49-F238E27FC236}">
                <a16:creationId xmlns:a16="http://schemas.microsoft.com/office/drawing/2014/main" id="{856A068F-7CCB-1D6E-89E1-AAF41D8EEA09}"/>
              </a:ext>
            </a:extLst>
          </p:cNvPr>
          <p:cNvSpPr txBox="1">
            <a:spLocks/>
          </p:cNvSpPr>
          <p:nvPr/>
        </p:nvSpPr>
        <p:spPr>
          <a:xfrm>
            <a:off x="717353" y="1958287"/>
            <a:ext cx="3592545" cy="317184"/>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L="457200" marR="0" lvl="0" indent="-311150" algn="ctr" rtl="0">
              <a:lnSpc>
                <a:spcPct val="100000"/>
              </a:lnSpc>
              <a:spcBef>
                <a:spcPts val="0"/>
              </a:spcBef>
              <a:spcAft>
                <a:spcPts val="0"/>
              </a:spcAft>
              <a:buClr>
                <a:schemeClr val="accent1"/>
              </a:buClr>
              <a:buSzPts val="1600"/>
              <a:buFont typeface="Source Sans Pro"/>
              <a:buNone/>
              <a:defRPr sz="3500" b="0" i="0" u="none" strike="noStrike" cap="none">
                <a:solidFill>
                  <a:schemeClr val="accent1"/>
                </a:solidFill>
                <a:latin typeface="BentonSans Regular" panose="02000503000000020004" pitchFamily="2" charset="77"/>
                <a:ea typeface="Source Sans Pro"/>
                <a:cs typeface="Source Sans Pro"/>
                <a:sym typeface="Source Sans Pro"/>
              </a:defRPr>
            </a:lvl1pPr>
            <a:lvl2pPr marL="914400" marR="0" lvl="1"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2pPr>
            <a:lvl3pPr marL="1371600" marR="0" lvl="2"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3pPr>
            <a:lvl4pPr marL="1828800" marR="0" lvl="3"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4pPr>
            <a:lvl5pPr marL="2286000" marR="0" lvl="4"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5pPr>
            <a:lvl6pPr marL="2743200" marR="0" lvl="5"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6pPr>
            <a:lvl7pPr marL="3200400" marR="0" lvl="6"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7pPr>
            <a:lvl8pPr marL="3657600" marR="0" lvl="7"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8pPr>
            <a:lvl9pPr marL="4114800" marR="0" lvl="8"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9pPr>
          </a:lstStyle>
          <a:p>
            <a:pPr marL="0" indent="0" algn="l"/>
            <a:r>
              <a:rPr lang="en-US" sz="1200" spc="267">
                <a:latin typeface="BentonSans Medium"/>
              </a:rPr>
              <a:t>SENIOR</a:t>
            </a:r>
            <a:endParaRPr lang="en-US" sz="4667"/>
          </a:p>
        </p:txBody>
      </p:sp>
      <p:sp>
        <p:nvSpPr>
          <p:cNvPr id="8" name="Google Shape;27;p4">
            <a:extLst>
              <a:ext uri="{FF2B5EF4-FFF2-40B4-BE49-F238E27FC236}">
                <a16:creationId xmlns:a16="http://schemas.microsoft.com/office/drawing/2014/main" id="{68C11BC2-3F37-F083-BCC9-BBD68E88A0D9}"/>
              </a:ext>
              <a:ext uri="{C183D7F6-B498-43B3-948B-1728B52AA6E4}">
                <adec:decorative xmlns:adec="http://schemas.microsoft.com/office/drawing/2017/decorative" val="1"/>
              </a:ext>
            </a:extLst>
          </p:cNvPr>
          <p:cNvSpPr/>
          <p:nvPr/>
        </p:nvSpPr>
        <p:spPr>
          <a:xfrm rot="16200000">
            <a:off x="1052471" y="1579531"/>
            <a:ext cx="60959" cy="551907"/>
          </a:xfrm>
          <a:prstGeom prst="rect">
            <a:avLst/>
          </a:prstGeom>
          <a:solidFill>
            <a:schemeClr val="accent2"/>
          </a:solidFill>
          <a:ln>
            <a:noFill/>
          </a:ln>
        </p:spPr>
        <p:txBody>
          <a:bodyPr spcFirstLastPara="1" wrap="square" lIns="121900" tIns="121900" rIns="121900" bIns="121900" anchor="ctr" anchorCtr="0">
            <a:noAutofit/>
          </a:bodyPr>
          <a:lstStyle/>
          <a:p>
            <a:endParaRPr sz="2400"/>
          </a:p>
        </p:txBody>
      </p:sp>
    </p:spTree>
    <p:extLst>
      <p:ext uri="{BB962C8B-B14F-4D97-AF65-F5344CB8AC3E}">
        <p14:creationId xmlns:p14="http://schemas.microsoft.com/office/powerpoint/2010/main" val="25488169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FAA66E-DE01-5053-A27B-6275E7856D99}"/>
            </a:ext>
          </a:extLst>
        </p:cNvPr>
        <p:cNvGrpSpPr/>
        <p:nvPr/>
      </p:nvGrpSpPr>
      <p:grpSpPr>
        <a:xfrm>
          <a:off x="0" y="0"/>
          <a:ext cx="0" cy="0"/>
          <a:chOff x="0" y="0"/>
          <a:chExt cx="0" cy="0"/>
        </a:xfrm>
      </p:grpSpPr>
      <p:sp>
        <p:nvSpPr>
          <p:cNvPr id="15" name="Google Shape;159;p22">
            <a:extLst>
              <a:ext uri="{FF2B5EF4-FFF2-40B4-BE49-F238E27FC236}">
                <a16:creationId xmlns:a16="http://schemas.microsoft.com/office/drawing/2014/main" id="{EA8C5379-D56E-3D0F-F011-6A474C26A30F}"/>
              </a:ext>
            </a:extLst>
          </p:cNvPr>
          <p:cNvSpPr txBox="1">
            <a:spLocks noGrp="1"/>
          </p:cNvSpPr>
          <p:nvPr>
            <p:ph type="title" idx="4294967295"/>
          </p:nvPr>
        </p:nvSpPr>
        <p:spPr>
          <a:xfrm>
            <a:off x="717948" y="2106157"/>
            <a:ext cx="3396112" cy="71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defRPr/>
            </a:pPr>
            <a:r>
              <a:rPr lang="en-GB" sz="3467">
                <a:solidFill>
                  <a:srgbClr val="990000"/>
                </a:solidFill>
                <a:latin typeface="Georgia"/>
              </a:rPr>
              <a:t>Vibha Kamath</a:t>
            </a:r>
            <a:endParaRPr lang="en-US"/>
          </a:p>
        </p:txBody>
      </p:sp>
      <p:sp>
        <p:nvSpPr>
          <p:cNvPr id="19" name="Google Shape;19;p3">
            <a:extLst>
              <a:ext uri="{FF2B5EF4-FFF2-40B4-BE49-F238E27FC236}">
                <a16:creationId xmlns:a16="http://schemas.microsoft.com/office/drawing/2014/main" id="{4ED6AEAA-5241-1776-C03C-B5371D0F6C20}"/>
              </a:ext>
            </a:extLst>
          </p:cNvPr>
          <p:cNvSpPr txBox="1">
            <a:spLocks/>
          </p:cNvSpPr>
          <p:nvPr/>
        </p:nvSpPr>
        <p:spPr>
          <a:xfrm>
            <a:off x="733844" y="1885964"/>
            <a:ext cx="3592545" cy="317184"/>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L="457200" marR="0" lvl="0" indent="-311150" algn="ctr" rtl="0">
              <a:lnSpc>
                <a:spcPct val="100000"/>
              </a:lnSpc>
              <a:spcBef>
                <a:spcPts val="0"/>
              </a:spcBef>
              <a:spcAft>
                <a:spcPts val="0"/>
              </a:spcAft>
              <a:buClr>
                <a:schemeClr val="accent1"/>
              </a:buClr>
              <a:buSzPts val="1600"/>
              <a:buFont typeface="Source Sans Pro"/>
              <a:buNone/>
              <a:defRPr sz="3500" b="0" i="0" u="none" strike="noStrike" cap="none">
                <a:solidFill>
                  <a:schemeClr val="accent1"/>
                </a:solidFill>
                <a:latin typeface="BentonSans Regular" panose="02000503000000020004" pitchFamily="2" charset="77"/>
                <a:ea typeface="Source Sans Pro"/>
                <a:cs typeface="Source Sans Pro"/>
                <a:sym typeface="Source Sans Pro"/>
              </a:defRPr>
            </a:lvl1pPr>
            <a:lvl2pPr marL="914400" marR="0" lvl="1"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2pPr>
            <a:lvl3pPr marL="1371600" marR="0" lvl="2"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3pPr>
            <a:lvl4pPr marL="1828800" marR="0" lvl="3"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4pPr>
            <a:lvl5pPr marL="2286000" marR="0" lvl="4"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5pPr>
            <a:lvl6pPr marL="2743200" marR="0" lvl="5"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6pPr>
            <a:lvl7pPr marL="3200400" marR="0" lvl="6"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7pPr>
            <a:lvl8pPr marL="3657600" marR="0" lvl="7"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8pPr>
            <a:lvl9pPr marL="4114800" marR="0" lvl="8"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9pPr>
          </a:lstStyle>
          <a:p>
            <a:pPr marL="0" indent="0" algn="l"/>
            <a:r>
              <a:rPr lang="en-US" sz="1200" spc="267">
                <a:latin typeface="BentonSans Medium"/>
              </a:rPr>
              <a:t>JUNIOR</a:t>
            </a:r>
            <a:endParaRPr lang="en-US" sz="4667"/>
          </a:p>
        </p:txBody>
      </p:sp>
      <p:sp>
        <p:nvSpPr>
          <p:cNvPr id="8" name="Google Shape;27;p4">
            <a:extLst>
              <a:ext uri="{FF2B5EF4-FFF2-40B4-BE49-F238E27FC236}">
                <a16:creationId xmlns:a16="http://schemas.microsoft.com/office/drawing/2014/main" id="{C795F6AB-E577-20DF-8940-AA8D61C40FE4}"/>
              </a:ext>
              <a:ext uri="{C183D7F6-B498-43B3-948B-1728B52AA6E4}">
                <adec:decorative xmlns:adec="http://schemas.microsoft.com/office/drawing/2017/decorative" val="1"/>
              </a:ext>
            </a:extLst>
          </p:cNvPr>
          <p:cNvSpPr/>
          <p:nvPr/>
        </p:nvSpPr>
        <p:spPr>
          <a:xfrm rot="16200000">
            <a:off x="1052471" y="1579531"/>
            <a:ext cx="60959" cy="551907"/>
          </a:xfrm>
          <a:prstGeom prst="rect">
            <a:avLst/>
          </a:prstGeom>
          <a:solidFill>
            <a:schemeClr val="accent2"/>
          </a:solidFill>
          <a:ln>
            <a:noFill/>
          </a:ln>
        </p:spPr>
        <p:txBody>
          <a:bodyPr spcFirstLastPara="1" wrap="square" lIns="121900" tIns="121900" rIns="121900" bIns="121900" anchor="ctr" anchorCtr="0">
            <a:noAutofit/>
          </a:bodyPr>
          <a:lstStyle/>
          <a:p>
            <a:endParaRPr sz="2400"/>
          </a:p>
        </p:txBody>
      </p:sp>
      <p:pic>
        <p:nvPicPr>
          <p:cNvPr id="2" name="Picture 1" descr="A person smiling at camera&#10;&#10;AI-generated content may be incorrect.">
            <a:extLst>
              <a:ext uri="{FF2B5EF4-FFF2-40B4-BE49-F238E27FC236}">
                <a16:creationId xmlns:a16="http://schemas.microsoft.com/office/drawing/2014/main" id="{75EBAC7A-42DD-E10F-45B0-92F3CB7384DE}"/>
              </a:ext>
            </a:extLst>
          </p:cNvPr>
          <p:cNvPicPr>
            <a:picLocks noChangeAspect="1"/>
          </p:cNvPicPr>
          <p:nvPr/>
        </p:nvPicPr>
        <p:blipFill>
          <a:blip r:embed="rId3"/>
          <a:stretch>
            <a:fillRect/>
          </a:stretch>
        </p:blipFill>
        <p:spPr>
          <a:xfrm>
            <a:off x="7849566" y="1711380"/>
            <a:ext cx="4131604" cy="3978635"/>
          </a:xfrm>
          <a:prstGeom prst="rect">
            <a:avLst/>
          </a:prstGeom>
        </p:spPr>
      </p:pic>
      <p:sp>
        <p:nvSpPr>
          <p:cNvPr id="7" name="Google Shape;167;p23">
            <a:extLst>
              <a:ext uri="{FF2B5EF4-FFF2-40B4-BE49-F238E27FC236}">
                <a16:creationId xmlns:a16="http://schemas.microsoft.com/office/drawing/2014/main" id="{3B3801E7-063F-8EDD-0395-6B52CA316F37}"/>
              </a:ext>
            </a:extLst>
          </p:cNvPr>
          <p:cNvSpPr txBox="1">
            <a:spLocks/>
          </p:cNvSpPr>
          <p:nvPr/>
        </p:nvSpPr>
        <p:spPr>
          <a:xfrm>
            <a:off x="806997" y="2587715"/>
            <a:ext cx="6926079" cy="3028604"/>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113999"/>
              </a:lnSpc>
              <a:spcAft>
                <a:spcPts val="2133"/>
              </a:spcAft>
            </a:pPr>
            <a:r>
              <a:rPr lang="en-GB" sz="1467">
                <a:solidFill>
                  <a:schemeClr val="accent1"/>
                </a:solidFill>
              </a:rPr>
              <a:t>About Me:</a:t>
            </a:r>
          </a:p>
          <a:p>
            <a:pPr marL="228594" indent="-228594">
              <a:lnSpc>
                <a:spcPct val="113999"/>
              </a:lnSpc>
              <a:spcAft>
                <a:spcPts val="2133"/>
              </a:spcAft>
              <a:buChar char="•"/>
            </a:pPr>
            <a:r>
              <a:rPr lang="en-GB" sz="1467">
                <a:solidFill>
                  <a:schemeClr val="accent1"/>
                </a:solidFill>
              </a:rPr>
              <a:t>Pursuing a triple major in Finance, Accounting and International Studies.</a:t>
            </a:r>
          </a:p>
          <a:p>
            <a:pPr marL="228594" indent="-228594">
              <a:lnSpc>
                <a:spcPct val="113999"/>
              </a:lnSpc>
              <a:spcAft>
                <a:spcPts val="2133"/>
              </a:spcAft>
              <a:buChar char="•"/>
            </a:pPr>
            <a:r>
              <a:rPr lang="en-GB" sz="1467">
                <a:solidFill>
                  <a:schemeClr val="accent1"/>
                </a:solidFill>
              </a:rPr>
              <a:t>Executive Director of Regatta</a:t>
            </a:r>
          </a:p>
          <a:p>
            <a:pPr marL="228594" indent="-228594">
              <a:lnSpc>
                <a:spcPct val="113999"/>
              </a:lnSpc>
              <a:spcAft>
                <a:spcPts val="2133"/>
              </a:spcAft>
              <a:buChar char="•"/>
            </a:pPr>
            <a:r>
              <a:rPr lang="en-GB" sz="1467">
                <a:solidFill>
                  <a:schemeClr val="accent1"/>
                </a:solidFill>
              </a:rPr>
              <a:t>TA for BUS-K 303 (Technology in Business)</a:t>
            </a:r>
          </a:p>
          <a:p>
            <a:pPr marL="228594" indent="-228594">
              <a:lnSpc>
                <a:spcPct val="113999"/>
              </a:lnSpc>
              <a:spcAft>
                <a:spcPts val="2133"/>
              </a:spcAft>
              <a:buChar char="•"/>
            </a:pPr>
            <a:r>
              <a:rPr lang="en-GB" sz="1467">
                <a:solidFill>
                  <a:schemeClr val="accent1"/>
                </a:solidFill>
              </a:rPr>
              <a:t>Kelley Honors Advisory Board</a:t>
            </a:r>
          </a:p>
          <a:p>
            <a:pPr marL="228594" indent="-228594">
              <a:lnSpc>
                <a:spcPct val="113999"/>
              </a:lnSpc>
              <a:spcAft>
                <a:spcPts val="2133"/>
              </a:spcAft>
              <a:buChar char="•"/>
            </a:pPr>
            <a:r>
              <a:rPr lang="en-GB" sz="1467">
                <a:solidFill>
                  <a:schemeClr val="accent1"/>
                </a:solidFill>
              </a:rPr>
              <a:t>Co-Director of Late Nights – Student Activities Programming Board (SAPB)</a:t>
            </a:r>
          </a:p>
          <a:p>
            <a:pPr marL="228594" indent="-228594">
              <a:lnSpc>
                <a:spcPct val="113999"/>
              </a:lnSpc>
              <a:spcAft>
                <a:spcPts val="2133"/>
              </a:spcAft>
              <a:buChar char="•"/>
            </a:pPr>
            <a:r>
              <a:rPr lang="en-GB" sz="1467">
                <a:solidFill>
                  <a:schemeClr val="accent1"/>
                </a:solidFill>
              </a:rPr>
              <a:t>Co-Vice President of Community Relations – ALD/PES</a:t>
            </a:r>
          </a:p>
          <a:p>
            <a:pPr marL="228594" indent="-228594">
              <a:lnSpc>
                <a:spcPct val="113999"/>
              </a:lnSpc>
              <a:spcAft>
                <a:spcPts val="2133"/>
              </a:spcAft>
              <a:buChar char="•"/>
            </a:pPr>
            <a:endParaRPr lang="en-GB" sz="1467">
              <a:solidFill>
                <a:schemeClr val="accent1"/>
              </a:solidFill>
              <a:latin typeface="BentonSans Book"/>
            </a:endParaRPr>
          </a:p>
        </p:txBody>
      </p:sp>
    </p:spTree>
    <p:extLst>
      <p:ext uri="{BB962C8B-B14F-4D97-AF65-F5344CB8AC3E}">
        <p14:creationId xmlns:p14="http://schemas.microsoft.com/office/powerpoint/2010/main" val="1147352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239F1-578A-06F9-9E07-FD931ADBCEF2}"/>
            </a:ext>
          </a:extLst>
        </p:cNvPr>
        <p:cNvGrpSpPr/>
        <p:nvPr/>
      </p:nvGrpSpPr>
      <p:grpSpPr>
        <a:xfrm>
          <a:off x="0" y="0"/>
          <a:ext cx="0" cy="0"/>
          <a:chOff x="0" y="0"/>
          <a:chExt cx="0" cy="0"/>
        </a:xfrm>
      </p:grpSpPr>
      <p:sp>
        <p:nvSpPr>
          <p:cNvPr id="5" name="Google Shape;167;p23">
            <a:extLst>
              <a:ext uri="{FF2B5EF4-FFF2-40B4-BE49-F238E27FC236}">
                <a16:creationId xmlns:a16="http://schemas.microsoft.com/office/drawing/2014/main" id="{F1A3D45F-3673-6B19-5543-F02245EFCE98}"/>
              </a:ext>
            </a:extLst>
          </p:cNvPr>
          <p:cNvSpPr txBox="1">
            <a:spLocks/>
          </p:cNvSpPr>
          <p:nvPr/>
        </p:nvSpPr>
        <p:spPr>
          <a:xfrm>
            <a:off x="711158" y="3038510"/>
            <a:ext cx="6363636" cy="2997375"/>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113999"/>
              </a:lnSpc>
              <a:spcAft>
                <a:spcPts val="2133"/>
              </a:spcAft>
            </a:pPr>
            <a:r>
              <a:rPr lang="en-GB" sz="1600">
                <a:solidFill>
                  <a:schemeClr val="accent1"/>
                </a:solidFill>
              </a:rPr>
              <a:t>About Me</a:t>
            </a:r>
          </a:p>
          <a:p>
            <a:pPr marL="228594" indent="-228594">
              <a:lnSpc>
                <a:spcPct val="113999"/>
              </a:lnSpc>
              <a:spcAft>
                <a:spcPts val="2133"/>
              </a:spcAft>
              <a:buChar char="•"/>
            </a:pPr>
            <a:r>
              <a:rPr lang="en-GB" sz="1600">
                <a:solidFill>
                  <a:schemeClr val="accent1"/>
                </a:solidFill>
              </a:rPr>
              <a:t>Pursuing a double major in philanthropic studies and finance</a:t>
            </a:r>
          </a:p>
          <a:p>
            <a:pPr marL="228594" indent="-228594">
              <a:lnSpc>
                <a:spcPct val="113999"/>
              </a:lnSpc>
              <a:spcAft>
                <a:spcPts val="2133"/>
              </a:spcAft>
              <a:buChar char="•"/>
            </a:pPr>
            <a:r>
              <a:rPr lang="en-GB" sz="1600">
                <a:solidFill>
                  <a:schemeClr val="accent1"/>
                </a:solidFill>
              </a:rPr>
              <a:t>Women in Business President</a:t>
            </a:r>
          </a:p>
          <a:p>
            <a:pPr marL="228594" indent="-228594">
              <a:lnSpc>
                <a:spcPct val="113999"/>
              </a:lnSpc>
              <a:spcAft>
                <a:spcPts val="2133"/>
              </a:spcAft>
              <a:buChar char="•"/>
            </a:pPr>
            <a:r>
              <a:rPr lang="en-GB" sz="1600">
                <a:solidFill>
                  <a:schemeClr val="accent1"/>
                </a:solidFill>
              </a:rPr>
              <a:t>Passionate about mental health advocacy and suicide prevention</a:t>
            </a:r>
          </a:p>
          <a:p>
            <a:pPr marL="228594" indent="-228594">
              <a:lnSpc>
                <a:spcPct val="113999"/>
              </a:lnSpc>
              <a:spcAft>
                <a:spcPts val="2133"/>
              </a:spcAft>
              <a:buChar char="•"/>
            </a:pPr>
            <a:endParaRPr lang="en-GB">
              <a:solidFill>
                <a:schemeClr val="accent1"/>
              </a:solidFill>
              <a:latin typeface="BentonSans Book"/>
            </a:endParaRPr>
          </a:p>
        </p:txBody>
      </p:sp>
      <p:sp>
        <p:nvSpPr>
          <p:cNvPr id="15" name="Google Shape;159;p22">
            <a:extLst>
              <a:ext uri="{FF2B5EF4-FFF2-40B4-BE49-F238E27FC236}">
                <a16:creationId xmlns:a16="http://schemas.microsoft.com/office/drawing/2014/main" id="{18BF850E-1925-683D-908F-3EFA075669E3}"/>
              </a:ext>
            </a:extLst>
          </p:cNvPr>
          <p:cNvSpPr txBox="1">
            <a:spLocks noGrp="1"/>
          </p:cNvSpPr>
          <p:nvPr>
            <p:ph type="title" idx="4294967295"/>
          </p:nvPr>
        </p:nvSpPr>
        <p:spPr>
          <a:xfrm>
            <a:off x="707654" y="2227074"/>
            <a:ext cx="4796209" cy="781745"/>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defRPr/>
            </a:pPr>
            <a:r>
              <a:rPr lang="en-GB" sz="3467">
                <a:solidFill>
                  <a:srgbClr val="990000"/>
                </a:solidFill>
                <a:latin typeface="Georgia"/>
              </a:rPr>
              <a:t>Kimberly Hestermann</a:t>
            </a:r>
            <a:endParaRPr lang="en-US"/>
          </a:p>
        </p:txBody>
      </p:sp>
      <p:sp>
        <p:nvSpPr>
          <p:cNvPr id="19" name="Google Shape;19;p3">
            <a:extLst>
              <a:ext uri="{FF2B5EF4-FFF2-40B4-BE49-F238E27FC236}">
                <a16:creationId xmlns:a16="http://schemas.microsoft.com/office/drawing/2014/main" id="{CA589CBD-6338-D8C2-2C2C-075C9991A08E}"/>
              </a:ext>
            </a:extLst>
          </p:cNvPr>
          <p:cNvSpPr txBox="1">
            <a:spLocks/>
          </p:cNvSpPr>
          <p:nvPr/>
        </p:nvSpPr>
        <p:spPr>
          <a:xfrm>
            <a:off x="717354" y="2037855"/>
            <a:ext cx="3592545" cy="317184"/>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L="457200" marR="0" lvl="0" indent="-311150" algn="ctr" rtl="0">
              <a:lnSpc>
                <a:spcPct val="100000"/>
              </a:lnSpc>
              <a:spcBef>
                <a:spcPts val="0"/>
              </a:spcBef>
              <a:spcAft>
                <a:spcPts val="0"/>
              </a:spcAft>
              <a:buClr>
                <a:schemeClr val="accent1"/>
              </a:buClr>
              <a:buSzPts val="1600"/>
              <a:buFont typeface="Source Sans Pro"/>
              <a:buNone/>
              <a:defRPr sz="3500" b="0" i="0" u="none" strike="noStrike" cap="none">
                <a:solidFill>
                  <a:schemeClr val="accent1"/>
                </a:solidFill>
                <a:latin typeface="BentonSans Regular" panose="02000503000000020004" pitchFamily="2" charset="77"/>
                <a:ea typeface="Source Sans Pro"/>
                <a:cs typeface="Source Sans Pro"/>
                <a:sym typeface="Source Sans Pro"/>
              </a:defRPr>
            </a:lvl1pPr>
            <a:lvl2pPr marL="914400" marR="0" lvl="1"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2pPr>
            <a:lvl3pPr marL="1371600" marR="0" lvl="2"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3pPr>
            <a:lvl4pPr marL="1828800" marR="0" lvl="3"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4pPr>
            <a:lvl5pPr marL="2286000" marR="0" lvl="4"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5pPr>
            <a:lvl6pPr marL="2743200" marR="0" lvl="5"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6pPr>
            <a:lvl7pPr marL="3200400" marR="0" lvl="6"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7pPr>
            <a:lvl8pPr marL="3657600" marR="0" lvl="7"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8pPr>
            <a:lvl9pPr marL="4114800" marR="0" lvl="8"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9pPr>
          </a:lstStyle>
          <a:p>
            <a:pPr marL="0" indent="0" algn="l"/>
            <a:r>
              <a:rPr lang="en-US" sz="1200" spc="267">
                <a:latin typeface="BentonSans Medium"/>
              </a:rPr>
              <a:t>JUNIOR</a:t>
            </a:r>
            <a:endParaRPr lang="en-US" sz="4667"/>
          </a:p>
        </p:txBody>
      </p:sp>
      <p:sp>
        <p:nvSpPr>
          <p:cNvPr id="8" name="Google Shape;27;p4">
            <a:extLst>
              <a:ext uri="{FF2B5EF4-FFF2-40B4-BE49-F238E27FC236}">
                <a16:creationId xmlns:a16="http://schemas.microsoft.com/office/drawing/2014/main" id="{561E9051-F15C-A862-C553-6E2E4BD583B0}"/>
              </a:ext>
              <a:ext uri="{C183D7F6-B498-43B3-948B-1728B52AA6E4}">
                <adec:decorative xmlns:adec="http://schemas.microsoft.com/office/drawing/2017/decorative" val="1"/>
              </a:ext>
            </a:extLst>
          </p:cNvPr>
          <p:cNvSpPr/>
          <p:nvPr/>
        </p:nvSpPr>
        <p:spPr>
          <a:xfrm rot="16200000">
            <a:off x="1052471" y="1579531"/>
            <a:ext cx="60959" cy="551907"/>
          </a:xfrm>
          <a:prstGeom prst="rect">
            <a:avLst/>
          </a:prstGeom>
          <a:solidFill>
            <a:schemeClr val="accent2"/>
          </a:solidFill>
          <a:ln>
            <a:noFill/>
          </a:ln>
        </p:spPr>
        <p:txBody>
          <a:bodyPr spcFirstLastPara="1" wrap="square" lIns="121900" tIns="121900" rIns="121900" bIns="121900" anchor="ctr" anchorCtr="0">
            <a:noAutofit/>
          </a:bodyPr>
          <a:lstStyle/>
          <a:p>
            <a:endParaRPr sz="2400"/>
          </a:p>
        </p:txBody>
      </p:sp>
      <p:pic>
        <p:nvPicPr>
          <p:cNvPr id="2" name="Picture 1" descr="A person smiling at camera&#10;&#10;AI-generated content may be incorrect.">
            <a:extLst>
              <a:ext uri="{FF2B5EF4-FFF2-40B4-BE49-F238E27FC236}">
                <a16:creationId xmlns:a16="http://schemas.microsoft.com/office/drawing/2014/main" id="{69F81E5A-EED4-7345-CCD8-A09EEAE627A9}"/>
              </a:ext>
            </a:extLst>
          </p:cNvPr>
          <p:cNvPicPr>
            <a:picLocks noChangeAspect="1"/>
          </p:cNvPicPr>
          <p:nvPr/>
        </p:nvPicPr>
        <p:blipFill>
          <a:blip r:embed="rId3"/>
          <a:srcRect l="37203" r="60" b="-91"/>
          <a:stretch/>
        </p:blipFill>
        <p:spPr>
          <a:xfrm>
            <a:off x="7407411" y="1567366"/>
            <a:ext cx="4081056" cy="4336597"/>
          </a:xfrm>
          <a:prstGeom prst="rect">
            <a:avLst/>
          </a:prstGeom>
        </p:spPr>
      </p:pic>
    </p:spTree>
    <p:extLst>
      <p:ext uri="{BB962C8B-B14F-4D97-AF65-F5344CB8AC3E}">
        <p14:creationId xmlns:p14="http://schemas.microsoft.com/office/powerpoint/2010/main" val="2075417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167;p23">
            <a:extLst>
              <a:ext uri="{FF2B5EF4-FFF2-40B4-BE49-F238E27FC236}">
                <a16:creationId xmlns:a16="http://schemas.microsoft.com/office/drawing/2014/main" id="{7A557EFC-716E-C859-BE21-CE8DA5CE01E8}"/>
              </a:ext>
            </a:extLst>
          </p:cNvPr>
          <p:cNvSpPr txBox="1">
            <a:spLocks/>
          </p:cNvSpPr>
          <p:nvPr/>
        </p:nvSpPr>
        <p:spPr>
          <a:xfrm>
            <a:off x="717353" y="3057095"/>
            <a:ext cx="4612315" cy="1157424"/>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114000"/>
              </a:lnSpc>
              <a:spcAft>
                <a:spcPts val="2133"/>
              </a:spcAft>
            </a:pPr>
            <a:endParaRPr lang="en-GB">
              <a:solidFill>
                <a:schemeClr val="accent1"/>
              </a:solidFill>
              <a:latin typeface="BentonSans Book" panose="02000503000000020004" pitchFamily="2" charset="77"/>
            </a:endParaRPr>
          </a:p>
        </p:txBody>
      </p:sp>
      <p:sp>
        <p:nvSpPr>
          <p:cNvPr id="15" name="Google Shape;159;p22">
            <a:extLst>
              <a:ext uri="{FF2B5EF4-FFF2-40B4-BE49-F238E27FC236}">
                <a16:creationId xmlns:a16="http://schemas.microsoft.com/office/drawing/2014/main" id="{64078353-5731-1889-C2B9-2D4F4061A591}"/>
              </a:ext>
            </a:extLst>
          </p:cNvPr>
          <p:cNvSpPr txBox="1">
            <a:spLocks noGrp="1"/>
          </p:cNvSpPr>
          <p:nvPr>
            <p:ph type="title" idx="4294967295"/>
          </p:nvPr>
        </p:nvSpPr>
        <p:spPr>
          <a:xfrm>
            <a:off x="717353" y="2250407"/>
            <a:ext cx="3396112" cy="71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defRPr/>
            </a:pPr>
            <a:r>
              <a:rPr lang="en-GB" sz="3467">
                <a:solidFill>
                  <a:srgbClr val="990000"/>
                </a:solidFill>
                <a:latin typeface="Georgia"/>
              </a:rPr>
              <a:t>Mason Charlton</a:t>
            </a:r>
          </a:p>
        </p:txBody>
      </p:sp>
      <p:sp>
        <p:nvSpPr>
          <p:cNvPr id="19" name="Google Shape;19;p3">
            <a:extLst>
              <a:ext uri="{FF2B5EF4-FFF2-40B4-BE49-F238E27FC236}">
                <a16:creationId xmlns:a16="http://schemas.microsoft.com/office/drawing/2014/main" id="{856A068F-7CCB-1D6E-89E1-AAF41D8EEA09}"/>
              </a:ext>
            </a:extLst>
          </p:cNvPr>
          <p:cNvSpPr txBox="1">
            <a:spLocks/>
          </p:cNvSpPr>
          <p:nvPr/>
        </p:nvSpPr>
        <p:spPr>
          <a:xfrm>
            <a:off x="717354" y="2037855"/>
            <a:ext cx="3592545" cy="317184"/>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L="457200" marR="0" lvl="0" indent="-311150" algn="ctr" rtl="0">
              <a:lnSpc>
                <a:spcPct val="100000"/>
              </a:lnSpc>
              <a:spcBef>
                <a:spcPts val="0"/>
              </a:spcBef>
              <a:spcAft>
                <a:spcPts val="0"/>
              </a:spcAft>
              <a:buClr>
                <a:schemeClr val="accent1"/>
              </a:buClr>
              <a:buSzPts val="1600"/>
              <a:buFont typeface="Source Sans Pro"/>
              <a:buNone/>
              <a:defRPr sz="3500" b="0" i="0" u="none" strike="noStrike" cap="none">
                <a:solidFill>
                  <a:schemeClr val="accent1"/>
                </a:solidFill>
                <a:latin typeface="BentonSans Regular" panose="02000503000000020004" pitchFamily="2" charset="77"/>
                <a:ea typeface="Source Sans Pro"/>
                <a:cs typeface="Source Sans Pro"/>
                <a:sym typeface="Source Sans Pro"/>
              </a:defRPr>
            </a:lvl1pPr>
            <a:lvl2pPr marL="914400" marR="0" lvl="1"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2pPr>
            <a:lvl3pPr marL="1371600" marR="0" lvl="2"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3pPr>
            <a:lvl4pPr marL="1828800" marR="0" lvl="3"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4pPr>
            <a:lvl5pPr marL="2286000" marR="0" lvl="4"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5pPr>
            <a:lvl6pPr marL="2743200" marR="0" lvl="5"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6pPr>
            <a:lvl7pPr marL="3200400" marR="0" lvl="6"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7pPr>
            <a:lvl8pPr marL="3657600" marR="0" lvl="7"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8pPr>
            <a:lvl9pPr marL="4114800" marR="0" lvl="8" indent="-298450" algn="l" rtl="0">
              <a:lnSpc>
                <a:spcPct val="100000"/>
              </a:lnSpc>
              <a:spcBef>
                <a:spcPts val="0"/>
              </a:spcBef>
              <a:spcAft>
                <a:spcPts val="0"/>
              </a:spcAft>
              <a:buClr>
                <a:schemeClr val="accent1"/>
              </a:buClr>
              <a:buSzPts val="1600"/>
              <a:buFont typeface="Source Sans Pro"/>
              <a:buNone/>
              <a:defRPr sz="1600" b="0" i="0" u="none" strike="noStrike" cap="none">
                <a:solidFill>
                  <a:schemeClr val="accent1"/>
                </a:solidFill>
                <a:latin typeface="Source Sans Pro"/>
                <a:ea typeface="Source Sans Pro"/>
                <a:cs typeface="Source Sans Pro"/>
                <a:sym typeface="Source Sans Pro"/>
              </a:defRPr>
            </a:lvl9pPr>
          </a:lstStyle>
          <a:p>
            <a:pPr marL="0" indent="0" algn="l"/>
            <a:r>
              <a:rPr lang="en-US" sz="1200" spc="267">
                <a:latin typeface="BentonSans Medium" panose="02000503000000020004" pitchFamily="2" charset="77"/>
              </a:rPr>
              <a:t>Senior</a:t>
            </a:r>
          </a:p>
        </p:txBody>
      </p:sp>
      <p:sp>
        <p:nvSpPr>
          <p:cNvPr id="8" name="Google Shape;27;p4">
            <a:extLst>
              <a:ext uri="{FF2B5EF4-FFF2-40B4-BE49-F238E27FC236}">
                <a16:creationId xmlns:a16="http://schemas.microsoft.com/office/drawing/2014/main" id="{68C11BC2-3F37-F083-BCC9-BBD68E88A0D9}"/>
              </a:ext>
              <a:ext uri="{C183D7F6-B498-43B3-948B-1728B52AA6E4}">
                <adec:decorative xmlns:adec="http://schemas.microsoft.com/office/drawing/2017/decorative" val="1"/>
              </a:ext>
            </a:extLst>
          </p:cNvPr>
          <p:cNvSpPr/>
          <p:nvPr/>
        </p:nvSpPr>
        <p:spPr>
          <a:xfrm rot="16200000">
            <a:off x="1052471" y="1579531"/>
            <a:ext cx="60959" cy="551907"/>
          </a:xfrm>
          <a:prstGeom prst="rect">
            <a:avLst/>
          </a:prstGeom>
          <a:solidFill>
            <a:schemeClr val="accent2"/>
          </a:solidFill>
          <a:ln>
            <a:noFill/>
          </a:ln>
        </p:spPr>
        <p:txBody>
          <a:bodyPr spcFirstLastPara="1" wrap="square" lIns="121900" tIns="121900" rIns="121900" bIns="121900" anchor="ctr" anchorCtr="0">
            <a:noAutofit/>
          </a:bodyPr>
          <a:lstStyle/>
          <a:p>
            <a:endParaRPr sz="2400"/>
          </a:p>
        </p:txBody>
      </p:sp>
      <p:pic>
        <p:nvPicPr>
          <p:cNvPr id="5" name="Picture 4">
            <a:extLst>
              <a:ext uri="{FF2B5EF4-FFF2-40B4-BE49-F238E27FC236}">
                <a16:creationId xmlns:a16="http://schemas.microsoft.com/office/drawing/2014/main" id="{842A8E18-3292-7E0D-1E63-0BC9B188260B}"/>
              </a:ext>
            </a:extLst>
          </p:cNvPr>
          <p:cNvPicPr>
            <a:picLocks noChangeAspect="1"/>
          </p:cNvPicPr>
          <p:nvPr/>
        </p:nvPicPr>
        <p:blipFill>
          <a:blip r:embed="rId3"/>
          <a:stretch>
            <a:fillRect/>
          </a:stretch>
        </p:blipFill>
        <p:spPr>
          <a:xfrm>
            <a:off x="7927025" y="1473540"/>
            <a:ext cx="3592545" cy="4324533"/>
          </a:xfrm>
          <a:prstGeom prst="rect">
            <a:avLst/>
          </a:prstGeom>
        </p:spPr>
      </p:pic>
      <p:sp>
        <p:nvSpPr>
          <p:cNvPr id="7" name="TextBox 6">
            <a:extLst>
              <a:ext uri="{FF2B5EF4-FFF2-40B4-BE49-F238E27FC236}">
                <a16:creationId xmlns:a16="http://schemas.microsoft.com/office/drawing/2014/main" id="{B2750DC2-92A6-96BB-4170-16175E35E0B9}"/>
              </a:ext>
            </a:extLst>
          </p:cNvPr>
          <p:cNvSpPr txBox="1"/>
          <p:nvPr/>
        </p:nvSpPr>
        <p:spPr>
          <a:xfrm>
            <a:off x="763865" y="2859374"/>
            <a:ext cx="6843257" cy="2871363"/>
          </a:xfrm>
          <a:prstGeom prst="rect">
            <a:avLst/>
          </a:prstGeom>
          <a:noFill/>
        </p:spPr>
        <p:txBody>
          <a:bodyPr wrap="square" lIns="121920" tIns="60960" rIns="121920" bIns="60960" anchor="t">
            <a:spAutoFit/>
          </a:bodyPr>
          <a:lstStyle/>
          <a:p>
            <a:pPr>
              <a:lnSpc>
                <a:spcPct val="113999"/>
              </a:lnSpc>
              <a:spcAft>
                <a:spcPts val="2133"/>
              </a:spcAft>
            </a:pPr>
            <a:r>
              <a:rPr lang="en-GB" sz="1600">
                <a:solidFill>
                  <a:schemeClr val="accent1"/>
                </a:solidFill>
              </a:rPr>
              <a:t>About Me:</a:t>
            </a:r>
          </a:p>
          <a:p>
            <a:pPr marL="228594" indent="-228594">
              <a:lnSpc>
                <a:spcPct val="113999"/>
              </a:lnSpc>
              <a:spcAft>
                <a:spcPts val="2133"/>
              </a:spcAft>
              <a:buChar char="•"/>
            </a:pPr>
            <a:r>
              <a:rPr lang="en-US" sz="1600">
                <a:solidFill>
                  <a:schemeClr val="accent1"/>
                </a:solidFill>
              </a:rPr>
              <a:t>Pursuing a degree in Management with a minor in Policy Studies at O’Neill School of Public and Environmental Affairs.</a:t>
            </a:r>
          </a:p>
          <a:p>
            <a:pPr marL="228594" indent="-228594">
              <a:lnSpc>
                <a:spcPct val="113999"/>
              </a:lnSpc>
              <a:spcAft>
                <a:spcPts val="2133"/>
              </a:spcAft>
              <a:buChar char="•"/>
            </a:pPr>
            <a:r>
              <a:rPr lang="en-US" sz="1600">
                <a:solidFill>
                  <a:schemeClr val="accent1"/>
                </a:solidFill>
              </a:rPr>
              <a:t>Pursing a Masters of Public Affairs with a focus on Economics </a:t>
            </a:r>
          </a:p>
          <a:p>
            <a:pPr marL="228594" indent="-228594">
              <a:lnSpc>
                <a:spcPct val="113999"/>
              </a:lnSpc>
              <a:spcAft>
                <a:spcPts val="2133"/>
              </a:spcAft>
              <a:buChar char="•"/>
            </a:pPr>
            <a:r>
              <a:rPr lang="en-US" sz="1600">
                <a:solidFill>
                  <a:schemeClr val="accent1"/>
                </a:solidFill>
              </a:rPr>
              <a:t>Former legislative Intern in the Indiana Senate</a:t>
            </a:r>
          </a:p>
          <a:p>
            <a:pPr marL="228594" indent="-228594">
              <a:lnSpc>
                <a:spcPct val="113999"/>
              </a:lnSpc>
              <a:spcAft>
                <a:spcPts val="2133"/>
              </a:spcAft>
              <a:buChar char="•"/>
            </a:pPr>
            <a:r>
              <a:rPr lang="en-US" sz="1600">
                <a:solidFill>
                  <a:schemeClr val="accent1"/>
                </a:solidFill>
              </a:rPr>
              <a:t>Candidate for the Indiana Governors Followship 2025</a:t>
            </a:r>
            <a:endParaRPr lang="en-GB" sz="1600">
              <a:solidFill>
                <a:schemeClr val="accent1"/>
              </a:solidFill>
            </a:endParaRPr>
          </a:p>
        </p:txBody>
      </p:sp>
    </p:spTree>
    <p:extLst>
      <p:ext uri="{BB962C8B-B14F-4D97-AF65-F5344CB8AC3E}">
        <p14:creationId xmlns:p14="http://schemas.microsoft.com/office/powerpoint/2010/main" val="33703041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8;p3">
            <a:extLst>
              <a:ext uri="{FF2B5EF4-FFF2-40B4-BE49-F238E27FC236}">
                <a16:creationId xmlns:a16="http://schemas.microsoft.com/office/drawing/2014/main" id="{4E4C1890-CB23-BDA2-8F61-9A805C4C67E3}"/>
              </a:ext>
            </a:extLst>
          </p:cNvPr>
          <p:cNvSpPr txBox="1">
            <a:spLocks noGrp="1"/>
          </p:cNvSpPr>
          <p:nvPr>
            <p:ph type="title" idx="4294967295"/>
          </p:nvPr>
        </p:nvSpPr>
        <p:spPr>
          <a:xfrm>
            <a:off x="266498" y="1736410"/>
            <a:ext cx="11659001" cy="1260133"/>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RPr/>
            </a:defPPr>
            <a:lvl1pPr marR="0" lvl="0" algn="ctr" rtl="0">
              <a:lnSpc>
                <a:spcPts val="8600"/>
              </a:lnSpc>
              <a:spcBef>
                <a:spcPts val="0"/>
              </a:spcBef>
              <a:spcAft>
                <a:spcPts val="0"/>
              </a:spcAft>
              <a:buClr>
                <a:schemeClr val="dk2"/>
              </a:buClr>
              <a:buSzPts val="4200"/>
              <a:buFont typeface="Arial"/>
              <a:buNone/>
              <a:defRPr sz="6100" b="1" i="0" u="none" strike="noStrike" cap="none" spc="200" baseline="0">
                <a:solidFill>
                  <a:srgbClr val="990000"/>
                </a:solidFill>
                <a:latin typeface="BentonSansCond Black" panose="02000606040000020004" pitchFamily="2" charset="77"/>
                <a:ea typeface="Arial"/>
                <a:cs typeface="Arial"/>
                <a:sym typeface="Arial"/>
              </a:defRPr>
            </a:lvl1pPr>
            <a:lvl2pPr marR="0" lvl="1"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9pPr>
          </a:lstStyle>
          <a:p>
            <a:pPr>
              <a:lnSpc>
                <a:spcPts val="8133"/>
              </a:lnSpc>
              <a:defRPr/>
            </a:pPr>
            <a:r>
              <a:rPr lang="en-US" spc="467">
                <a:latin typeface="BentonSansCond Black"/>
              </a:rPr>
              <a:t>Topic Overview</a:t>
            </a:r>
            <a:endParaRPr lang="en-US"/>
          </a:p>
        </p:txBody>
      </p:sp>
    </p:spTree>
    <p:extLst>
      <p:ext uri="{BB962C8B-B14F-4D97-AF65-F5344CB8AC3E}">
        <p14:creationId xmlns:p14="http://schemas.microsoft.com/office/powerpoint/2010/main" val="15194829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160;p22">
            <a:extLst>
              <a:ext uri="{FF2B5EF4-FFF2-40B4-BE49-F238E27FC236}">
                <a16:creationId xmlns:a16="http://schemas.microsoft.com/office/drawing/2014/main" id="{E1029DD5-2E7E-2D26-DECC-C1483F9EA217}"/>
              </a:ext>
            </a:extLst>
          </p:cNvPr>
          <p:cNvSpPr txBox="1">
            <a:spLocks/>
          </p:cNvSpPr>
          <p:nvPr/>
        </p:nvSpPr>
        <p:spPr>
          <a:xfrm>
            <a:off x="693442" y="2838639"/>
            <a:ext cx="10413949" cy="2914187"/>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609585" indent="-397923">
              <a:lnSpc>
                <a:spcPct val="150000"/>
              </a:lnSpc>
              <a:buClr>
                <a:schemeClr val="bg1">
                  <a:lumMod val="50000"/>
                </a:schemeClr>
              </a:buClr>
              <a:buSzPts val="1100"/>
              <a:buFont typeface="Arial"/>
              <a:buChar char="●"/>
            </a:pPr>
            <a:r>
              <a:rPr lang="en-GB" sz="1600" spc="133"/>
              <a:t>We were interested in exploring how the Purdue and IU split has impacted student morale and their overall sense of belonging on campus. The transition raised important questions for many students, including concerns about the value and accreditation of their degrees, and whether the change would affect student engagement and enrolment. </a:t>
            </a:r>
            <a:endParaRPr lang="en-US" sz="1600"/>
          </a:p>
          <a:p>
            <a:pPr marL="609585" indent="-397923">
              <a:lnSpc>
                <a:spcPct val="150000"/>
              </a:lnSpc>
              <a:buClr>
                <a:srgbClr val="808080"/>
              </a:buClr>
              <a:buSzPts val="1100"/>
              <a:buFont typeface="Arial"/>
              <a:buChar char="●"/>
            </a:pPr>
            <a:r>
              <a:rPr lang="en-GB" sz="1600" spc="133"/>
              <a:t>This project gave us the opportunity to better understand how the student body is experiencing and processing the shift—and to identify areas where the university can continue to support its community through this period of change.</a:t>
            </a:r>
            <a:endParaRPr lang="en-US" sz="1600"/>
          </a:p>
        </p:txBody>
      </p:sp>
      <p:sp>
        <p:nvSpPr>
          <p:cNvPr id="7" name="Google Shape;159;p22">
            <a:extLst>
              <a:ext uri="{FF2B5EF4-FFF2-40B4-BE49-F238E27FC236}">
                <a16:creationId xmlns:a16="http://schemas.microsoft.com/office/drawing/2014/main" id="{0883E523-9E77-EE25-29EA-F3638E139937}"/>
              </a:ext>
            </a:extLst>
          </p:cNvPr>
          <p:cNvSpPr txBox="1">
            <a:spLocks noGrp="1"/>
          </p:cNvSpPr>
          <p:nvPr>
            <p:ph type="title" idx="4294967295"/>
          </p:nvPr>
        </p:nvSpPr>
        <p:spPr>
          <a:xfrm>
            <a:off x="701458" y="1825005"/>
            <a:ext cx="10405833" cy="71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defRPr/>
            </a:pPr>
            <a:r>
              <a:rPr lang="en-GB" sz="3467">
                <a:solidFill>
                  <a:srgbClr val="990000"/>
                </a:solidFill>
                <a:latin typeface="Georgia"/>
              </a:rPr>
              <a:t>Topic Overview</a:t>
            </a:r>
            <a:endParaRPr lang="en-US"/>
          </a:p>
        </p:txBody>
      </p:sp>
      <p:sp>
        <p:nvSpPr>
          <p:cNvPr id="8" name="Google Shape;27;p4">
            <a:extLst>
              <a:ext uri="{FF2B5EF4-FFF2-40B4-BE49-F238E27FC236}">
                <a16:creationId xmlns:a16="http://schemas.microsoft.com/office/drawing/2014/main" id="{68C11BC2-3F37-F083-BCC9-BBD68E88A0D9}"/>
              </a:ext>
              <a:ext uri="{C183D7F6-B498-43B3-948B-1728B52AA6E4}">
                <adec:decorative xmlns:adec="http://schemas.microsoft.com/office/drawing/2017/decorative" val="1"/>
              </a:ext>
            </a:extLst>
          </p:cNvPr>
          <p:cNvSpPr/>
          <p:nvPr/>
        </p:nvSpPr>
        <p:spPr>
          <a:xfrm rot="16200000">
            <a:off x="1052471" y="1579531"/>
            <a:ext cx="60959" cy="551907"/>
          </a:xfrm>
          <a:prstGeom prst="rect">
            <a:avLst/>
          </a:prstGeom>
          <a:solidFill>
            <a:schemeClr val="accent2"/>
          </a:solidFill>
          <a:ln>
            <a:noFill/>
          </a:ln>
        </p:spPr>
        <p:txBody>
          <a:bodyPr spcFirstLastPara="1" wrap="square" lIns="121900" tIns="121900" rIns="121900" bIns="121900" anchor="ctr" anchorCtr="0">
            <a:noAutofit/>
          </a:bodyPr>
          <a:lstStyle/>
          <a:p>
            <a:endParaRPr sz="2400"/>
          </a:p>
        </p:txBody>
      </p:sp>
    </p:spTree>
    <p:extLst>
      <p:ext uri="{BB962C8B-B14F-4D97-AF65-F5344CB8AC3E}">
        <p14:creationId xmlns:p14="http://schemas.microsoft.com/office/powerpoint/2010/main" val="4827134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1392</Words>
  <Application>Microsoft Office PowerPoint</Application>
  <PresentationFormat>Widescreen</PresentationFormat>
  <Paragraphs>163</Paragraphs>
  <Slides>30</Slides>
  <Notes>30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30</vt:i4>
      </vt:variant>
    </vt:vector>
  </HeadingPairs>
  <TitlesOfParts>
    <vt:vector size="41" baseType="lpstr">
      <vt:lpstr>Aptos</vt:lpstr>
      <vt:lpstr>Aptos Display</vt:lpstr>
      <vt:lpstr>Arial</vt:lpstr>
      <vt:lpstr>Arial,Sans-Serif</vt:lpstr>
      <vt:lpstr>BentonSans Book</vt:lpstr>
      <vt:lpstr>BentonSans Medium</vt:lpstr>
      <vt:lpstr>BentonSans Regular</vt:lpstr>
      <vt:lpstr>BentonSansCond Black</vt:lpstr>
      <vt:lpstr>Courier New</vt:lpstr>
      <vt:lpstr>Georgia</vt:lpstr>
      <vt:lpstr>Office Theme</vt:lpstr>
      <vt:lpstr>Sense of Belonging</vt:lpstr>
      <vt:lpstr>Table of Contents</vt:lpstr>
      <vt:lpstr>Introductions</vt:lpstr>
      <vt:lpstr>Maya El-Chal</vt:lpstr>
      <vt:lpstr>Vibha Kamath</vt:lpstr>
      <vt:lpstr>Kimberly Hestermann</vt:lpstr>
      <vt:lpstr>Mason Charlton</vt:lpstr>
      <vt:lpstr>Topic Overview</vt:lpstr>
      <vt:lpstr>Topic Overview</vt:lpstr>
      <vt:lpstr>Background</vt:lpstr>
      <vt:lpstr>Background</vt:lpstr>
      <vt:lpstr>Background</vt:lpstr>
      <vt:lpstr>Research</vt:lpstr>
      <vt:lpstr>Research</vt:lpstr>
      <vt:lpstr>Personal Perspectives</vt:lpstr>
      <vt:lpstr>Maya</vt:lpstr>
      <vt:lpstr>Kimberly</vt:lpstr>
      <vt:lpstr>Findings</vt:lpstr>
      <vt:lpstr>Findings</vt:lpstr>
      <vt:lpstr>PowerPoint Presentation</vt:lpstr>
      <vt:lpstr>Findings</vt:lpstr>
      <vt:lpstr>Findings</vt:lpstr>
      <vt:lpstr>PowerPoint Presentation</vt:lpstr>
      <vt:lpstr>Findings - How do students think they could feel more connected to campus? (Direct student quotes) </vt:lpstr>
      <vt:lpstr>Recommendations</vt:lpstr>
      <vt:lpstr>Recommendations</vt:lpstr>
      <vt:lpstr>Recommendations</vt:lpstr>
      <vt:lpstr>Call to Action</vt:lpstr>
      <vt:lpstr>Call to Action</vt:lpstr>
      <vt:lpstr>Maya Elchal Vibha Kamath Kimberly Hestermann Mason Charlton </vt:lpstr>
    </vt:vector>
  </TitlesOfParts>
  <Company>Indiana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Braught, Emily Elizabeth</dc:creator>
  <cp:lastModifiedBy>Braught, Emily Elizabeth</cp:lastModifiedBy>
  <cp:revision>2</cp:revision>
  <dcterms:created xsi:type="dcterms:W3CDTF">2025-04-20T19:51:15Z</dcterms:created>
  <dcterms:modified xsi:type="dcterms:W3CDTF">2025-04-20T19:52:32Z</dcterms:modified>
</cp:coreProperties>
</file>