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6"/>
  </p:notesMasterIdLst>
  <p:handoutMasterIdLst>
    <p:handoutMasterId r:id="rId47"/>
  </p:handoutMasterIdLst>
  <p:sldIdLst>
    <p:sldId id="257" r:id="rId2"/>
    <p:sldId id="343" r:id="rId3"/>
    <p:sldId id="267" r:id="rId4"/>
    <p:sldId id="268" r:id="rId5"/>
    <p:sldId id="270" r:id="rId6"/>
    <p:sldId id="290" r:id="rId7"/>
    <p:sldId id="341" r:id="rId8"/>
    <p:sldId id="272" r:id="rId9"/>
    <p:sldId id="309" r:id="rId10"/>
    <p:sldId id="310" r:id="rId11"/>
    <p:sldId id="313" r:id="rId12"/>
    <p:sldId id="281" r:id="rId13"/>
    <p:sldId id="282" r:id="rId14"/>
    <p:sldId id="283" r:id="rId15"/>
    <p:sldId id="284" r:id="rId16"/>
    <p:sldId id="293" r:id="rId17"/>
    <p:sldId id="294" r:id="rId18"/>
    <p:sldId id="295" r:id="rId19"/>
    <p:sldId id="296" r:id="rId20"/>
    <p:sldId id="297" r:id="rId21"/>
    <p:sldId id="315" r:id="rId22"/>
    <p:sldId id="316" r:id="rId23"/>
    <p:sldId id="317" r:id="rId24"/>
    <p:sldId id="320" r:id="rId25"/>
    <p:sldId id="321" r:id="rId26"/>
    <p:sldId id="322" r:id="rId27"/>
    <p:sldId id="337" r:id="rId28"/>
    <p:sldId id="326" r:id="rId29"/>
    <p:sldId id="327" r:id="rId30"/>
    <p:sldId id="335" r:id="rId31"/>
    <p:sldId id="336" r:id="rId32"/>
    <p:sldId id="333" r:id="rId33"/>
    <p:sldId id="334" r:id="rId34"/>
    <p:sldId id="329" r:id="rId35"/>
    <p:sldId id="332" r:id="rId36"/>
    <p:sldId id="340" r:id="rId37"/>
    <p:sldId id="299" r:id="rId38"/>
    <p:sldId id="300" r:id="rId39"/>
    <p:sldId id="301" r:id="rId40"/>
    <p:sldId id="342" r:id="rId41"/>
    <p:sldId id="302" r:id="rId42"/>
    <p:sldId id="324" r:id="rId43"/>
    <p:sldId id="289" r:id="rId44"/>
    <p:sldId id="344"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51" autoAdjust="0"/>
  </p:normalViewPr>
  <p:slideViewPr>
    <p:cSldViewPr>
      <p:cViewPr varScale="1">
        <p:scale>
          <a:sx n="113" d="100"/>
          <a:sy n="113" d="100"/>
        </p:scale>
        <p:origin x="1554"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6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F9F729-3314-4ED2-BCE5-C94A84E9BB02}" type="doc">
      <dgm:prSet loTypeId="urn:microsoft.com/office/officeart/2005/8/layout/venn1" loCatId="relationship" qsTypeId="urn:microsoft.com/office/officeart/2005/8/quickstyle/simple2" qsCatId="simple" csTypeId="urn:microsoft.com/office/officeart/2005/8/colors/colorful3" csCatId="colorful" phldr="1"/>
      <dgm:spPr/>
    </dgm:pt>
    <dgm:pt modelId="{AD9ABA7C-3D90-44B8-8CE3-797FF054F6D6}">
      <dgm:prSet phldrT="[Text]"/>
      <dgm:spPr/>
      <dgm:t>
        <a:bodyPr/>
        <a:lstStyle/>
        <a:p>
          <a:r>
            <a:rPr lang="en-US" dirty="0">
              <a:latin typeface="Times New Roman" pitchFamily="18" charset="0"/>
              <a:cs typeface="Times New Roman" pitchFamily="18" charset="0"/>
            </a:rPr>
            <a:t>Identity</a:t>
          </a:r>
        </a:p>
      </dgm:t>
    </dgm:pt>
    <dgm:pt modelId="{DDD2FF47-7691-49C4-93AC-FB239801A407}" type="parTrans" cxnId="{0AC89036-48BB-4A92-8F33-49571F756B21}">
      <dgm:prSet/>
      <dgm:spPr/>
      <dgm:t>
        <a:bodyPr/>
        <a:lstStyle/>
        <a:p>
          <a:endParaRPr lang="en-US"/>
        </a:p>
      </dgm:t>
    </dgm:pt>
    <dgm:pt modelId="{0E23D38F-6832-45F6-BAF5-AF6ED7472A17}" type="sibTrans" cxnId="{0AC89036-48BB-4A92-8F33-49571F756B21}">
      <dgm:prSet/>
      <dgm:spPr/>
      <dgm:t>
        <a:bodyPr/>
        <a:lstStyle/>
        <a:p>
          <a:endParaRPr lang="en-US"/>
        </a:p>
      </dgm:t>
    </dgm:pt>
    <dgm:pt modelId="{0FB5BB13-7D7C-4688-A637-67775BA905AE}">
      <dgm:prSet phldrT="[Text]"/>
      <dgm:spPr/>
      <dgm:t>
        <a:bodyPr/>
        <a:lstStyle/>
        <a:p>
          <a:r>
            <a:rPr lang="en-US" dirty="0">
              <a:latin typeface="Times New Roman" pitchFamily="18" charset="0"/>
              <a:cs typeface="Times New Roman" pitchFamily="18" charset="0"/>
            </a:rPr>
            <a:t>Civic Experiences</a:t>
          </a:r>
        </a:p>
      </dgm:t>
    </dgm:pt>
    <dgm:pt modelId="{5FBC0904-0F9F-4B48-B8DF-D63A4FD83C48}" type="parTrans" cxnId="{7B9F4DD1-5991-4210-9541-599CB6A4A2F6}">
      <dgm:prSet/>
      <dgm:spPr/>
      <dgm:t>
        <a:bodyPr/>
        <a:lstStyle/>
        <a:p>
          <a:endParaRPr lang="en-US"/>
        </a:p>
      </dgm:t>
    </dgm:pt>
    <dgm:pt modelId="{B4D54FBE-5E58-4528-9A34-724D47540381}" type="sibTrans" cxnId="{7B9F4DD1-5991-4210-9541-599CB6A4A2F6}">
      <dgm:prSet/>
      <dgm:spPr/>
      <dgm:t>
        <a:bodyPr/>
        <a:lstStyle/>
        <a:p>
          <a:endParaRPr lang="en-US"/>
        </a:p>
      </dgm:t>
    </dgm:pt>
    <dgm:pt modelId="{628DFA97-39C3-4EC8-ABEA-AC4E1A807355}">
      <dgm:prSet phldrT="[Text]"/>
      <dgm:spPr/>
      <dgm:t>
        <a:bodyPr/>
        <a:lstStyle/>
        <a:p>
          <a:r>
            <a:rPr lang="en-US" dirty="0">
              <a:latin typeface="Times New Roman" pitchFamily="18" charset="0"/>
              <a:cs typeface="Times New Roman" pitchFamily="18" charset="0"/>
            </a:rPr>
            <a:t>Educational Experiences</a:t>
          </a:r>
        </a:p>
      </dgm:t>
    </dgm:pt>
    <dgm:pt modelId="{D395DC41-FF58-4482-ADED-B250A2FB5E7F}" type="parTrans" cxnId="{C9DB977C-5BC9-4EDB-ABB4-7518EAC40F0E}">
      <dgm:prSet/>
      <dgm:spPr/>
      <dgm:t>
        <a:bodyPr/>
        <a:lstStyle/>
        <a:p>
          <a:endParaRPr lang="en-US"/>
        </a:p>
      </dgm:t>
    </dgm:pt>
    <dgm:pt modelId="{397E5C04-7937-41F0-AAB0-A6B465E13B79}" type="sibTrans" cxnId="{C9DB977C-5BC9-4EDB-ABB4-7518EAC40F0E}">
      <dgm:prSet/>
      <dgm:spPr/>
      <dgm:t>
        <a:bodyPr/>
        <a:lstStyle/>
        <a:p>
          <a:endParaRPr lang="en-US"/>
        </a:p>
      </dgm:t>
    </dgm:pt>
    <dgm:pt modelId="{785E483A-1A28-4BEC-9801-130CA6A66733}" type="pres">
      <dgm:prSet presAssocID="{A4F9F729-3314-4ED2-BCE5-C94A84E9BB02}" presName="compositeShape" presStyleCnt="0">
        <dgm:presLayoutVars>
          <dgm:chMax val="7"/>
          <dgm:dir/>
          <dgm:resizeHandles val="exact"/>
        </dgm:presLayoutVars>
      </dgm:prSet>
      <dgm:spPr/>
    </dgm:pt>
    <dgm:pt modelId="{1EE5DF82-CD37-4C9A-8B29-47508CE7912B}" type="pres">
      <dgm:prSet presAssocID="{AD9ABA7C-3D90-44B8-8CE3-797FF054F6D6}" presName="circ1" presStyleLbl="vennNode1" presStyleIdx="0" presStyleCnt="3"/>
      <dgm:spPr/>
      <dgm:t>
        <a:bodyPr/>
        <a:lstStyle/>
        <a:p>
          <a:endParaRPr lang="en-US"/>
        </a:p>
      </dgm:t>
    </dgm:pt>
    <dgm:pt modelId="{80471BAD-F23C-4279-B68B-A24F569B781C}" type="pres">
      <dgm:prSet presAssocID="{AD9ABA7C-3D90-44B8-8CE3-797FF054F6D6}" presName="circ1Tx" presStyleLbl="revTx" presStyleIdx="0" presStyleCnt="0">
        <dgm:presLayoutVars>
          <dgm:chMax val="0"/>
          <dgm:chPref val="0"/>
          <dgm:bulletEnabled val="1"/>
        </dgm:presLayoutVars>
      </dgm:prSet>
      <dgm:spPr/>
      <dgm:t>
        <a:bodyPr/>
        <a:lstStyle/>
        <a:p>
          <a:endParaRPr lang="en-US"/>
        </a:p>
      </dgm:t>
    </dgm:pt>
    <dgm:pt modelId="{C5172331-A6B4-4C24-BB96-B5C63823F389}" type="pres">
      <dgm:prSet presAssocID="{0FB5BB13-7D7C-4688-A637-67775BA905AE}" presName="circ2" presStyleLbl="vennNode1" presStyleIdx="1" presStyleCnt="3" custLinFactNeighborX="916" custLinFactNeighborY="9158"/>
      <dgm:spPr/>
      <dgm:t>
        <a:bodyPr/>
        <a:lstStyle/>
        <a:p>
          <a:endParaRPr lang="en-US"/>
        </a:p>
      </dgm:t>
    </dgm:pt>
    <dgm:pt modelId="{1C67CCC5-EE41-45EF-AE63-D13D4073741B}" type="pres">
      <dgm:prSet presAssocID="{0FB5BB13-7D7C-4688-A637-67775BA905AE}" presName="circ2Tx" presStyleLbl="revTx" presStyleIdx="0" presStyleCnt="0">
        <dgm:presLayoutVars>
          <dgm:chMax val="0"/>
          <dgm:chPref val="0"/>
          <dgm:bulletEnabled val="1"/>
        </dgm:presLayoutVars>
      </dgm:prSet>
      <dgm:spPr/>
      <dgm:t>
        <a:bodyPr/>
        <a:lstStyle/>
        <a:p>
          <a:endParaRPr lang="en-US"/>
        </a:p>
      </dgm:t>
    </dgm:pt>
    <dgm:pt modelId="{CF76A3F1-329D-45A9-A683-A0AA31E4587B}" type="pres">
      <dgm:prSet presAssocID="{628DFA97-39C3-4EC8-ABEA-AC4E1A807355}" presName="circ3" presStyleLbl="vennNode1" presStyleIdx="2" presStyleCnt="3" custLinFactNeighborX="373" custLinFactNeighborY="-1863"/>
      <dgm:spPr/>
      <dgm:t>
        <a:bodyPr/>
        <a:lstStyle/>
        <a:p>
          <a:endParaRPr lang="en-US"/>
        </a:p>
      </dgm:t>
    </dgm:pt>
    <dgm:pt modelId="{E79C51DE-A0B1-484D-A01B-B25E886B5BDA}" type="pres">
      <dgm:prSet presAssocID="{628DFA97-39C3-4EC8-ABEA-AC4E1A807355}" presName="circ3Tx" presStyleLbl="revTx" presStyleIdx="0" presStyleCnt="0">
        <dgm:presLayoutVars>
          <dgm:chMax val="0"/>
          <dgm:chPref val="0"/>
          <dgm:bulletEnabled val="1"/>
        </dgm:presLayoutVars>
      </dgm:prSet>
      <dgm:spPr/>
      <dgm:t>
        <a:bodyPr/>
        <a:lstStyle/>
        <a:p>
          <a:endParaRPr lang="en-US"/>
        </a:p>
      </dgm:t>
    </dgm:pt>
  </dgm:ptLst>
  <dgm:cxnLst>
    <dgm:cxn modelId="{ED97383C-82EE-4C49-B548-00F67670504D}" type="presOf" srcId="{A4F9F729-3314-4ED2-BCE5-C94A84E9BB02}" destId="{785E483A-1A28-4BEC-9801-130CA6A66733}" srcOrd="0" destOrd="0" presId="urn:microsoft.com/office/officeart/2005/8/layout/venn1"/>
    <dgm:cxn modelId="{47E0AE3B-17C5-45A9-A3AD-98A0AB7C52FC}" type="presOf" srcId="{AD9ABA7C-3D90-44B8-8CE3-797FF054F6D6}" destId="{1EE5DF82-CD37-4C9A-8B29-47508CE7912B}" srcOrd="0" destOrd="0" presId="urn:microsoft.com/office/officeart/2005/8/layout/venn1"/>
    <dgm:cxn modelId="{66C4E733-C4B3-48CA-AD54-610E711FEB78}" type="presOf" srcId="{AD9ABA7C-3D90-44B8-8CE3-797FF054F6D6}" destId="{80471BAD-F23C-4279-B68B-A24F569B781C}" srcOrd="1" destOrd="0" presId="urn:microsoft.com/office/officeart/2005/8/layout/venn1"/>
    <dgm:cxn modelId="{0AC89036-48BB-4A92-8F33-49571F756B21}" srcId="{A4F9F729-3314-4ED2-BCE5-C94A84E9BB02}" destId="{AD9ABA7C-3D90-44B8-8CE3-797FF054F6D6}" srcOrd="0" destOrd="0" parTransId="{DDD2FF47-7691-49C4-93AC-FB239801A407}" sibTransId="{0E23D38F-6832-45F6-BAF5-AF6ED7472A17}"/>
    <dgm:cxn modelId="{424DCA9B-18A8-4C65-83A0-F8807075E7F0}" type="presOf" srcId="{0FB5BB13-7D7C-4688-A637-67775BA905AE}" destId="{1C67CCC5-EE41-45EF-AE63-D13D4073741B}" srcOrd="1" destOrd="0" presId="urn:microsoft.com/office/officeart/2005/8/layout/venn1"/>
    <dgm:cxn modelId="{E477AAC9-88D0-4BD3-9602-23C510E12B43}" type="presOf" srcId="{628DFA97-39C3-4EC8-ABEA-AC4E1A807355}" destId="{E79C51DE-A0B1-484D-A01B-B25E886B5BDA}" srcOrd="1" destOrd="0" presId="urn:microsoft.com/office/officeart/2005/8/layout/venn1"/>
    <dgm:cxn modelId="{324070D2-B786-44F0-ABFC-D784736575E3}" type="presOf" srcId="{628DFA97-39C3-4EC8-ABEA-AC4E1A807355}" destId="{CF76A3F1-329D-45A9-A683-A0AA31E4587B}" srcOrd="0" destOrd="0" presId="urn:microsoft.com/office/officeart/2005/8/layout/venn1"/>
    <dgm:cxn modelId="{BA34CC4E-49C5-4F31-AF0A-F61E4F2F5C2A}" type="presOf" srcId="{0FB5BB13-7D7C-4688-A637-67775BA905AE}" destId="{C5172331-A6B4-4C24-BB96-B5C63823F389}" srcOrd="0" destOrd="0" presId="urn:microsoft.com/office/officeart/2005/8/layout/venn1"/>
    <dgm:cxn modelId="{C9DB977C-5BC9-4EDB-ABB4-7518EAC40F0E}" srcId="{A4F9F729-3314-4ED2-BCE5-C94A84E9BB02}" destId="{628DFA97-39C3-4EC8-ABEA-AC4E1A807355}" srcOrd="2" destOrd="0" parTransId="{D395DC41-FF58-4482-ADED-B250A2FB5E7F}" sibTransId="{397E5C04-7937-41F0-AAB0-A6B465E13B79}"/>
    <dgm:cxn modelId="{7B9F4DD1-5991-4210-9541-599CB6A4A2F6}" srcId="{A4F9F729-3314-4ED2-BCE5-C94A84E9BB02}" destId="{0FB5BB13-7D7C-4688-A637-67775BA905AE}" srcOrd="1" destOrd="0" parTransId="{5FBC0904-0F9F-4B48-B8DF-D63A4FD83C48}" sibTransId="{B4D54FBE-5E58-4528-9A34-724D47540381}"/>
    <dgm:cxn modelId="{20FA68FB-0170-4E58-8C66-6B692A0A2CB3}" type="presParOf" srcId="{785E483A-1A28-4BEC-9801-130CA6A66733}" destId="{1EE5DF82-CD37-4C9A-8B29-47508CE7912B}" srcOrd="0" destOrd="0" presId="urn:microsoft.com/office/officeart/2005/8/layout/venn1"/>
    <dgm:cxn modelId="{E731AA8E-C639-4FD6-BABF-BD41FF4A991E}" type="presParOf" srcId="{785E483A-1A28-4BEC-9801-130CA6A66733}" destId="{80471BAD-F23C-4279-B68B-A24F569B781C}" srcOrd="1" destOrd="0" presId="urn:microsoft.com/office/officeart/2005/8/layout/venn1"/>
    <dgm:cxn modelId="{504169EA-9429-4E74-94E0-2480053CEFEA}" type="presParOf" srcId="{785E483A-1A28-4BEC-9801-130CA6A66733}" destId="{C5172331-A6B4-4C24-BB96-B5C63823F389}" srcOrd="2" destOrd="0" presId="urn:microsoft.com/office/officeart/2005/8/layout/venn1"/>
    <dgm:cxn modelId="{7466120B-6775-4BBA-96EC-02B7E8E7E5B2}" type="presParOf" srcId="{785E483A-1A28-4BEC-9801-130CA6A66733}" destId="{1C67CCC5-EE41-45EF-AE63-D13D4073741B}" srcOrd="3" destOrd="0" presId="urn:microsoft.com/office/officeart/2005/8/layout/venn1"/>
    <dgm:cxn modelId="{68F3851C-6958-4017-96A4-D5E33C7740EF}" type="presParOf" srcId="{785E483A-1A28-4BEC-9801-130CA6A66733}" destId="{CF76A3F1-329D-45A9-A683-A0AA31E4587B}" srcOrd="4" destOrd="0" presId="urn:microsoft.com/office/officeart/2005/8/layout/venn1"/>
    <dgm:cxn modelId="{C5027C13-96F4-4451-90B5-C82AE069D4B7}" type="presParOf" srcId="{785E483A-1A28-4BEC-9801-130CA6A66733}" destId="{E79C51DE-A0B1-484D-A01B-B25E886B5BDA}" srcOrd="5" destOrd="0" presId="urn:microsoft.com/office/officeart/2005/8/layout/venn1"/>
  </dgm:cxnLst>
  <dgm:bg/>
  <dgm:whole>
    <a:ln w="19050"/>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0F52E3-DE22-4C8F-9EFE-7085301F61CF}"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6DC192EE-ACAA-47A2-A232-4F8387A141D3}">
      <dgm:prSet phldrT="[Text]"/>
      <dgm:spPr/>
      <dgm:t>
        <a:bodyPr/>
        <a:lstStyle/>
        <a:p>
          <a:pPr algn="l"/>
          <a:r>
            <a:rPr lang="en-US" b="1" dirty="0" smtClean="0"/>
            <a:t>VFI-Understanding</a:t>
          </a:r>
          <a:r>
            <a:rPr lang="en-US" dirty="0" smtClean="0"/>
            <a:t/>
          </a:r>
          <a:br>
            <a:rPr lang="en-US" dirty="0" smtClean="0"/>
          </a:br>
          <a:r>
            <a:rPr lang="en-US" b="1" dirty="0" smtClean="0"/>
            <a:t>cum R =.76**</a:t>
          </a:r>
          <a:endParaRPr lang="en-US" b="1" dirty="0"/>
        </a:p>
      </dgm:t>
    </dgm:pt>
    <dgm:pt modelId="{A2D5AA66-4851-44FD-B431-CC5A6B90E9FF}" type="parTrans" cxnId="{64CB1943-EE86-4EAD-A519-6863467F4755}">
      <dgm:prSet/>
      <dgm:spPr/>
      <dgm:t>
        <a:bodyPr/>
        <a:lstStyle/>
        <a:p>
          <a:endParaRPr lang="en-US"/>
        </a:p>
      </dgm:t>
    </dgm:pt>
    <dgm:pt modelId="{86568535-8037-499D-B803-F96EB4BCFF90}" type="sibTrans" cxnId="{64CB1943-EE86-4EAD-A519-6863467F4755}">
      <dgm:prSet/>
      <dgm:spPr/>
      <dgm:t>
        <a:bodyPr/>
        <a:lstStyle/>
        <a:p>
          <a:endParaRPr lang="en-US"/>
        </a:p>
      </dgm:t>
    </dgm:pt>
    <dgm:pt modelId="{7D21B585-7092-4100-8867-1AEAF9722B40}">
      <dgm:prSet phldrT="[Text]"/>
      <dgm:spPr/>
      <dgm:t>
        <a:bodyPr/>
        <a:lstStyle/>
        <a:p>
          <a:r>
            <a:rPr lang="en-US" b="1" dirty="0" smtClean="0"/>
            <a:t>Civic Identity</a:t>
          </a:r>
          <a:br>
            <a:rPr lang="en-US" b="1" dirty="0" smtClean="0"/>
          </a:br>
          <a:r>
            <a:rPr lang="en-US" b="1" dirty="0" smtClean="0"/>
            <a:t>R = .64**</a:t>
          </a:r>
          <a:endParaRPr lang="en-US" b="1" dirty="0"/>
        </a:p>
      </dgm:t>
    </dgm:pt>
    <dgm:pt modelId="{772E3458-C53B-471B-B6DE-20BC7DC1D40D}" type="parTrans" cxnId="{2710E9A1-D66D-4866-8D2F-904AF2756F72}">
      <dgm:prSet/>
      <dgm:spPr/>
      <dgm:t>
        <a:bodyPr/>
        <a:lstStyle/>
        <a:p>
          <a:endParaRPr lang="en-US"/>
        </a:p>
      </dgm:t>
    </dgm:pt>
    <dgm:pt modelId="{4DA96BF9-1208-4003-8612-57677F97974D}" type="sibTrans" cxnId="{2710E9A1-D66D-4866-8D2F-904AF2756F72}">
      <dgm:prSet/>
      <dgm:spPr/>
      <dgm:t>
        <a:bodyPr/>
        <a:lstStyle/>
        <a:p>
          <a:endParaRPr lang="en-US"/>
        </a:p>
      </dgm:t>
    </dgm:pt>
    <dgm:pt modelId="{DAA84D8C-5C57-46D8-B823-4B2419121692}">
      <dgm:prSet phldrT="[Text]"/>
      <dgm:spPr/>
      <dgm:t>
        <a:bodyPr/>
        <a:lstStyle/>
        <a:p>
          <a:r>
            <a:rPr lang="en-US" b="1" dirty="0" smtClean="0"/>
            <a:t>Advocacy</a:t>
          </a:r>
          <a:br>
            <a:rPr lang="en-US" b="1" dirty="0" smtClean="0"/>
          </a:br>
          <a:r>
            <a:rPr lang="en-US" b="1" dirty="0" smtClean="0"/>
            <a:t>cum R = .74**</a:t>
          </a:r>
          <a:endParaRPr lang="en-US" b="1" dirty="0"/>
        </a:p>
      </dgm:t>
    </dgm:pt>
    <dgm:pt modelId="{50A6B47E-E528-45ED-8461-D1B41AEBFC62}" type="parTrans" cxnId="{ACDEC4D3-19BF-4E55-9CBD-37CA4798D279}">
      <dgm:prSet/>
      <dgm:spPr/>
      <dgm:t>
        <a:bodyPr/>
        <a:lstStyle/>
        <a:p>
          <a:endParaRPr lang="en-US"/>
        </a:p>
      </dgm:t>
    </dgm:pt>
    <dgm:pt modelId="{63AB332A-2845-4535-8160-BCA01CFD9F48}" type="sibTrans" cxnId="{ACDEC4D3-19BF-4E55-9CBD-37CA4798D279}">
      <dgm:prSet/>
      <dgm:spPr/>
      <dgm:t>
        <a:bodyPr/>
        <a:lstStyle/>
        <a:p>
          <a:endParaRPr lang="en-US"/>
        </a:p>
      </dgm:t>
    </dgm:pt>
    <dgm:pt modelId="{FDFBE0E1-9DF6-4226-8072-1450BA44458F}" type="pres">
      <dgm:prSet presAssocID="{010F52E3-DE22-4C8F-9EFE-7085301F61CF}" presName="rootnode" presStyleCnt="0">
        <dgm:presLayoutVars>
          <dgm:chMax/>
          <dgm:chPref/>
          <dgm:dir/>
          <dgm:animLvl val="lvl"/>
        </dgm:presLayoutVars>
      </dgm:prSet>
      <dgm:spPr/>
      <dgm:t>
        <a:bodyPr/>
        <a:lstStyle/>
        <a:p>
          <a:endParaRPr lang="en-US"/>
        </a:p>
      </dgm:t>
    </dgm:pt>
    <dgm:pt modelId="{55E0D5D0-700C-4C27-BD09-D940DE8BF94F}" type="pres">
      <dgm:prSet presAssocID="{7D21B585-7092-4100-8867-1AEAF9722B40}" presName="composite" presStyleCnt="0"/>
      <dgm:spPr/>
      <dgm:t>
        <a:bodyPr/>
        <a:lstStyle/>
        <a:p>
          <a:endParaRPr lang="en-US"/>
        </a:p>
      </dgm:t>
    </dgm:pt>
    <dgm:pt modelId="{7C6E27E1-E359-4574-9110-985DDA84A23A}" type="pres">
      <dgm:prSet presAssocID="{7D21B585-7092-4100-8867-1AEAF9722B40}" presName="LShape" presStyleLbl="alignNode1" presStyleIdx="0" presStyleCnt="5"/>
      <dgm:spPr/>
      <dgm:t>
        <a:bodyPr/>
        <a:lstStyle/>
        <a:p>
          <a:endParaRPr lang="en-US"/>
        </a:p>
      </dgm:t>
    </dgm:pt>
    <dgm:pt modelId="{BA28AD2D-6B76-4B9F-AFA3-2B8BA531CEFA}" type="pres">
      <dgm:prSet presAssocID="{7D21B585-7092-4100-8867-1AEAF9722B40}" presName="ParentText" presStyleLbl="revTx" presStyleIdx="0" presStyleCnt="3">
        <dgm:presLayoutVars>
          <dgm:chMax val="0"/>
          <dgm:chPref val="0"/>
          <dgm:bulletEnabled val="1"/>
        </dgm:presLayoutVars>
      </dgm:prSet>
      <dgm:spPr/>
      <dgm:t>
        <a:bodyPr/>
        <a:lstStyle/>
        <a:p>
          <a:endParaRPr lang="en-US"/>
        </a:p>
      </dgm:t>
    </dgm:pt>
    <dgm:pt modelId="{C2D9ADCF-E7CA-49AA-A2AA-D3020B3BF0F7}" type="pres">
      <dgm:prSet presAssocID="{7D21B585-7092-4100-8867-1AEAF9722B40}" presName="Triangle" presStyleLbl="alignNode1" presStyleIdx="1" presStyleCnt="5"/>
      <dgm:spPr/>
      <dgm:t>
        <a:bodyPr/>
        <a:lstStyle/>
        <a:p>
          <a:endParaRPr lang="en-US"/>
        </a:p>
      </dgm:t>
    </dgm:pt>
    <dgm:pt modelId="{C4B9205F-9830-4492-B219-64D162DBD408}" type="pres">
      <dgm:prSet presAssocID="{4DA96BF9-1208-4003-8612-57677F97974D}" presName="sibTrans" presStyleCnt="0"/>
      <dgm:spPr/>
      <dgm:t>
        <a:bodyPr/>
        <a:lstStyle/>
        <a:p>
          <a:endParaRPr lang="en-US"/>
        </a:p>
      </dgm:t>
    </dgm:pt>
    <dgm:pt modelId="{C4A33B1F-F2EF-45B3-A184-62FF3843E6A5}" type="pres">
      <dgm:prSet presAssocID="{4DA96BF9-1208-4003-8612-57677F97974D}" presName="space" presStyleCnt="0"/>
      <dgm:spPr/>
      <dgm:t>
        <a:bodyPr/>
        <a:lstStyle/>
        <a:p>
          <a:endParaRPr lang="en-US"/>
        </a:p>
      </dgm:t>
    </dgm:pt>
    <dgm:pt modelId="{DDCD7C30-BA0E-4ED8-9BF5-0570AE39776B}" type="pres">
      <dgm:prSet presAssocID="{DAA84D8C-5C57-46D8-B823-4B2419121692}" presName="composite" presStyleCnt="0"/>
      <dgm:spPr/>
      <dgm:t>
        <a:bodyPr/>
        <a:lstStyle/>
        <a:p>
          <a:endParaRPr lang="en-US"/>
        </a:p>
      </dgm:t>
    </dgm:pt>
    <dgm:pt modelId="{7CCFDCA7-03C8-46CF-A668-74B204680935}" type="pres">
      <dgm:prSet presAssocID="{DAA84D8C-5C57-46D8-B823-4B2419121692}" presName="LShape" presStyleLbl="alignNode1" presStyleIdx="2" presStyleCnt="5"/>
      <dgm:spPr/>
      <dgm:t>
        <a:bodyPr/>
        <a:lstStyle/>
        <a:p>
          <a:endParaRPr lang="en-US"/>
        </a:p>
      </dgm:t>
    </dgm:pt>
    <dgm:pt modelId="{53BB2FE7-F431-4B61-8318-07A51F4126CF}" type="pres">
      <dgm:prSet presAssocID="{DAA84D8C-5C57-46D8-B823-4B2419121692}" presName="ParentText" presStyleLbl="revTx" presStyleIdx="1" presStyleCnt="3">
        <dgm:presLayoutVars>
          <dgm:chMax val="0"/>
          <dgm:chPref val="0"/>
          <dgm:bulletEnabled val="1"/>
        </dgm:presLayoutVars>
      </dgm:prSet>
      <dgm:spPr/>
      <dgm:t>
        <a:bodyPr/>
        <a:lstStyle/>
        <a:p>
          <a:endParaRPr lang="en-US"/>
        </a:p>
      </dgm:t>
    </dgm:pt>
    <dgm:pt modelId="{0B2FD446-5D0D-49FE-8FF5-814BD9ABFCD5}" type="pres">
      <dgm:prSet presAssocID="{DAA84D8C-5C57-46D8-B823-4B2419121692}" presName="Triangle" presStyleLbl="alignNode1" presStyleIdx="3" presStyleCnt="5"/>
      <dgm:spPr/>
      <dgm:t>
        <a:bodyPr/>
        <a:lstStyle/>
        <a:p>
          <a:endParaRPr lang="en-US"/>
        </a:p>
      </dgm:t>
    </dgm:pt>
    <dgm:pt modelId="{27F2D9F0-0751-4712-B8F8-EBAA59DCF0C2}" type="pres">
      <dgm:prSet presAssocID="{63AB332A-2845-4535-8160-BCA01CFD9F48}" presName="sibTrans" presStyleCnt="0"/>
      <dgm:spPr/>
      <dgm:t>
        <a:bodyPr/>
        <a:lstStyle/>
        <a:p>
          <a:endParaRPr lang="en-US"/>
        </a:p>
      </dgm:t>
    </dgm:pt>
    <dgm:pt modelId="{E75FDF11-79D4-4058-B5BD-B6109CE6106E}" type="pres">
      <dgm:prSet presAssocID="{63AB332A-2845-4535-8160-BCA01CFD9F48}" presName="space" presStyleCnt="0"/>
      <dgm:spPr/>
      <dgm:t>
        <a:bodyPr/>
        <a:lstStyle/>
        <a:p>
          <a:endParaRPr lang="en-US"/>
        </a:p>
      </dgm:t>
    </dgm:pt>
    <dgm:pt modelId="{124A5F82-7F2E-421D-9821-8A8CA68F054B}" type="pres">
      <dgm:prSet presAssocID="{6DC192EE-ACAA-47A2-A232-4F8387A141D3}" presName="composite" presStyleCnt="0"/>
      <dgm:spPr/>
      <dgm:t>
        <a:bodyPr/>
        <a:lstStyle/>
        <a:p>
          <a:endParaRPr lang="en-US"/>
        </a:p>
      </dgm:t>
    </dgm:pt>
    <dgm:pt modelId="{1589FA3D-C70A-4C74-9F19-3A51891F80A3}" type="pres">
      <dgm:prSet presAssocID="{6DC192EE-ACAA-47A2-A232-4F8387A141D3}" presName="LShape" presStyleLbl="alignNode1" presStyleIdx="4" presStyleCnt="5"/>
      <dgm:spPr/>
      <dgm:t>
        <a:bodyPr/>
        <a:lstStyle/>
        <a:p>
          <a:endParaRPr lang="en-US"/>
        </a:p>
      </dgm:t>
    </dgm:pt>
    <dgm:pt modelId="{EE953EDD-1D77-45F4-8AE4-0690B5E6D7B9}" type="pres">
      <dgm:prSet presAssocID="{6DC192EE-ACAA-47A2-A232-4F8387A141D3}" presName="ParentText" presStyleLbl="revTx" presStyleIdx="2" presStyleCnt="3" custScaleX="109449" custScaleY="86383" custLinFactNeighborX="37800" custLinFactNeighborY="1904">
        <dgm:presLayoutVars>
          <dgm:chMax val="0"/>
          <dgm:chPref val="0"/>
          <dgm:bulletEnabled val="1"/>
        </dgm:presLayoutVars>
      </dgm:prSet>
      <dgm:spPr/>
      <dgm:t>
        <a:bodyPr/>
        <a:lstStyle/>
        <a:p>
          <a:endParaRPr lang="en-US"/>
        </a:p>
      </dgm:t>
    </dgm:pt>
  </dgm:ptLst>
  <dgm:cxnLst>
    <dgm:cxn modelId="{2710E9A1-D66D-4866-8D2F-904AF2756F72}" srcId="{010F52E3-DE22-4C8F-9EFE-7085301F61CF}" destId="{7D21B585-7092-4100-8867-1AEAF9722B40}" srcOrd="0" destOrd="0" parTransId="{772E3458-C53B-471B-B6DE-20BC7DC1D40D}" sibTransId="{4DA96BF9-1208-4003-8612-57677F97974D}"/>
    <dgm:cxn modelId="{4E7FDEBE-A2C7-4538-9D8F-8249A06FF8C2}" type="presOf" srcId="{6DC192EE-ACAA-47A2-A232-4F8387A141D3}" destId="{EE953EDD-1D77-45F4-8AE4-0690B5E6D7B9}" srcOrd="0" destOrd="0" presId="urn:microsoft.com/office/officeart/2009/3/layout/StepUpProcess"/>
    <dgm:cxn modelId="{443B6C1A-60E9-41B2-844F-2549FF38B042}" type="presOf" srcId="{010F52E3-DE22-4C8F-9EFE-7085301F61CF}" destId="{FDFBE0E1-9DF6-4226-8072-1450BA44458F}" srcOrd="0" destOrd="0" presId="urn:microsoft.com/office/officeart/2009/3/layout/StepUpProcess"/>
    <dgm:cxn modelId="{FEE75B68-7E7D-4A6C-B1E9-2D6E3B9E7896}" type="presOf" srcId="{7D21B585-7092-4100-8867-1AEAF9722B40}" destId="{BA28AD2D-6B76-4B9F-AFA3-2B8BA531CEFA}" srcOrd="0" destOrd="0" presId="urn:microsoft.com/office/officeart/2009/3/layout/StepUpProcess"/>
    <dgm:cxn modelId="{ACDEC4D3-19BF-4E55-9CBD-37CA4798D279}" srcId="{010F52E3-DE22-4C8F-9EFE-7085301F61CF}" destId="{DAA84D8C-5C57-46D8-B823-4B2419121692}" srcOrd="1" destOrd="0" parTransId="{50A6B47E-E528-45ED-8461-D1B41AEBFC62}" sibTransId="{63AB332A-2845-4535-8160-BCA01CFD9F48}"/>
    <dgm:cxn modelId="{64CB1943-EE86-4EAD-A519-6863467F4755}" srcId="{010F52E3-DE22-4C8F-9EFE-7085301F61CF}" destId="{6DC192EE-ACAA-47A2-A232-4F8387A141D3}" srcOrd="2" destOrd="0" parTransId="{A2D5AA66-4851-44FD-B431-CC5A6B90E9FF}" sibTransId="{86568535-8037-499D-B803-F96EB4BCFF90}"/>
    <dgm:cxn modelId="{E069997F-9ACB-4BD8-90F2-D3AE9F675271}" type="presOf" srcId="{DAA84D8C-5C57-46D8-B823-4B2419121692}" destId="{53BB2FE7-F431-4B61-8318-07A51F4126CF}" srcOrd="0" destOrd="0" presId="urn:microsoft.com/office/officeart/2009/3/layout/StepUpProcess"/>
    <dgm:cxn modelId="{345D22B7-7411-4B6B-9FF5-006645C28638}" type="presParOf" srcId="{FDFBE0E1-9DF6-4226-8072-1450BA44458F}" destId="{55E0D5D0-700C-4C27-BD09-D940DE8BF94F}" srcOrd="0" destOrd="0" presId="urn:microsoft.com/office/officeart/2009/3/layout/StepUpProcess"/>
    <dgm:cxn modelId="{D08783E8-8CA4-49B7-8E90-4AA55B9EBEB7}" type="presParOf" srcId="{55E0D5D0-700C-4C27-BD09-D940DE8BF94F}" destId="{7C6E27E1-E359-4574-9110-985DDA84A23A}" srcOrd="0" destOrd="0" presId="urn:microsoft.com/office/officeart/2009/3/layout/StepUpProcess"/>
    <dgm:cxn modelId="{A62550D7-5817-4237-B6F0-C391263EEBBA}" type="presParOf" srcId="{55E0D5D0-700C-4C27-BD09-D940DE8BF94F}" destId="{BA28AD2D-6B76-4B9F-AFA3-2B8BA531CEFA}" srcOrd="1" destOrd="0" presId="urn:microsoft.com/office/officeart/2009/3/layout/StepUpProcess"/>
    <dgm:cxn modelId="{0E482850-F90C-4D6D-A073-1BD08AE539BF}" type="presParOf" srcId="{55E0D5D0-700C-4C27-BD09-D940DE8BF94F}" destId="{C2D9ADCF-E7CA-49AA-A2AA-D3020B3BF0F7}" srcOrd="2" destOrd="0" presId="urn:microsoft.com/office/officeart/2009/3/layout/StepUpProcess"/>
    <dgm:cxn modelId="{AC45A53A-23F4-41D0-A0D4-E4117E7C04C9}" type="presParOf" srcId="{FDFBE0E1-9DF6-4226-8072-1450BA44458F}" destId="{C4B9205F-9830-4492-B219-64D162DBD408}" srcOrd="1" destOrd="0" presId="urn:microsoft.com/office/officeart/2009/3/layout/StepUpProcess"/>
    <dgm:cxn modelId="{09DA9C7C-6B24-4823-8D91-4C8D87736BF0}" type="presParOf" srcId="{C4B9205F-9830-4492-B219-64D162DBD408}" destId="{C4A33B1F-F2EF-45B3-A184-62FF3843E6A5}" srcOrd="0" destOrd="0" presId="urn:microsoft.com/office/officeart/2009/3/layout/StepUpProcess"/>
    <dgm:cxn modelId="{16693FB4-7F4F-468F-92AE-14B48A090C7C}" type="presParOf" srcId="{FDFBE0E1-9DF6-4226-8072-1450BA44458F}" destId="{DDCD7C30-BA0E-4ED8-9BF5-0570AE39776B}" srcOrd="2" destOrd="0" presId="urn:microsoft.com/office/officeart/2009/3/layout/StepUpProcess"/>
    <dgm:cxn modelId="{E96AA021-D156-4DE6-BEA8-E639CB224CB1}" type="presParOf" srcId="{DDCD7C30-BA0E-4ED8-9BF5-0570AE39776B}" destId="{7CCFDCA7-03C8-46CF-A668-74B204680935}" srcOrd="0" destOrd="0" presId="urn:microsoft.com/office/officeart/2009/3/layout/StepUpProcess"/>
    <dgm:cxn modelId="{038F464F-7BDB-4A34-8591-F03B3148588E}" type="presParOf" srcId="{DDCD7C30-BA0E-4ED8-9BF5-0570AE39776B}" destId="{53BB2FE7-F431-4B61-8318-07A51F4126CF}" srcOrd="1" destOrd="0" presId="urn:microsoft.com/office/officeart/2009/3/layout/StepUpProcess"/>
    <dgm:cxn modelId="{1F0B92A4-3E78-4B6C-9555-D63072E3C387}" type="presParOf" srcId="{DDCD7C30-BA0E-4ED8-9BF5-0570AE39776B}" destId="{0B2FD446-5D0D-49FE-8FF5-814BD9ABFCD5}" srcOrd="2" destOrd="0" presId="urn:microsoft.com/office/officeart/2009/3/layout/StepUpProcess"/>
    <dgm:cxn modelId="{347BF9CE-70E8-46DE-80D7-F87C6FDFA0E2}" type="presParOf" srcId="{FDFBE0E1-9DF6-4226-8072-1450BA44458F}" destId="{27F2D9F0-0751-4712-B8F8-EBAA59DCF0C2}" srcOrd="3" destOrd="0" presId="urn:microsoft.com/office/officeart/2009/3/layout/StepUpProcess"/>
    <dgm:cxn modelId="{7515105C-B002-4503-A1C7-D3545642AC4A}" type="presParOf" srcId="{27F2D9F0-0751-4712-B8F8-EBAA59DCF0C2}" destId="{E75FDF11-79D4-4058-B5BD-B6109CE6106E}" srcOrd="0" destOrd="0" presId="urn:microsoft.com/office/officeart/2009/3/layout/StepUpProcess"/>
    <dgm:cxn modelId="{6A266EA2-8855-4D46-9D59-6AB5D8CE95C1}" type="presParOf" srcId="{FDFBE0E1-9DF6-4226-8072-1450BA44458F}" destId="{124A5F82-7F2E-421D-9821-8A8CA68F054B}" srcOrd="4" destOrd="0" presId="urn:microsoft.com/office/officeart/2009/3/layout/StepUpProcess"/>
    <dgm:cxn modelId="{7D0E24AA-C58F-4C7D-B44E-8BBFB7B6E055}" type="presParOf" srcId="{124A5F82-7F2E-421D-9821-8A8CA68F054B}" destId="{1589FA3D-C70A-4C74-9F19-3A51891F80A3}" srcOrd="0" destOrd="0" presId="urn:microsoft.com/office/officeart/2009/3/layout/StepUpProcess"/>
    <dgm:cxn modelId="{359E0BB4-4ED8-4130-8572-FF14B2D7EAFD}" type="presParOf" srcId="{124A5F82-7F2E-421D-9821-8A8CA68F054B}" destId="{EE953EDD-1D77-45F4-8AE4-0690B5E6D7B9}"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0F52E3-DE22-4C8F-9EFE-7085301F61CF}"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6DC192EE-ACAA-47A2-A232-4F8387A141D3}">
      <dgm:prSet phldrT="[Text]"/>
      <dgm:spPr/>
      <dgm:t>
        <a:bodyPr/>
        <a:lstStyle/>
        <a:p>
          <a:pPr algn="l"/>
          <a:r>
            <a:rPr lang="en-US" b="1" dirty="0" smtClean="0"/>
            <a:t>Principle of Care</a:t>
          </a:r>
          <a:r>
            <a:rPr lang="en-US" dirty="0" smtClean="0"/>
            <a:t/>
          </a:r>
          <a:br>
            <a:rPr lang="en-US" dirty="0" smtClean="0"/>
          </a:br>
          <a:r>
            <a:rPr lang="en-US" dirty="0" smtClean="0"/>
            <a:t>cum </a:t>
          </a:r>
          <a:r>
            <a:rPr lang="en-US" b="1" dirty="0" smtClean="0"/>
            <a:t>R = .51</a:t>
          </a:r>
          <a:r>
            <a:rPr lang="en-US" dirty="0" smtClean="0"/>
            <a:t>**</a:t>
          </a:r>
          <a:endParaRPr lang="en-US" dirty="0"/>
        </a:p>
      </dgm:t>
    </dgm:pt>
    <dgm:pt modelId="{A2D5AA66-4851-44FD-B431-CC5A6B90E9FF}" type="parTrans" cxnId="{64CB1943-EE86-4EAD-A519-6863467F4755}">
      <dgm:prSet/>
      <dgm:spPr/>
      <dgm:t>
        <a:bodyPr/>
        <a:lstStyle/>
        <a:p>
          <a:endParaRPr lang="en-US"/>
        </a:p>
      </dgm:t>
    </dgm:pt>
    <dgm:pt modelId="{86568535-8037-499D-B803-F96EB4BCFF90}" type="sibTrans" cxnId="{64CB1943-EE86-4EAD-A519-6863467F4755}">
      <dgm:prSet/>
      <dgm:spPr/>
      <dgm:t>
        <a:bodyPr/>
        <a:lstStyle/>
        <a:p>
          <a:endParaRPr lang="en-US"/>
        </a:p>
      </dgm:t>
    </dgm:pt>
    <dgm:pt modelId="{7D21B585-7092-4100-8867-1AEAF9722B40}">
      <dgm:prSet phldrT="[Text]"/>
      <dgm:spPr/>
      <dgm:t>
        <a:bodyPr/>
        <a:lstStyle/>
        <a:p>
          <a:r>
            <a:rPr lang="en-US" b="1" dirty="0" smtClean="0"/>
            <a:t>Diversity</a:t>
          </a:r>
        </a:p>
        <a:p>
          <a:r>
            <a:rPr lang="en-US" b="1" dirty="0" smtClean="0"/>
            <a:t>R = 35**</a:t>
          </a:r>
          <a:endParaRPr lang="en-US" b="1" dirty="0"/>
        </a:p>
      </dgm:t>
    </dgm:pt>
    <dgm:pt modelId="{772E3458-C53B-471B-B6DE-20BC7DC1D40D}" type="parTrans" cxnId="{2710E9A1-D66D-4866-8D2F-904AF2756F72}">
      <dgm:prSet/>
      <dgm:spPr/>
      <dgm:t>
        <a:bodyPr/>
        <a:lstStyle/>
        <a:p>
          <a:endParaRPr lang="en-US"/>
        </a:p>
      </dgm:t>
    </dgm:pt>
    <dgm:pt modelId="{4DA96BF9-1208-4003-8612-57677F97974D}" type="sibTrans" cxnId="{2710E9A1-D66D-4866-8D2F-904AF2756F72}">
      <dgm:prSet/>
      <dgm:spPr/>
      <dgm:t>
        <a:bodyPr/>
        <a:lstStyle/>
        <a:p>
          <a:endParaRPr lang="en-US"/>
        </a:p>
      </dgm:t>
    </dgm:pt>
    <dgm:pt modelId="{DAA84D8C-5C57-46D8-B823-4B2419121692}">
      <dgm:prSet phldrT="[Text]"/>
      <dgm:spPr/>
      <dgm:t>
        <a:bodyPr/>
        <a:lstStyle/>
        <a:p>
          <a:r>
            <a:rPr lang="en-US" b="1" dirty="0" smtClean="0"/>
            <a:t>Social Change</a:t>
          </a:r>
          <a:br>
            <a:rPr lang="en-US" b="1" dirty="0" smtClean="0"/>
          </a:br>
          <a:r>
            <a:rPr lang="en-US" b="1" dirty="0" smtClean="0"/>
            <a:t> cum R = .49**</a:t>
          </a:r>
          <a:endParaRPr lang="en-US" b="1" dirty="0"/>
        </a:p>
      </dgm:t>
    </dgm:pt>
    <dgm:pt modelId="{50A6B47E-E528-45ED-8461-D1B41AEBFC62}" type="parTrans" cxnId="{ACDEC4D3-19BF-4E55-9CBD-37CA4798D279}">
      <dgm:prSet/>
      <dgm:spPr/>
      <dgm:t>
        <a:bodyPr/>
        <a:lstStyle/>
        <a:p>
          <a:endParaRPr lang="en-US"/>
        </a:p>
      </dgm:t>
    </dgm:pt>
    <dgm:pt modelId="{63AB332A-2845-4535-8160-BCA01CFD9F48}" type="sibTrans" cxnId="{ACDEC4D3-19BF-4E55-9CBD-37CA4798D279}">
      <dgm:prSet/>
      <dgm:spPr/>
      <dgm:t>
        <a:bodyPr/>
        <a:lstStyle/>
        <a:p>
          <a:endParaRPr lang="en-US"/>
        </a:p>
      </dgm:t>
    </dgm:pt>
    <dgm:pt modelId="{FDFBE0E1-9DF6-4226-8072-1450BA44458F}" type="pres">
      <dgm:prSet presAssocID="{010F52E3-DE22-4C8F-9EFE-7085301F61CF}" presName="rootnode" presStyleCnt="0">
        <dgm:presLayoutVars>
          <dgm:chMax/>
          <dgm:chPref/>
          <dgm:dir/>
          <dgm:animLvl val="lvl"/>
        </dgm:presLayoutVars>
      </dgm:prSet>
      <dgm:spPr/>
      <dgm:t>
        <a:bodyPr/>
        <a:lstStyle/>
        <a:p>
          <a:endParaRPr lang="en-US"/>
        </a:p>
      </dgm:t>
    </dgm:pt>
    <dgm:pt modelId="{55E0D5D0-700C-4C27-BD09-D940DE8BF94F}" type="pres">
      <dgm:prSet presAssocID="{7D21B585-7092-4100-8867-1AEAF9722B40}" presName="composite" presStyleCnt="0"/>
      <dgm:spPr/>
      <dgm:t>
        <a:bodyPr/>
        <a:lstStyle/>
        <a:p>
          <a:endParaRPr lang="en-US"/>
        </a:p>
      </dgm:t>
    </dgm:pt>
    <dgm:pt modelId="{7C6E27E1-E359-4574-9110-985DDA84A23A}" type="pres">
      <dgm:prSet presAssocID="{7D21B585-7092-4100-8867-1AEAF9722B40}" presName="LShape" presStyleLbl="alignNode1" presStyleIdx="0" presStyleCnt="5"/>
      <dgm:spPr/>
      <dgm:t>
        <a:bodyPr/>
        <a:lstStyle/>
        <a:p>
          <a:endParaRPr lang="en-US"/>
        </a:p>
      </dgm:t>
    </dgm:pt>
    <dgm:pt modelId="{BA28AD2D-6B76-4B9F-AFA3-2B8BA531CEFA}" type="pres">
      <dgm:prSet presAssocID="{7D21B585-7092-4100-8867-1AEAF9722B40}" presName="ParentText" presStyleLbl="revTx" presStyleIdx="0" presStyleCnt="3">
        <dgm:presLayoutVars>
          <dgm:chMax val="0"/>
          <dgm:chPref val="0"/>
          <dgm:bulletEnabled val="1"/>
        </dgm:presLayoutVars>
      </dgm:prSet>
      <dgm:spPr/>
      <dgm:t>
        <a:bodyPr/>
        <a:lstStyle/>
        <a:p>
          <a:endParaRPr lang="en-US"/>
        </a:p>
      </dgm:t>
    </dgm:pt>
    <dgm:pt modelId="{C2D9ADCF-E7CA-49AA-A2AA-D3020B3BF0F7}" type="pres">
      <dgm:prSet presAssocID="{7D21B585-7092-4100-8867-1AEAF9722B40}" presName="Triangle" presStyleLbl="alignNode1" presStyleIdx="1" presStyleCnt="5"/>
      <dgm:spPr/>
      <dgm:t>
        <a:bodyPr/>
        <a:lstStyle/>
        <a:p>
          <a:endParaRPr lang="en-US"/>
        </a:p>
      </dgm:t>
    </dgm:pt>
    <dgm:pt modelId="{C4B9205F-9830-4492-B219-64D162DBD408}" type="pres">
      <dgm:prSet presAssocID="{4DA96BF9-1208-4003-8612-57677F97974D}" presName="sibTrans" presStyleCnt="0"/>
      <dgm:spPr/>
      <dgm:t>
        <a:bodyPr/>
        <a:lstStyle/>
        <a:p>
          <a:endParaRPr lang="en-US"/>
        </a:p>
      </dgm:t>
    </dgm:pt>
    <dgm:pt modelId="{C4A33B1F-F2EF-45B3-A184-62FF3843E6A5}" type="pres">
      <dgm:prSet presAssocID="{4DA96BF9-1208-4003-8612-57677F97974D}" presName="space" presStyleCnt="0"/>
      <dgm:spPr/>
      <dgm:t>
        <a:bodyPr/>
        <a:lstStyle/>
        <a:p>
          <a:endParaRPr lang="en-US"/>
        </a:p>
      </dgm:t>
    </dgm:pt>
    <dgm:pt modelId="{DDCD7C30-BA0E-4ED8-9BF5-0570AE39776B}" type="pres">
      <dgm:prSet presAssocID="{DAA84D8C-5C57-46D8-B823-4B2419121692}" presName="composite" presStyleCnt="0"/>
      <dgm:spPr/>
      <dgm:t>
        <a:bodyPr/>
        <a:lstStyle/>
        <a:p>
          <a:endParaRPr lang="en-US"/>
        </a:p>
      </dgm:t>
    </dgm:pt>
    <dgm:pt modelId="{7CCFDCA7-03C8-46CF-A668-74B204680935}" type="pres">
      <dgm:prSet presAssocID="{DAA84D8C-5C57-46D8-B823-4B2419121692}" presName="LShape" presStyleLbl="alignNode1" presStyleIdx="2" presStyleCnt="5"/>
      <dgm:spPr/>
      <dgm:t>
        <a:bodyPr/>
        <a:lstStyle/>
        <a:p>
          <a:endParaRPr lang="en-US"/>
        </a:p>
      </dgm:t>
    </dgm:pt>
    <dgm:pt modelId="{53BB2FE7-F431-4B61-8318-07A51F4126CF}" type="pres">
      <dgm:prSet presAssocID="{DAA84D8C-5C57-46D8-B823-4B2419121692}" presName="ParentText" presStyleLbl="revTx" presStyleIdx="1" presStyleCnt="3">
        <dgm:presLayoutVars>
          <dgm:chMax val="0"/>
          <dgm:chPref val="0"/>
          <dgm:bulletEnabled val="1"/>
        </dgm:presLayoutVars>
      </dgm:prSet>
      <dgm:spPr/>
      <dgm:t>
        <a:bodyPr/>
        <a:lstStyle/>
        <a:p>
          <a:endParaRPr lang="en-US"/>
        </a:p>
      </dgm:t>
    </dgm:pt>
    <dgm:pt modelId="{0B2FD446-5D0D-49FE-8FF5-814BD9ABFCD5}" type="pres">
      <dgm:prSet presAssocID="{DAA84D8C-5C57-46D8-B823-4B2419121692}" presName="Triangle" presStyleLbl="alignNode1" presStyleIdx="3" presStyleCnt="5"/>
      <dgm:spPr/>
      <dgm:t>
        <a:bodyPr/>
        <a:lstStyle/>
        <a:p>
          <a:endParaRPr lang="en-US"/>
        </a:p>
      </dgm:t>
    </dgm:pt>
    <dgm:pt modelId="{27F2D9F0-0751-4712-B8F8-EBAA59DCF0C2}" type="pres">
      <dgm:prSet presAssocID="{63AB332A-2845-4535-8160-BCA01CFD9F48}" presName="sibTrans" presStyleCnt="0"/>
      <dgm:spPr/>
      <dgm:t>
        <a:bodyPr/>
        <a:lstStyle/>
        <a:p>
          <a:endParaRPr lang="en-US"/>
        </a:p>
      </dgm:t>
    </dgm:pt>
    <dgm:pt modelId="{E75FDF11-79D4-4058-B5BD-B6109CE6106E}" type="pres">
      <dgm:prSet presAssocID="{63AB332A-2845-4535-8160-BCA01CFD9F48}" presName="space" presStyleCnt="0"/>
      <dgm:spPr/>
      <dgm:t>
        <a:bodyPr/>
        <a:lstStyle/>
        <a:p>
          <a:endParaRPr lang="en-US"/>
        </a:p>
      </dgm:t>
    </dgm:pt>
    <dgm:pt modelId="{124A5F82-7F2E-421D-9821-8A8CA68F054B}" type="pres">
      <dgm:prSet presAssocID="{6DC192EE-ACAA-47A2-A232-4F8387A141D3}" presName="composite" presStyleCnt="0"/>
      <dgm:spPr/>
      <dgm:t>
        <a:bodyPr/>
        <a:lstStyle/>
        <a:p>
          <a:endParaRPr lang="en-US"/>
        </a:p>
      </dgm:t>
    </dgm:pt>
    <dgm:pt modelId="{1589FA3D-C70A-4C74-9F19-3A51891F80A3}" type="pres">
      <dgm:prSet presAssocID="{6DC192EE-ACAA-47A2-A232-4F8387A141D3}" presName="LShape" presStyleLbl="alignNode1" presStyleIdx="4" presStyleCnt="5"/>
      <dgm:spPr/>
      <dgm:t>
        <a:bodyPr/>
        <a:lstStyle/>
        <a:p>
          <a:endParaRPr lang="en-US"/>
        </a:p>
      </dgm:t>
    </dgm:pt>
    <dgm:pt modelId="{EE953EDD-1D77-45F4-8AE4-0690B5E6D7B9}" type="pres">
      <dgm:prSet presAssocID="{6DC192EE-ACAA-47A2-A232-4F8387A141D3}" presName="ParentText" presStyleLbl="revTx" presStyleIdx="2" presStyleCnt="3" custScaleX="109449" custScaleY="86383" custLinFactNeighborX="37800" custLinFactNeighborY="1904">
        <dgm:presLayoutVars>
          <dgm:chMax val="0"/>
          <dgm:chPref val="0"/>
          <dgm:bulletEnabled val="1"/>
        </dgm:presLayoutVars>
      </dgm:prSet>
      <dgm:spPr/>
      <dgm:t>
        <a:bodyPr/>
        <a:lstStyle/>
        <a:p>
          <a:endParaRPr lang="en-US"/>
        </a:p>
      </dgm:t>
    </dgm:pt>
  </dgm:ptLst>
  <dgm:cxnLst>
    <dgm:cxn modelId="{2710E9A1-D66D-4866-8D2F-904AF2756F72}" srcId="{010F52E3-DE22-4C8F-9EFE-7085301F61CF}" destId="{7D21B585-7092-4100-8867-1AEAF9722B40}" srcOrd="0" destOrd="0" parTransId="{772E3458-C53B-471B-B6DE-20BC7DC1D40D}" sibTransId="{4DA96BF9-1208-4003-8612-57677F97974D}"/>
    <dgm:cxn modelId="{D1B65D14-B407-4467-86BC-53838CE2C84D}" type="presOf" srcId="{6DC192EE-ACAA-47A2-A232-4F8387A141D3}" destId="{EE953EDD-1D77-45F4-8AE4-0690B5E6D7B9}" srcOrd="0" destOrd="0" presId="urn:microsoft.com/office/officeart/2009/3/layout/StepUpProcess"/>
    <dgm:cxn modelId="{FEDC3D84-E14F-452B-A5B9-EED3278A05CE}" type="presOf" srcId="{DAA84D8C-5C57-46D8-B823-4B2419121692}" destId="{53BB2FE7-F431-4B61-8318-07A51F4126CF}" srcOrd="0" destOrd="0" presId="urn:microsoft.com/office/officeart/2009/3/layout/StepUpProcess"/>
    <dgm:cxn modelId="{ACDEC4D3-19BF-4E55-9CBD-37CA4798D279}" srcId="{010F52E3-DE22-4C8F-9EFE-7085301F61CF}" destId="{DAA84D8C-5C57-46D8-B823-4B2419121692}" srcOrd="1" destOrd="0" parTransId="{50A6B47E-E528-45ED-8461-D1B41AEBFC62}" sibTransId="{63AB332A-2845-4535-8160-BCA01CFD9F48}"/>
    <dgm:cxn modelId="{2E4E353A-53B5-4DB7-B836-AADAD5221C54}" type="presOf" srcId="{010F52E3-DE22-4C8F-9EFE-7085301F61CF}" destId="{FDFBE0E1-9DF6-4226-8072-1450BA44458F}" srcOrd="0" destOrd="0" presId="urn:microsoft.com/office/officeart/2009/3/layout/StepUpProcess"/>
    <dgm:cxn modelId="{64CB1943-EE86-4EAD-A519-6863467F4755}" srcId="{010F52E3-DE22-4C8F-9EFE-7085301F61CF}" destId="{6DC192EE-ACAA-47A2-A232-4F8387A141D3}" srcOrd="2" destOrd="0" parTransId="{A2D5AA66-4851-44FD-B431-CC5A6B90E9FF}" sibTransId="{86568535-8037-499D-B803-F96EB4BCFF90}"/>
    <dgm:cxn modelId="{A49BE396-A091-47ED-97C2-372F07946D5A}" type="presOf" srcId="{7D21B585-7092-4100-8867-1AEAF9722B40}" destId="{BA28AD2D-6B76-4B9F-AFA3-2B8BA531CEFA}" srcOrd="0" destOrd="0" presId="urn:microsoft.com/office/officeart/2009/3/layout/StepUpProcess"/>
    <dgm:cxn modelId="{B7D7983D-5778-43C3-9EFE-64BE27150CC8}" type="presParOf" srcId="{FDFBE0E1-9DF6-4226-8072-1450BA44458F}" destId="{55E0D5D0-700C-4C27-BD09-D940DE8BF94F}" srcOrd="0" destOrd="0" presId="urn:microsoft.com/office/officeart/2009/3/layout/StepUpProcess"/>
    <dgm:cxn modelId="{59ADB055-8B77-4E40-BC77-8DD5A545B122}" type="presParOf" srcId="{55E0D5D0-700C-4C27-BD09-D940DE8BF94F}" destId="{7C6E27E1-E359-4574-9110-985DDA84A23A}" srcOrd="0" destOrd="0" presId="urn:microsoft.com/office/officeart/2009/3/layout/StepUpProcess"/>
    <dgm:cxn modelId="{5AEDA59A-2AAB-4961-891D-710DF8FBB43E}" type="presParOf" srcId="{55E0D5D0-700C-4C27-BD09-D940DE8BF94F}" destId="{BA28AD2D-6B76-4B9F-AFA3-2B8BA531CEFA}" srcOrd="1" destOrd="0" presId="urn:microsoft.com/office/officeart/2009/3/layout/StepUpProcess"/>
    <dgm:cxn modelId="{75CD60F1-BD50-4AC8-9E5A-8355F1E0CE03}" type="presParOf" srcId="{55E0D5D0-700C-4C27-BD09-D940DE8BF94F}" destId="{C2D9ADCF-E7CA-49AA-A2AA-D3020B3BF0F7}" srcOrd="2" destOrd="0" presId="urn:microsoft.com/office/officeart/2009/3/layout/StepUpProcess"/>
    <dgm:cxn modelId="{E5776D35-0D68-40A5-9DF0-866D21E51974}" type="presParOf" srcId="{FDFBE0E1-9DF6-4226-8072-1450BA44458F}" destId="{C4B9205F-9830-4492-B219-64D162DBD408}" srcOrd="1" destOrd="0" presId="urn:microsoft.com/office/officeart/2009/3/layout/StepUpProcess"/>
    <dgm:cxn modelId="{636CA52A-20B0-4C99-884C-98C95ECFBE68}" type="presParOf" srcId="{C4B9205F-9830-4492-B219-64D162DBD408}" destId="{C4A33B1F-F2EF-45B3-A184-62FF3843E6A5}" srcOrd="0" destOrd="0" presId="urn:microsoft.com/office/officeart/2009/3/layout/StepUpProcess"/>
    <dgm:cxn modelId="{80EEB553-002E-4C88-9D65-3ED8739910C4}" type="presParOf" srcId="{FDFBE0E1-9DF6-4226-8072-1450BA44458F}" destId="{DDCD7C30-BA0E-4ED8-9BF5-0570AE39776B}" srcOrd="2" destOrd="0" presId="urn:microsoft.com/office/officeart/2009/3/layout/StepUpProcess"/>
    <dgm:cxn modelId="{6C84A730-F39C-4074-95AB-EA66A5B2CCB6}" type="presParOf" srcId="{DDCD7C30-BA0E-4ED8-9BF5-0570AE39776B}" destId="{7CCFDCA7-03C8-46CF-A668-74B204680935}" srcOrd="0" destOrd="0" presId="urn:microsoft.com/office/officeart/2009/3/layout/StepUpProcess"/>
    <dgm:cxn modelId="{CDAD71B3-70B1-46C7-B6FC-34496914B097}" type="presParOf" srcId="{DDCD7C30-BA0E-4ED8-9BF5-0570AE39776B}" destId="{53BB2FE7-F431-4B61-8318-07A51F4126CF}" srcOrd="1" destOrd="0" presId="urn:microsoft.com/office/officeart/2009/3/layout/StepUpProcess"/>
    <dgm:cxn modelId="{A48B7B7F-8E9F-4B05-8D85-90F4ECFC4009}" type="presParOf" srcId="{DDCD7C30-BA0E-4ED8-9BF5-0570AE39776B}" destId="{0B2FD446-5D0D-49FE-8FF5-814BD9ABFCD5}" srcOrd="2" destOrd="0" presId="urn:microsoft.com/office/officeart/2009/3/layout/StepUpProcess"/>
    <dgm:cxn modelId="{146422D8-187D-4593-8E0A-1D0877AB6CCD}" type="presParOf" srcId="{FDFBE0E1-9DF6-4226-8072-1450BA44458F}" destId="{27F2D9F0-0751-4712-B8F8-EBAA59DCF0C2}" srcOrd="3" destOrd="0" presId="urn:microsoft.com/office/officeart/2009/3/layout/StepUpProcess"/>
    <dgm:cxn modelId="{97F94BB7-6ABB-42F6-BADB-23BD8A3A2818}" type="presParOf" srcId="{27F2D9F0-0751-4712-B8F8-EBAA59DCF0C2}" destId="{E75FDF11-79D4-4058-B5BD-B6109CE6106E}" srcOrd="0" destOrd="0" presId="urn:microsoft.com/office/officeart/2009/3/layout/StepUpProcess"/>
    <dgm:cxn modelId="{64451CC2-A960-4110-B737-8AC5F9E0D5BD}" type="presParOf" srcId="{FDFBE0E1-9DF6-4226-8072-1450BA44458F}" destId="{124A5F82-7F2E-421D-9821-8A8CA68F054B}" srcOrd="4" destOrd="0" presId="urn:microsoft.com/office/officeart/2009/3/layout/StepUpProcess"/>
    <dgm:cxn modelId="{5E62E2EC-4610-4A2F-A43E-CC0F1CF3AF47}" type="presParOf" srcId="{124A5F82-7F2E-421D-9821-8A8CA68F054B}" destId="{1589FA3D-C70A-4C74-9F19-3A51891F80A3}" srcOrd="0" destOrd="0" presId="urn:microsoft.com/office/officeart/2009/3/layout/StepUpProcess"/>
    <dgm:cxn modelId="{C826BADA-FC35-4309-BE42-42516B7E942A}" type="presParOf" srcId="{124A5F82-7F2E-421D-9821-8A8CA68F054B}" destId="{EE953EDD-1D77-45F4-8AE4-0690B5E6D7B9}"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0F52E3-DE22-4C8F-9EFE-7085301F61CF}"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6DC192EE-ACAA-47A2-A232-4F8387A141D3}">
      <dgm:prSet phldrT="[Text]"/>
      <dgm:spPr/>
      <dgm:t>
        <a:bodyPr/>
        <a:lstStyle/>
        <a:p>
          <a:pPr algn="l"/>
          <a:r>
            <a:rPr lang="en-US" b="1" dirty="0" smtClean="0"/>
            <a:t>Sat w/ Life</a:t>
          </a:r>
          <a:br>
            <a:rPr lang="en-US" b="1" dirty="0" smtClean="0"/>
          </a:br>
          <a:r>
            <a:rPr lang="en-US" b="1" dirty="0" smtClean="0"/>
            <a:t>cum R = .41**</a:t>
          </a:r>
          <a:endParaRPr lang="en-US" b="1" dirty="0"/>
        </a:p>
      </dgm:t>
    </dgm:pt>
    <dgm:pt modelId="{A2D5AA66-4851-44FD-B431-CC5A6B90E9FF}" type="parTrans" cxnId="{64CB1943-EE86-4EAD-A519-6863467F4755}">
      <dgm:prSet/>
      <dgm:spPr/>
      <dgm:t>
        <a:bodyPr/>
        <a:lstStyle/>
        <a:p>
          <a:endParaRPr lang="en-US"/>
        </a:p>
      </dgm:t>
    </dgm:pt>
    <dgm:pt modelId="{86568535-8037-499D-B803-F96EB4BCFF90}" type="sibTrans" cxnId="{64CB1943-EE86-4EAD-A519-6863467F4755}">
      <dgm:prSet/>
      <dgm:spPr/>
      <dgm:t>
        <a:bodyPr/>
        <a:lstStyle/>
        <a:p>
          <a:endParaRPr lang="en-US"/>
        </a:p>
      </dgm:t>
    </dgm:pt>
    <dgm:pt modelId="{7D21B585-7092-4100-8867-1AEAF9722B40}">
      <dgm:prSet phldrT="[Text]"/>
      <dgm:spPr/>
      <dgm:t>
        <a:bodyPr/>
        <a:lstStyle/>
        <a:p>
          <a:r>
            <a:rPr lang="en-US" b="1" dirty="0" err="1" smtClean="0"/>
            <a:t>UOSpos</a:t>
          </a:r>
          <a:endParaRPr lang="en-US" b="1" dirty="0" smtClean="0"/>
        </a:p>
        <a:p>
          <a:r>
            <a:rPr lang="en-US" b="1" dirty="0" smtClean="0"/>
            <a:t>R = .34**</a:t>
          </a:r>
          <a:endParaRPr lang="en-US" b="1" dirty="0"/>
        </a:p>
      </dgm:t>
    </dgm:pt>
    <dgm:pt modelId="{772E3458-C53B-471B-B6DE-20BC7DC1D40D}" type="parTrans" cxnId="{2710E9A1-D66D-4866-8D2F-904AF2756F72}">
      <dgm:prSet/>
      <dgm:spPr/>
      <dgm:t>
        <a:bodyPr/>
        <a:lstStyle/>
        <a:p>
          <a:endParaRPr lang="en-US"/>
        </a:p>
      </dgm:t>
    </dgm:pt>
    <dgm:pt modelId="{4DA96BF9-1208-4003-8612-57677F97974D}" type="sibTrans" cxnId="{2710E9A1-D66D-4866-8D2F-904AF2756F72}">
      <dgm:prSet/>
      <dgm:spPr/>
      <dgm:t>
        <a:bodyPr/>
        <a:lstStyle/>
        <a:p>
          <a:endParaRPr lang="en-US"/>
        </a:p>
      </dgm:t>
    </dgm:pt>
    <dgm:pt modelId="{DAA84D8C-5C57-46D8-B823-4B2419121692}">
      <dgm:prSet phldrT="[Text]"/>
      <dgm:spPr/>
      <dgm:t>
        <a:bodyPr/>
        <a:lstStyle/>
        <a:p>
          <a:r>
            <a:rPr lang="en-US" b="1" dirty="0" smtClean="0"/>
            <a:t>Social Skills</a:t>
          </a:r>
          <a:br>
            <a:rPr lang="en-US" b="1" dirty="0" smtClean="0"/>
          </a:br>
          <a:r>
            <a:rPr lang="en-US" b="1" dirty="0" smtClean="0"/>
            <a:t>cum R = .40**</a:t>
          </a:r>
          <a:endParaRPr lang="en-US" b="1" dirty="0"/>
        </a:p>
      </dgm:t>
    </dgm:pt>
    <dgm:pt modelId="{50A6B47E-E528-45ED-8461-D1B41AEBFC62}" type="parTrans" cxnId="{ACDEC4D3-19BF-4E55-9CBD-37CA4798D279}">
      <dgm:prSet/>
      <dgm:spPr/>
      <dgm:t>
        <a:bodyPr/>
        <a:lstStyle/>
        <a:p>
          <a:endParaRPr lang="en-US"/>
        </a:p>
      </dgm:t>
    </dgm:pt>
    <dgm:pt modelId="{63AB332A-2845-4535-8160-BCA01CFD9F48}" type="sibTrans" cxnId="{ACDEC4D3-19BF-4E55-9CBD-37CA4798D279}">
      <dgm:prSet/>
      <dgm:spPr/>
      <dgm:t>
        <a:bodyPr/>
        <a:lstStyle/>
        <a:p>
          <a:endParaRPr lang="en-US"/>
        </a:p>
      </dgm:t>
    </dgm:pt>
    <dgm:pt modelId="{FDFBE0E1-9DF6-4226-8072-1450BA44458F}" type="pres">
      <dgm:prSet presAssocID="{010F52E3-DE22-4C8F-9EFE-7085301F61CF}" presName="rootnode" presStyleCnt="0">
        <dgm:presLayoutVars>
          <dgm:chMax/>
          <dgm:chPref/>
          <dgm:dir/>
          <dgm:animLvl val="lvl"/>
        </dgm:presLayoutVars>
      </dgm:prSet>
      <dgm:spPr/>
      <dgm:t>
        <a:bodyPr/>
        <a:lstStyle/>
        <a:p>
          <a:endParaRPr lang="en-US"/>
        </a:p>
      </dgm:t>
    </dgm:pt>
    <dgm:pt modelId="{55E0D5D0-700C-4C27-BD09-D940DE8BF94F}" type="pres">
      <dgm:prSet presAssocID="{7D21B585-7092-4100-8867-1AEAF9722B40}" presName="composite" presStyleCnt="0"/>
      <dgm:spPr/>
      <dgm:t>
        <a:bodyPr/>
        <a:lstStyle/>
        <a:p>
          <a:endParaRPr lang="en-US"/>
        </a:p>
      </dgm:t>
    </dgm:pt>
    <dgm:pt modelId="{7C6E27E1-E359-4574-9110-985DDA84A23A}" type="pres">
      <dgm:prSet presAssocID="{7D21B585-7092-4100-8867-1AEAF9722B40}" presName="LShape" presStyleLbl="alignNode1" presStyleIdx="0" presStyleCnt="5"/>
      <dgm:spPr/>
      <dgm:t>
        <a:bodyPr/>
        <a:lstStyle/>
        <a:p>
          <a:endParaRPr lang="en-US"/>
        </a:p>
      </dgm:t>
    </dgm:pt>
    <dgm:pt modelId="{BA28AD2D-6B76-4B9F-AFA3-2B8BA531CEFA}" type="pres">
      <dgm:prSet presAssocID="{7D21B585-7092-4100-8867-1AEAF9722B40}" presName="ParentText" presStyleLbl="revTx" presStyleIdx="0" presStyleCnt="3">
        <dgm:presLayoutVars>
          <dgm:chMax val="0"/>
          <dgm:chPref val="0"/>
          <dgm:bulletEnabled val="1"/>
        </dgm:presLayoutVars>
      </dgm:prSet>
      <dgm:spPr/>
      <dgm:t>
        <a:bodyPr/>
        <a:lstStyle/>
        <a:p>
          <a:endParaRPr lang="en-US"/>
        </a:p>
      </dgm:t>
    </dgm:pt>
    <dgm:pt modelId="{C2D9ADCF-E7CA-49AA-A2AA-D3020B3BF0F7}" type="pres">
      <dgm:prSet presAssocID="{7D21B585-7092-4100-8867-1AEAF9722B40}" presName="Triangle" presStyleLbl="alignNode1" presStyleIdx="1" presStyleCnt="5"/>
      <dgm:spPr/>
      <dgm:t>
        <a:bodyPr/>
        <a:lstStyle/>
        <a:p>
          <a:endParaRPr lang="en-US"/>
        </a:p>
      </dgm:t>
    </dgm:pt>
    <dgm:pt modelId="{C4B9205F-9830-4492-B219-64D162DBD408}" type="pres">
      <dgm:prSet presAssocID="{4DA96BF9-1208-4003-8612-57677F97974D}" presName="sibTrans" presStyleCnt="0"/>
      <dgm:spPr/>
      <dgm:t>
        <a:bodyPr/>
        <a:lstStyle/>
        <a:p>
          <a:endParaRPr lang="en-US"/>
        </a:p>
      </dgm:t>
    </dgm:pt>
    <dgm:pt modelId="{C4A33B1F-F2EF-45B3-A184-62FF3843E6A5}" type="pres">
      <dgm:prSet presAssocID="{4DA96BF9-1208-4003-8612-57677F97974D}" presName="space" presStyleCnt="0"/>
      <dgm:spPr/>
      <dgm:t>
        <a:bodyPr/>
        <a:lstStyle/>
        <a:p>
          <a:endParaRPr lang="en-US"/>
        </a:p>
      </dgm:t>
    </dgm:pt>
    <dgm:pt modelId="{DDCD7C30-BA0E-4ED8-9BF5-0570AE39776B}" type="pres">
      <dgm:prSet presAssocID="{DAA84D8C-5C57-46D8-B823-4B2419121692}" presName="composite" presStyleCnt="0"/>
      <dgm:spPr/>
      <dgm:t>
        <a:bodyPr/>
        <a:lstStyle/>
        <a:p>
          <a:endParaRPr lang="en-US"/>
        </a:p>
      </dgm:t>
    </dgm:pt>
    <dgm:pt modelId="{7CCFDCA7-03C8-46CF-A668-74B204680935}" type="pres">
      <dgm:prSet presAssocID="{DAA84D8C-5C57-46D8-B823-4B2419121692}" presName="LShape" presStyleLbl="alignNode1" presStyleIdx="2" presStyleCnt="5"/>
      <dgm:spPr/>
      <dgm:t>
        <a:bodyPr/>
        <a:lstStyle/>
        <a:p>
          <a:endParaRPr lang="en-US"/>
        </a:p>
      </dgm:t>
    </dgm:pt>
    <dgm:pt modelId="{53BB2FE7-F431-4B61-8318-07A51F4126CF}" type="pres">
      <dgm:prSet presAssocID="{DAA84D8C-5C57-46D8-B823-4B2419121692}" presName="ParentText" presStyleLbl="revTx" presStyleIdx="1" presStyleCnt="3">
        <dgm:presLayoutVars>
          <dgm:chMax val="0"/>
          <dgm:chPref val="0"/>
          <dgm:bulletEnabled val="1"/>
        </dgm:presLayoutVars>
      </dgm:prSet>
      <dgm:spPr/>
      <dgm:t>
        <a:bodyPr/>
        <a:lstStyle/>
        <a:p>
          <a:endParaRPr lang="en-US"/>
        </a:p>
      </dgm:t>
    </dgm:pt>
    <dgm:pt modelId="{0B2FD446-5D0D-49FE-8FF5-814BD9ABFCD5}" type="pres">
      <dgm:prSet presAssocID="{DAA84D8C-5C57-46D8-B823-4B2419121692}" presName="Triangle" presStyleLbl="alignNode1" presStyleIdx="3" presStyleCnt="5"/>
      <dgm:spPr/>
      <dgm:t>
        <a:bodyPr/>
        <a:lstStyle/>
        <a:p>
          <a:endParaRPr lang="en-US"/>
        </a:p>
      </dgm:t>
    </dgm:pt>
    <dgm:pt modelId="{27F2D9F0-0751-4712-B8F8-EBAA59DCF0C2}" type="pres">
      <dgm:prSet presAssocID="{63AB332A-2845-4535-8160-BCA01CFD9F48}" presName="sibTrans" presStyleCnt="0"/>
      <dgm:spPr/>
      <dgm:t>
        <a:bodyPr/>
        <a:lstStyle/>
        <a:p>
          <a:endParaRPr lang="en-US"/>
        </a:p>
      </dgm:t>
    </dgm:pt>
    <dgm:pt modelId="{E75FDF11-79D4-4058-B5BD-B6109CE6106E}" type="pres">
      <dgm:prSet presAssocID="{63AB332A-2845-4535-8160-BCA01CFD9F48}" presName="space" presStyleCnt="0"/>
      <dgm:spPr/>
      <dgm:t>
        <a:bodyPr/>
        <a:lstStyle/>
        <a:p>
          <a:endParaRPr lang="en-US"/>
        </a:p>
      </dgm:t>
    </dgm:pt>
    <dgm:pt modelId="{124A5F82-7F2E-421D-9821-8A8CA68F054B}" type="pres">
      <dgm:prSet presAssocID="{6DC192EE-ACAA-47A2-A232-4F8387A141D3}" presName="composite" presStyleCnt="0"/>
      <dgm:spPr/>
      <dgm:t>
        <a:bodyPr/>
        <a:lstStyle/>
        <a:p>
          <a:endParaRPr lang="en-US"/>
        </a:p>
      </dgm:t>
    </dgm:pt>
    <dgm:pt modelId="{1589FA3D-C70A-4C74-9F19-3A51891F80A3}" type="pres">
      <dgm:prSet presAssocID="{6DC192EE-ACAA-47A2-A232-4F8387A141D3}" presName="LShape" presStyleLbl="alignNode1" presStyleIdx="4" presStyleCnt="5"/>
      <dgm:spPr/>
      <dgm:t>
        <a:bodyPr/>
        <a:lstStyle/>
        <a:p>
          <a:endParaRPr lang="en-US"/>
        </a:p>
      </dgm:t>
    </dgm:pt>
    <dgm:pt modelId="{EE953EDD-1D77-45F4-8AE4-0690B5E6D7B9}" type="pres">
      <dgm:prSet presAssocID="{6DC192EE-ACAA-47A2-A232-4F8387A141D3}" presName="ParentText" presStyleLbl="revTx" presStyleIdx="2" presStyleCnt="3" custScaleX="109449" custScaleY="86383" custLinFactNeighborX="37800" custLinFactNeighborY="1904">
        <dgm:presLayoutVars>
          <dgm:chMax val="0"/>
          <dgm:chPref val="0"/>
          <dgm:bulletEnabled val="1"/>
        </dgm:presLayoutVars>
      </dgm:prSet>
      <dgm:spPr/>
      <dgm:t>
        <a:bodyPr/>
        <a:lstStyle/>
        <a:p>
          <a:endParaRPr lang="en-US"/>
        </a:p>
      </dgm:t>
    </dgm:pt>
  </dgm:ptLst>
  <dgm:cxnLst>
    <dgm:cxn modelId="{2710E9A1-D66D-4866-8D2F-904AF2756F72}" srcId="{010F52E3-DE22-4C8F-9EFE-7085301F61CF}" destId="{7D21B585-7092-4100-8867-1AEAF9722B40}" srcOrd="0" destOrd="0" parTransId="{772E3458-C53B-471B-B6DE-20BC7DC1D40D}" sibTransId="{4DA96BF9-1208-4003-8612-57677F97974D}"/>
    <dgm:cxn modelId="{8973A5F5-1845-4C66-973D-8A91AAD55C9E}" type="presOf" srcId="{DAA84D8C-5C57-46D8-B823-4B2419121692}" destId="{53BB2FE7-F431-4B61-8318-07A51F4126CF}" srcOrd="0" destOrd="0" presId="urn:microsoft.com/office/officeart/2009/3/layout/StepUpProcess"/>
    <dgm:cxn modelId="{A1DAEEB4-B9C5-4D3B-9658-0BE448A8362F}" type="presOf" srcId="{7D21B585-7092-4100-8867-1AEAF9722B40}" destId="{BA28AD2D-6B76-4B9F-AFA3-2B8BA531CEFA}" srcOrd="0" destOrd="0" presId="urn:microsoft.com/office/officeart/2009/3/layout/StepUpProcess"/>
    <dgm:cxn modelId="{DE2D9BA2-0CF5-4EB0-B380-83A58BD88AE5}" type="presOf" srcId="{6DC192EE-ACAA-47A2-A232-4F8387A141D3}" destId="{EE953EDD-1D77-45F4-8AE4-0690B5E6D7B9}" srcOrd="0" destOrd="0" presId="urn:microsoft.com/office/officeart/2009/3/layout/StepUpProcess"/>
    <dgm:cxn modelId="{ACDEC4D3-19BF-4E55-9CBD-37CA4798D279}" srcId="{010F52E3-DE22-4C8F-9EFE-7085301F61CF}" destId="{DAA84D8C-5C57-46D8-B823-4B2419121692}" srcOrd="1" destOrd="0" parTransId="{50A6B47E-E528-45ED-8461-D1B41AEBFC62}" sibTransId="{63AB332A-2845-4535-8160-BCA01CFD9F48}"/>
    <dgm:cxn modelId="{64CB1943-EE86-4EAD-A519-6863467F4755}" srcId="{010F52E3-DE22-4C8F-9EFE-7085301F61CF}" destId="{6DC192EE-ACAA-47A2-A232-4F8387A141D3}" srcOrd="2" destOrd="0" parTransId="{A2D5AA66-4851-44FD-B431-CC5A6B90E9FF}" sibTransId="{86568535-8037-499D-B803-F96EB4BCFF90}"/>
    <dgm:cxn modelId="{39BEEB1E-F8A1-4CF2-9F10-664AF6E72502}" type="presOf" srcId="{010F52E3-DE22-4C8F-9EFE-7085301F61CF}" destId="{FDFBE0E1-9DF6-4226-8072-1450BA44458F}" srcOrd="0" destOrd="0" presId="urn:microsoft.com/office/officeart/2009/3/layout/StepUpProcess"/>
    <dgm:cxn modelId="{A76616F8-A17C-4E4C-874C-A4EFF8ED73D7}" type="presParOf" srcId="{FDFBE0E1-9DF6-4226-8072-1450BA44458F}" destId="{55E0D5D0-700C-4C27-BD09-D940DE8BF94F}" srcOrd="0" destOrd="0" presId="urn:microsoft.com/office/officeart/2009/3/layout/StepUpProcess"/>
    <dgm:cxn modelId="{FAC451D7-3F9E-4F05-A770-288885FC4CD2}" type="presParOf" srcId="{55E0D5D0-700C-4C27-BD09-D940DE8BF94F}" destId="{7C6E27E1-E359-4574-9110-985DDA84A23A}" srcOrd="0" destOrd="0" presId="urn:microsoft.com/office/officeart/2009/3/layout/StepUpProcess"/>
    <dgm:cxn modelId="{647D0B94-7EF8-4081-8E12-84E1C53EA5AF}" type="presParOf" srcId="{55E0D5D0-700C-4C27-BD09-D940DE8BF94F}" destId="{BA28AD2D-6B76-4B9F-AFA3-2B8BA531CEFA}" srcOrd="1" destOrd="0" presId="urn:microsoft.com/office/officeart/2009/3/layout/StepUpProcess"/>
    <dgm:cxn modelId="{0770AE96-C04F-4F4A-AB9C-14AAD6C9D4B6}" type="presParOf" srcId="{55E0D5D0-700C-4C27-BD09-D940DE8BF94F}" destId="{C2D9ADCF-E7CA-49AA-A2AA-D3020B3BF0F7}" srcOrd="2" destOrd="0" presId="urn:microsoft.com/office/officeart/2009/3/layout/StepUpProcess"/>
    <dgm:cxn modelId="{AC4F85C8-3378-4A7F-8EE1-D0B77A0C383E}" type="presParOf" srcId="{FDFBE0E1-9DF6-4226-8072-1450BA44458F}" destId="{C4B9205F-9830-4492-B219-64D162DBD408}" srcOrd="1" destOrd="0" presId="urn:microsoft.com/office/officeart/2009/3/layout/StepUpProcess"/>
    <dgm:cxn modelId="{F868D158-CB77-47E1-A791-C0A0EDE9D887}" type="presParOf" srcId="{C4B9205F-9830-4492-B219-64D162DBD408}" destId="{C4A33B1F-F2EF-45B3-A184-62FF3843E6A5}" srcOrd="0" destOrd="0" presId="urn:microsoft.com/office/officeart/2009/3/layout/StepUpProcess"/>
    <dgm:cxn modelId="{64DA6139-5796-4096-BCE3-765CBF5B4D16}" type="presParOf" srcId="{FDFBE0E1-9DF6-4226-8072-1450BA44458F}" destId="{DDCD7C30-BA0E-4ED8-9BF5-0570AE39776B}" srcOrd="2" destOrd="0" presId="urn:microsoft.com/office/officeart/2009/3/layout/StepUpProcess"/>
    <dgm:cxn modelId="{89020A41-AB46-4FBD-A1FB-27FDFA2B7946}" type="presParOf" srcId="{DDCD7C30-BA0E-4ED8-9BF5-0570AE39776B}" destId="{7CCFDCA7-03C8-46CF-A668-74B204680935}" srcOrd="0" destOrd="0" presId="urn:microsoft.com/office/officeart/2009/3/layout/StepUpProcess"/>
    <dgm:cxn modelId="{5D7CD813-96EA-432A-A45B-C1567A5139AC}" type="presParOf" srcId="{DDCD7C30-BA0E-4ED8-9BF5-0570AE39776B}" destId="{53BB2FE7-F431-4B61-8318-07A51F4126CF}" srcOrd="1" destOrd="0" presId="urn:microsoft.com/office/officeart/2009/3/layout/StepUpProcess"/>
    <dgm:cxn modelId="{397B5D7A-847B-41C6-9F66-EF5FF251D0D9}" type="presParOf" srcId="{DDCD7C30-BA0E-4ED8-9BF5-0570AE39776B}" destId="{0B2FD446-5D0D-49FE-8FF5-814BD9ABFCD5}" srcOrd="2" destOrd="0" presId="urn:microsoft.com/office/officeart/2009/3/layout/StepUpProcess"/>
    <dgm:cxn modelId="{4DCF5108-312F-4704-B59C-20CE25CFB097}" type="presParOf" srcId="{FDFBE0E1-9DF6-4226-8072-1450BA44458F}" destId="{27F2D9F0-0751-4712-B8F8-EBAA59DCF0C2}" srcOrd="3" destOrd="0" presId="urn:microsoft.com/office/officeart/2009/3/layout/StepUpProcess"/>
    <dgm:cxn modelId="{A750AB5E-4D01-4122-A882-75831ABDFCA3}" type="presParOf" srcId="{27F2D9F0-0751-4712-B8F8-EBAA59DCF0C2}" destId="{E75FDF11-79D4-4058-B5BD-B6109CE6106E}" srcOrd="0" destOrd="0" presId="urn:microsoft.com/office/officeart/2009/3/layout/StepUpProcess"/>
    <dgm:cxn modelId="{F18CFAF7-6732-4A98-84FC-AF5886A30EA5}" type="presParOf" srcId="{FDFBE0E1-9DF6-4226-8072-1450BA44458F}" destId="{124A5F82-7F2E-421D-9821-8A8CA68F054B}" srcOrd="4" destOrd="0" presId="urn:microsoft.com/office/officeart/2009/3/layout/StepUpProcess"/>
    <dgm:cxn modelId="{168345DB-5778-4C04-B4AA-13984AF70DFF}" type="presParOf" srcId="{124A5F82-7F2E-421D-9821-8A8CA68F054B}" destId="{1589FA3D-C70A-4C74-9F19-3A51891F80A3}" srcOrd="0" destOrd="0" presId="urn:microsoft.com/office/officeart/2009/3/layout/StepUpProcess"/>
    <dgm:cxn modelId="{77E0B26C-A4E8-4589-9AC1-D23A68843E03}" type="presParOf" srcId="{124A5F82-7F2E-421D-9821-8A8CA68F054B}" destId="{EE953EDD-1D77-45F4-8AE4-0690B5E6D7B9}"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E5DF82-CD37-4C9A-8B29-47508CE7912B}">
      <dsp:nvSpPr>
        <dsp:cNvPr id="0" name=""/>
        <dsp:cNvSpPr/>
      </dsp:nvSpPr>
      <dsp:spPr>
        <a:xfrm>
          <a:off x="1574482" y="43338"/>
          <a:ext cx="2080260" cy="2080260"/>
        </a:xfrm>
        <a:prstGeom prst="ellipse">
          <a:avLst/>
        </a:prstGeom>
        <a:solidFill>
          <a:schemeClr val="accent3">
            <a:alpha val="50000"/>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a:latin typeface="Times New Roman" pitchFamily="18" charset="0"/>
              <a:cs typeface="Times New Roman" pitchFamily="18" charset="0"/>
            </a:rPr>
            <a:t>Identity</a:t>
          </a:r>
        </a:p>
      </dsp:txBody>
      <dsp:txXfrm>
        <a:off x="1851850" y="407384"/>
        <a:ext cx="1525524" cy="936117"/>
      </dsp:txXfrm>
    </dsp:sp>
    <dsp:sp modelId="{C5172331-A6B4-4C24-BB96-B5C63823F389}">
      <dsp:nvSpPr>
        <dsp:cNvPr id="0" name=""/>
        <dsp:cNvSpPr/>
      </dsp:nvSpPr>
      <dsp:spPr>
        <a:xfrm>
          <a:off x="2344164" y="1386839"/>
          <a:ext cx="2080260" cy="2080260"/>
        </a:xfrm>
        <a:prstGeom prst="ellipse">
          <a:avLst/>
        </a:prstGeom>
        <a:solidFill>
          <a:schemeClr val="accent3">
            <a:alpha val="50000"/>
            <a:hueOff val="3277545"/>
            <a:satOff val="-33166"/>
            <a:lumOff val="5392"/>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a:latin typeface="Times New Roman" pitchFamily="18" charset="0"/>
              <a:cs typeface="Times New Roman" pitchFamily="18" charset="0"/>
            </a:rPr>
            <a:t>Civic Experiences</a:t>
          </a:r>
        </a:p>
      </dsp:txBody>
      <dsp:txXfrm>
        <a:off x="2980377" y="1924240"/>
        <a:ext cx="1248156" cy="1144143"/>
      </dsp:txXfrm>
    </dsp:sp>
    <dsp:sp modelId="{CF76A3F1-329D-45A9-A683-A0AA31E4587B}">
      <dsp:nvSpPr>
        <dsp:cNvPr id="0" name=""/>
        <dsp:cNvSpPr/>
      </dsp:nvSpPr>
      <dsp:spPr>
        <a:xfrm>
          <a:off x="831614" y="1304746"/>
          <a:ext cx="2080260" cy="2080260"/>
        </a:xfrm>
        <a:prstGeom prst="ellipse">
          <a:avLst/>
        </a:prstGeom>
        <a:solidFill>
          <a:schemeClr val="accent3">
            <a:alpha val="50000"/>
            <a:hueOff val="6555090"/>
            <a:satOff val="-66332"/>
            <a:lumOff val="10785"/>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a:latin typeface="Times New Roman" pitchFamily="18" charset="0"/>
              <a:cs typeface="Times New Roman" pitchFamily="18" charset="0"/>
            </a:rPr>
            <a:t>Educational Experiences</a:t>
          </a:r>
        </a:p>
      </dsp:txBody>
      <dsp:txXfrm>
        <a:off x="1027505" y="1842146"/>
        <a:ext cx="1248156" cy="11441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6E27E1-E359-4574-9110-985DDA84A23A}">
      <dsp:nvSpPr>
        <dsp:cNvPr id="0" name=""/>
        <dsp:cNvSpPr/>
      </dsp:nvSpPr>
      <dsp:spPr>
        <a:xfrm rot="5400000">
          <a:off x="428262" y="1241404"/>
          <a:ext cx="1278864" cy="2128001"/>
        </a:xfrm>
        <a:prstGeom prst="corner">
          <a:avLst>
            <a:gd name="adj1" fmla="val 16120"/>
            <a:gd name="adj2" fmla="val 16110"/>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28AD2D-6B76-4B9F-AFA3-2B8BA531CEFA}">
      <dsp:nvSpPr>
        <dsp:cNvPr id="0" name=""/>
        <dsp:cNvSpPr/>
      </dsp:nvSpPr>
      <dsp:spPr>
        <a:xfrm>
          <a:off x="214788" y="1877218"/>
          <a:ext cx="1921172" cy="1684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b="1" kern="1200" dirty="0" smtClean="0"/>
            <a:t>Civic Identity</a:t>
          </a:r>
          <a:br>
            <a:rPr lang="en-US" sz="1900" b="1" kern="1200" dirty="0" smtClean="0"/>
          </a:br>
          <a:r>
            <a:rPr lang="en-US" sz="1900" b="1" kern="1200" dirty="0" smtClean="0"/>
            <a:t>R = .64**</a:t>
          </a:r>
          <a:endParaRPr lang="en-US" sz="1900" b="1" kern="1200" dirty="0"/>
        </a:p>
      </dsp:txBody>
      <dsp:txXfrm>
        <a:off x="214788" y="1877218"/>
        <a:ext cx="1921172" cy="1684020"/>
      </dsp:txXfrm>
    </dsp:sp>
    <dsp:sp modelId="{C2D9ADCF-E7CA-49AA-A2AA-D3020B3BF0F7}">
      <dsp:nvSpPr>
        <dsp:cNvPr id="0" name=""/>
        <dsp:cNvSpPr/>
      </dsp:nvSpPr>
      <dsp:spPr>
        <a:xfrm>
          <a:off x="1773475" y="1084738"/>
          <a:ext cx="362485" cy="362485"/>
        </a:xfrm>
        <a:prstGeom prst="triangle">
          <a:avLst>
            <a:gd name="adj" fmla="val 100000"/>
          </a:avLst>
        </a:prstGeom>
        <a:solidFill>
          <a:schemeClr val="accent5">
            <a:hueOff val="-3504825"/>
            <a:satOff val="5153"/>
            <a:lumOff val="4412"/>
            <a:alphaOff val="0"/>
          </a:schemeClr>
        </a:solidFill>
        <a:ln w="19050" cap="flat" cmpd="sng" algn="ctr">
          <a:solidFill>
            <a:schemeClr val="accent5">
              <a:hueOff val="-3504825"/>
              <a:satOff val="5153"/>
              <a:lumOff val="4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CFDCA7-03C8-46CF-A668-74B204680935}">
      <dsp:nvSpPr>
        <dsp:cNvPr id="0" name=""/>
        <dsp:cNvSpPr/>
      </dsp:nvSpPr>
      <dsp:spPr>
        <a:xfrm rot="5400000">
          <a:off x="2780152" y="659427"/>
          <a:ext cx="1278864" cy="2128001"/>
        </a:xfrm>
        <a:prstGeom prst="corner">
          <a:avLst>
            <a:gd name="adj1" fmla="val 16120"/>
            <a:gd name="adj2" fmla="val 16110"/>
          </a:avLst>
        </a:prstGeom>
        <a:solidFill>
          <a:schemeClr val="accent5">
            <a:hueOff val="-7009649"/>
            <a:satOff val="10306"/>
            <a:lumOff val="8824"/>
            <a:alphaOff val="0"/>
          </a:schemeClr>
        </a:solidFill>
        <a:ln w="19050" cap="flat" cmpd="sng" algn="ctr">
          <a:solidFill>
            <a:schemeClr val="accent5">
              <a:hueOff val="-7009649"/>
              <a:satOff val="10306"/>
              <a:lumOff val="882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BB2FE7-F431-4B61-8318-07A51F4126CF}">
      <dsp:nvSpPr>
        <dsp:cNvPr id="0" name=""/>
        <dsp:cNvSpPr/>
      </dsp:nvSpPr>
      <dsp:spPr>
        <a:xfrm>
          <a:off x="2566678" y="1295241"/>
          <a:ext cx="1921172" cy="1684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b="1" kern="1200" dirty="0" smtClean="0"/>
            <a:t>Advocacy</a:t>
          </a:r>
          <a:br>
            <a:rPr lang="en-US" sz="1900" b="1" kern="1200" dirty="0" smtClean="0"/>
          </a:br>
          <a:r>
            <a:rPr lang="en-US" sz="1900" b="1" kern="1200" dirty="0" smtClean="0"/>
            <a:t>cum R = .74**</a:t>
          </a:r>
          <a:endParaRPr lang="en-US" sz="1900" b="1" kern="1200" dirty="0"/>
        </a:p>
      </dsp:txBody>
      <dsp:txXfrm>
        <a:off x="2566678" y="1295241"/>
        <a:ext cx="1921172" cy="1684020"/>
      </dsp:txXfrm>
    </dsp:sp>
    <dsp:sp modelId="{0B2FD446-5D0D-49FE-8FF5-814BD9ABFCD5}">
      <dsp:nvSpPr>
        <dsp:cNvPr id="0" name=""/>
        <dsp:cNvSpPr/>
      </dsp:nvSpPr>
      <dsp:spPr>
        <a:xfrm>
          <a:off x="4125365" y="502761"/>
          <a:ext cx="362485" cy="362485"/>
        </a:xfrm>
        <a:prstGeom prst="triangle">
          <a:avLst>
            <a:gd name="adj" fmla="val 100000"/>
          </a:avLst>
        </a:prstGeom>
        <a:solidFill>
          <a:schemeClr val="accent5">
            <a:hueOff val="-10514474"/>
            <a:satOff val="15460"/>
            <a:lumOff val="13235"/>
            <a:alphaOff val="0"/>
          </a:schemeClr>
        </a:solidFill>
        <a:ln w="19050" cap="flat" cmpd="sng" algn="ctr">
          <a:solidFill>
            <a:schemeClr val="accent5">
              <a:hueOff val="-10514474"/>
              <a:satOff val="15460"/>
              <a:lumOff val="13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89FA3D-C70A-4C74-9F19-3A51891F80A3}">
      <dsp:nvSpPr>
        <dsp:cNvPr id="0" name=""/>
        <dsp:cNvSpPr/>
      </dsp:nvSpPr>
      <dsp:spPr>
        <a:xfrm rot="5400000">
          <a:off x="5132042" y="192106"/>
          <a:ext cx="1278864" cy="2128001"/>
        </a:xfrm>
        <a:prstGeom prst="corner">
          <a:avLst>
            <a:gd name="adj1" fmla="val 16120"/>
            <a:gd name="adj2" fmla="val 16110"/>
          </a:avLst>
        </a:prstGeom>
        <a:solidFill>
          <a:schemeClr val="accent5">
            <a:hueOff val="-14019298"/>
            <a:satOff val="20613"/>
            <a:lumOff val="17647"/>
            <a:alphaOff val="0"/>
          </a:schemeClr>
        </a:solidFill>
        <a:ln w="19050" cap="flat" cmpd="sng" algn="ctr">
          <a:solidFill>
            <a:schemeClr val="accent5">
              <a:hueOff val="-14019298"/>
              <a:satOff val="20613"/>
              <a:lumOff val="1764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953EDD-1D77-45F4-8AE4-0690B5E6D7B9}">
      <dsp:nvSpPr>
        <dsp:cNvPr id="0" name=""/>
        <dsp:cNvSpPr/>
      </dsp:nvSpPr>
      <dsp:spPr>
        <a:xfrm>
          <a:off x="4831496" y="974640"/>
          <a:ext cx="2102703" cy="1454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b="1" kern="1200" dirty="0" smtClean="0"/>
            <a:t>VFI-Understanding</a:t>
          </a:r>
          <a:r>
            <a:rPr lang="en-US" sz="1900" kern="1200" dirty="0" smtClean="0"/>
            <a:t/>
          </a:r>
          <a:br>
            <a:rPr lang="en-US" sz="1900" kern="1200" dirty="0" smtClean="0"/>
          </a:br>
          <a:r>
            <a:rPr lang="en-US" sz="1900" b="1" kern="1200" dirty="0" smtClean="0"/>
            <a:t>cum R =.76**</a:t>
          </a:r>
          <a:endParaRPr lang="en-US" sz="1900" b="1" kern="1200" dirty="0"/>
        </a:p>
      </dsp:txBody>
      <dsp:txXfrm>
        <a:off x="4831496" y="974640"/>
        <a:ext cx="2102703" cy="14547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6E27E1-E359-4574-9110-985DDA84A23A}">
      <dsp:nvSpPr>
        <dsp:cNvPr id="0" name=""/>
        <dsp:cNvSpPr/>
      </dsp:nvSpPr>
      <dsp:spPr>
        <a:xfrm rot="5400000">
          <a:off x="428262" y="1241404"/>
          <a:ext cx="1278864" cy="2128001"/>
        </a:xfrm>
        <a:prstGeom prst="corner">
          <a:avLst>
            <a:gd name="adj1" fmla="val 16120"/>
            <a:gd name="adj2" fmla="val 16110"/>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28AD2D-6B76-4B9F-AFA3-2B8BA531CEFA}">
      <dsp:nvSpPr>
        <dsp:cNvPr id="0" name=""/>
        <dsp:cNvSpPr/>
      </dsp:nvSpPr>
      <dsp:spPr>
        <a:xfrm>
          <a:off x="214788" y="1877218"/>
          <a:ext cx="1921172" cy="1684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smtClean="0"/>
            <a:t>Diversity</a:t>
          </a:r>
        </a:p>
        <a:p>
          <a:pPr lvl="0" algn="l" defTabSz="1066800">
            <a:lnSpc>
              <a:spcPct val="90000"/>
            </a:lnSpc>
            <a:spcBef>
              <a:spcPct val="0"/>
            </a:spcBef>
            <a:spcAft>
              <a:spcPct val="35000"/>
            </a:spcAft>
          </a:pPr>
          <a:r>
            <a:rPr lang="en-US" sz="2400" b="1" kern="1200" dirty="0" smtClean="0"/>
            <a:t>R = 35**</a:t>
          </a:r>
          <a:endParaRPr lang="en-US" sz="2400" b="1" kern="1200" dirty="0"/>
        </a:p>
      </dsp:txBody>
      <dsp:txXfrm>
        <a:off x="214788" y="1877218"/>
        <a:ext cx="1921172" cy="1684020"/>
      </dsp:txXfrm>
    </dsp:sp>
    <dsp:sp modelId="{C2D9ADCF-E7CA-49AA-A2AA-D3020B3BF0F7}">
      <dsp:nvSpPr>
        <dsp:cNvPr id="0" name=""/>
        <dsp:cNvSpPr/>
      </dsp:nvSpPr>
      <dsp:spPr>
        <a:xfrm>
          <a:off x="1773475" y="1084738"/>
          <a:ext cx="362485" cy="362485"/>
        </a:xfrm>
        <a:prstGeom prst="triangle">
          <a:avLst>
            <a:gd name="adj" fmla="val 100000"/>
          </a:avLst>
        </a:prstGeom>
        <a:solidFill>
          <a:schemeClr val="accent5">
            <a:hueOff val="-3504825"/>
            <a:satOff val="5153"/>
            <a:lumOff val="4412"/>
            <a:alphaOff val="0"/>
          </a:schemeClr>
        </a:solidFill>
        <a:ln w="19050" cap="flat" cmpd="sng" algn="ctr">
          <a:solidFill>
            <a:schemeClr val="accent5">
              <a:hueOff val="-3504825"/>
              <a:satOff val="5153"/>
              <a:lumOff val="4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CFDCA7-03C8-46CF-A668-74B204680935}">
      <dsp:nvSpPr>
        <dsp:cNvPr id="0" name=""/>
        <dsp:cNvSpPr/>
      </dsp:nvSpPr>
      <dsp:spPr>
        <a:xfrm rot="5400000">
          <a:off x="2780152" y="659427"/>
          <a:ext cx="1278864" cy="2128001"/>
        </a:xfrm>
        <a:prstGeom prst="corner">
          <a:avLst>
            <a:gd name="adj1" fmla="val 16120"/>
            <a:gd name="adj2" fmla="val 16110"/>
          </a:avLst>
        </a:prstGeom>
        <a:solidFill>
          <a:schemeClr val="accent5">
            <a:hueOff val="-7009649"/>
            <a:satOff val="10306"/>
            <a:lumOff val="8824"/>
            <a:alphaOff val="0"/>
          </a:schemeClr>
        </a:solidFill>
        <a:ln w="19050" cap="flat" cmpd="sng" algn="ctr">
          <a:solidFill>
            <a:schemeClr val="accent5">
              <a:hueOff val="-7009649"/>
              <a:satOff val="10306"/>
              <a:lumOff val="882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BB2FE7-F431-4B61-8318-07A51F4126CF}">
      <dsp:nvSpPr>
        <dsp:cNvPr id="0" name=""/>
        <dsp:cNvSpPr/>
      </dsp:nvSpPr>
      <dsp:spPr>
        <a:xfrm>
          <a:off x="2566678" y="1295241"/>
          <a:ext cx="1921172" cy="1684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smtClean="0"/>
            <a:t>Social Change</a:t>
          </a:r>
          <a:br>
            <a:rPr lang="en-US" sz="2400" b="1" kern="1200" dirty="0" smtClean="0"/>
          </a:br>
          <a:r>
            <a:rPr lang="en-US" sz="2400" b="1" kern="1200" dirty="0" smtClean="0"/>
            <a:t> cum R = .49**</a:t>
          </a:r>
          <a:endParaRPr lang="en-US" sz="2400" b="1" kern="1200" dirty="0"/>
        </a:p>
      </dsp:txBody>
      <dsp:txXfrm>
        <a:off x="2566678" y="1295241"/>
        <a:ext cx="1921172" cy="1684020"/>
      </dsp:txXfrm>
    </dsp:sp>
    <dsp:sp modelId="{0B2FD446-5D0D-49FE-8FF5-814BD9ABFCD5}">
      <dsp:nvSpPr>
        <dsp:cNvPr id="0" name=""/>
        <dsp:cNvSpPr/>
      </dsp:nvSpPr>
      <dsp:spPr>
        <a:xfrm>
          <a:off x="4125365" y="502761"/>
          <a:ext cx="362485" cy="362485"/>
        </a:xfrm>
        <a:prstGeom prst="triangle">
          <a:avLst>
            <a:gd name="adj" fmla="val 100000"/>
          </a:avLst>
        </a:prstGeom>
        <a:solidFill>
          <a:schemeClr val="accent5">
            <a:hueOff val="-10514474"/>
            <a:satOff val="15460"/>
            <a:lumOff val="13235"/>
            <a:alphaOff val="0"/>
          </a:schemeClr>
        </a:solidFill>
        <a:ln w="19050" cap="flat" cmpd="sng" algn="ctr">
          <a:solidFill>
            <a:schemeClr val="accent5">
              <a:hueOff val="-10514474"/>
              <a:satOff val="15460"/>
              <a:lumOff val="13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89FA3D-C70A-4C74-9F19-3A51891F80A3}">
      <dsp:nvSpPr>
        <dsp:cNvPr id="0" name=""/>
        <dsp:cNvSpPr/>
      </dsp:nvSpPr>
      <dsp:spPr>
        <a:xfrm rot="5400000">
          <a:off x="5132042" y="192106"/>
          <a:ext cx="1278864" cy="2128001"/>
        </a:xfrm>
        <a:prstGeom prst="corner">
          <a:avLst>
            <a:gd name="adj1" fmla="val 16120"/>
            <a:gd name="adj2" fmla="val 16110"/>
          </a:avLst>
        </a:prstGeom>
        <a:solidFill>
          <a:schemeClr val="accent5">
            <a:hueOff val="-14019298"/>
            <a:satOff val="20613"/>
            <a:lumOff val="17647"/>
            <a:alphaOff val="0"/>
          </a:schemeClr>
        </a:solidFill>
        <a:ln w="19050" cap="flat" cmpd="sng" algn="ctr">
          <a:solidFill>
            <a:schemeClr val="accent5">
              <a:hueOff val="-14019298"/>
              <a:satOff val="20613"/>
              <a:lumOff val="1764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953EDD-1D77-45F4-8AE4-0690B5E6D7B9}">
      <dsp:nvSpPr>
        <dsp:cNvPr id="0" name=""/>
        <dsp:cNvSpPr/>
      </dsp:nvSpPr>
      <dsp:spPr>
        <a:xfrm>
          <a:off x="4831496" y="974640"/>
          <a:ext cx="2102703" cy="1454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b="1" kern="1200" dirty="0" smtClean="0"/>
            <a:t>Principle of Care</a:t>
          </a:r>
          <a:r>
            <a:rPr lang="en-US" sz="2400" kern="1200" dirty="0" smtClean="0"/>
            <a:t/>
          </a:r>
          <a:br>
            <a:rPr lang="en-US" sz="2400" kern="1200" dirty="0" smtClean="0"/>
          </a:br>
          <a:r>
            <a:rPr lang="en-US" sz="2400" kern="1200" dirty="0" smtClean="0"/>
            <a:t>cum </a:t>
          </a:r>
          <a:r>
            <a:rPr lang="en-US" sz="2400" b="1" kern="1200" dirty="0" smtClean="0"/>
            <a:t>R = .51</a:t>
          </a:r>
          <a:r>
            <a:rPr lang="en-US" sz="2400" kern="1200" dirty="0" smtClean="0"/>
            <a:t>**</a:t>
          </a:r>
          <a:endParaRPr lang="en-US" sz="2400" kern="1200" dirty="0"/>
        </a:p>
      </dsp:txBody>
      <dsp:txXfrm>
        <a:off x="4831496" y="974640"/>
        <a:ext cx="2102703" cy="14547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6E27E1-E359-4574-9110-985DDA84A23A}">
      <dsp:nvSpPr>
        <dsp:cNvPr id="0" name=""/>
        <dsp:cNvSpPr/>
      </dsp:nvSpPr>
      <dsp:spPr>
        <a:xfrm rot="5400000">
          <a:off x="428262" y="1241404"/>
          <a:ext cx="1278864" cy="2128001"/>
        </a:xfrm>
        <a:prstGeom prst="corner">
          <a:avLst>
            <a:gd name="adj1" fmla="val 16120"/>
            <a:gd name="adj2" fmla="val 16110"/>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28AD2D-6B76-4B9F-AFA3-2B8BA531CEFA}">
      <dsp:nvSpPr>
        <dsp:cNvPr id="0" name=""/>
        <dsp:cNvSpPr/>
      </dsp:nvSpPr>
      <dsp:spPr>
        <a:xfrm>
          <a:off x="214788" y="1877218"/>
          <a:ext cx="1921172" cy="1684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b="1" kern="1200" dirty="0" err="1" smtClean="0"/>
            <a:t>UOSpos</a:t>
          </a:r>
          <a:endParaRPr lang="en-US" sz="2700" b="1" kern="1200" dirty="0" smtClean="0"/>
        </a:p>
        <a:p>
          <a:pPr lvl="0" algn="l" defTabSz="1200150">
            <a:lnSpc>
              <a:spcPct val="90000"/>
            </a:lnSpc>
            <a:spcBef>
              <a:spcPct val="0"/>
            </a:spcBef>
            <a:spcAft>
              <a:spcPct val="35000"/>
            </a:spcAft>
          </a:pPr>
          <a:r>
            <a:rPr lang="en-US" sz="2700" b="1" kern="1200" dirty="0" smtClean="0"/>
            <a:t>R = .34**</a:t>
          </a:r>
          <a:endParaRPr lang="en-US" sz="2700" b="1" kern="1200" dirty="0"/>
        </a:p>
      </dsp:txBody>
      <dsp:txXfrm>
        <a:off x="214788" y="1877218"/>
        <a:ext cx="1921172" cy="1684020"/>
      </dsp:txXfrm>
    </dsp:sp>
    <dsp:sp modelId="{C2D9ADCF-E7CA-49AA-A2AA-D3020B3BF0F7}">
      <dsp:nvSpPr>
        <dsp:cNvPr id="0" name=""/>
        <dsp:cNvSpPr/>
      </dsp:nvSpPr>
      <dsp:spPr>
        <a:xfrm>
          <a:off x="1773475" y="1084738"/>
          <a:ext cx="362485" cy="362485"/>
        </a:xfrm>
        <a:prstGeom prst="triangle">
          <a:avLst>
            <a:gd name="adj" fmla="val 100000"/>
          </a:avLst>
        </a:prstGeom>
        <a:solidFill>
          <a:schemeClr val="accent5">
            <a:hueOff val="-3504825"/>
            <a:satOff val="5153"/>
            <a:lumOff val="4412"/>
            <a:alphaOff val="0"/>
          </a:schemeClr>
        </a:solidFill>
        <a:ln w="19050" cap="flat" cmpd="sng" algn="ctr">
          <a:solidFill>
            <a:schemeClr val="accent5">
              <a:hueOff val="-3504825"/>
              <a:satOff val="5153"/>
              <a:lumOff val="441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CFDCA7-03C8-46CF-A668-74B204680935}">
      <dsp:nvSpPr>
        <dsp:cNvPr id="0" name=""/>
        <dsp:cNvSpPr/>
      </dsp:nvSpPr>
      <dsp:spPr>
        <a:xfrm rot="5400000">
          <a:off x="2780152" y="659427"/>
          <a:ext cx="1278864" cy="2128001"/>
        </a:xfrm>
        <a:prstGeom prst="corner">
          <a:avLst>
            <a:gd name="adj1" fmla="val 16120"/>
            <a:gd name="adj2" fmla="val 16110"/>
          </a:avLst>
        </a:prstGeom>
        <a:solidFill>
          <a:schemeClr val="accent5">
            <a:hueOff val="-7009649"/>
            <a:satOff val="10306"/>
            <a:lumOff val="8824"/>
            <a:alphaOff val="0"/>
          </a:schemeClr>
        </a:solidFill>
        <a:ln w="19050" cap="flat" cmpd="sng" algn="ctr">
          <a:solidFill>
            <a:schemeClr val="accent5">
              <a:hueOff val="-7009649"/>
              <a:satOff val="10306"/>
              <a:lumOff val="882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BB2FE7-F431-4B61-8318-07A51F4126CF}">
      <dsp:nvSpPr>
        <dsp:cNvPr id="0" name=""/>
        <dsp:cNvSpPr/>
      </dsp:nvSpPr>
      <dsp:spPr>
        <a:xfrm>
          <a:off x="2566678" y="1295241"/>
          <a:ext cx="1921172" cy="1684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b="1" kern="1200" dirty="0" smtClean="0"/>
            <a:t>Social Skills</a:t>
          </a:r>
          <a:br>
            <a:rPr lang="en-US" sz="2700" b="1" kern="1200" dirty="0" smtClean="0"/>
          </a:br>
          <a:r>
            <a:rPr lang="en-US" sz="2700" b="1" kern="1200" dirty="0" smtClean="0"/>
            <a:t>cum R = .40**</a:t>
          </a:r>
          <a:endParaRPr lang="en-US" sz="2700" b="1" kern="1200" dirty="0"/>
        </a:p>
      </dsp:txBody>
      <dsp:txXfrm>
        <a:off x="2566678" y="1295241"/>
        <a:ext cx="1921172" cy="1684020"/>
      </dsp:txXfrm>
    </dsp:sp>
    <dsp:sp modelId="{0B2FD446-5D0D-49FE-8FF5-814BD9ABFCD5}">
      <dsp:nvSpPr>
        <dsp:cNvPr id="0" name=""/>
        <dsp:cNvSpPr/>
      </dsp:nvSpPr>
      <dsp:spPr>
        <a:xfrm>
          <a:off x="4125365" y="502761"/>
          <a:ext cx="362485" cy="362485"/>
        </a:xfrm>
        <a:prstGeom prst="triangle">
          <a:avLst>
            <a:gd name="adj" fmla="val 100000"/>
          </a:avLst>
        </a:prstGeom>
        <a:solidFill>
          <a:schemeClr val="accent5">
            <a:hueOff val="-10514474"/>
            <a:satOff val="15460"/>
            <a:lumOff val="13235"/>
            <a:alphaOff val="0"/>
          </a:schemeClr>
        </a:solidFill>
        <a:ln w="19050" cap="flat" cmpd="sng" algn="ctr">
          <a:solidFill>
            <a:schemeClr val="accent5">
              <a:hueOff val="-10514474"/>
              <a:satOff val="15460"/>
              <a:lumOff val="13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89FA3D-C70A-4C74-9F19-3A51891F80A3}">
      <dsp:nvSpPr>
        <dsp:cNvPr id="0" name=""/>
        <dsp:cNvSpPr/>
      </dsp:nvSpPr>
      <dsp:spPr>
        <a:xfrm rot="5400000">
          <a:off x="5132042" y="192106"/>
          <a:ext cx="1278864" cy="2128001"/>
        </a:xfrm>
        <a:prstGeom prst="corner">
          <a:avLst>
            <a:gd name="adj1" fmla="val 16120"/>
            <a:gd name="adj2" fmla="val 16110"/>
          </a:avLst>
        </a:prstGeom>
        <a:solidFill>
          <a:schemeClr val="accent5">
            <a:hueOff val="-14019298"/>
            <a:satOff val="20613"/>
            <a:lumOff val="17647"/>
            <a:alphaOff val="0"/>
          </a:schemeClr>
        </a:solidFill>
        <a:ln w="19050" cap="flat" cmpd="sng" algn="ctr">
          <a:solidFill>
            <a:schemeClr val="accent5">
              <a:hueOff val="-14019298"/>
              <a:satOff val="20613"/>
              <a:lumOff val="1764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953EDD-1D77-45F4-8AE4-0690B5E6D7B9}">
      <dsp:nvSpPr>
        <dsp:cNvPr id="0" name=""/>
        <dsp:cNvSpPr/>
      </dsp:nvSpPr>
      <dsp:spPr>
        <a:xfrm>
          <a:off x="4831496" y="974640"/>
          <a:ext cx="2102703" cy="1454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b="1" kern="1200" dirty="0" smtClean="0"/>
            <a:t>Sat w/ Life</a:t>
          </a:r>
          <a:br>
            <a:rPr lang="en-US" sz="2700" b="1" kern="1200" dirty="0" smtClean="0"/>
          </a:br>
          <a:r>
            <a:rPr lang="en-US" sz="2700" b="1" kern="1200" dirty="0" smtClean="0"/>
            <a:t>cum R = .41**</a:t>
          </a:r>
          <a:endParaRPr lang="en-US" sz="2700" b="1" kern="1200" dirty="0"/>
        </a:p>
      </dsp:txBody>
      <dsp:txXfrm>
        <a:off x="4831496" y="974640"/>
        <a:ext cx="2102703" cy="145470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24CD15-2526-43EB-BA09-D171F620EF79}" type="datetimeFigureOut">
              <a:rPr lang="en-US" smtClean="0"/>
              <a:pPr/>
              <a:t>5/25/2016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ABD6D8E-A3D7-499E-8072-AC6EDBAB3E3F}" type="slidenum">
              <a:rPr lang="en-US" smtClean="0"/>
              <a:pPr/>
              <a:t>‹#›</a:t>
            </a:fld>
            <a:endParaRPr lang="en-US"/>
          </a:p>
        </p:txBody>
      </p:sp>
    </p:spTree>
    <p:extLst>
      <p:ext uri="{BB962C8B-B14F-4D97-AF65-F5344CB8AC3E}">
        <p14:creationId xmlns:p14="http://schemas.microsoft.com/office/powerpoint/2010/main" val="3778985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1E6A59-732B-4451-9250-ECFAD49F24ED}" type="datetimeFigureOut">
              <a:rPr lang="en-US" smtClean="0"/>
              <a:pPr/>
              <a:t>5/25/2016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20224D-5D4B-4560-ADC6-646EB457F2C9}" type="slidenum">
              <a:rPr lang="en-US" smtClean="0"/>
              <a:pPr/>
              <a:t>‹#›</a:t>
            </a:fld>
            <a:endParaRPr lang="en-US"/>
          </a:p>
        </p:txBody>
      </p:sp>
    </p:spTree>
    <p:extLst>
      <p:ext uri="{BB962C8B-B14F-4D97-AF65-F5344CB8AC3E}">
        <p14:creationId xmlns:p14="http://schemas.microsoft.com/office/powerpoint/2010/main" val="3862509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solidFill>
            <a:srgbClr val="FFFFFF"/>
          </a:solidFill>
          <a:ln/>
        </p:spPr>
      </p:sp>
      <p:sp>
        <p:nvSpPr>
          <p:cNvPr id="32771"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smtClean="0"/>
          </a:p>
        </p:txBody>
      </p:sp>
    </p:spTree>
    <p:extLst>
      <p:ext uri="{BB962C8B-B14F-4D97-AF65-F5344CB8AC3E}">
        <p14:creationId xmlns:p14="http://schemas.microsoft.com/office/powerpoint/2010/main" val="2285147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Multiple</a:t>
            </a:r>
            <a:r>
              <a:rPr lang="en-US" baseline="0" dirty="0" smtClean="0"/>
              <a:t> assessment procedures for CMG</a:t>
            </a:r>
            <a:r>
              <a:rPr lang="en-US" baseline="0" dirty="0" smtClean="0">
                <a:sym typeface="Wingdings" panose="05000000000000000000" pitchFamily="2" charset="2"/>
              </a:rPr>
              <a:t> 1</a:t>
            </a:r>
            <a:r>
              <a:rPr lang="en-US" baseline="30000" dirty="0" smtClean="0">
                <a:sym typeface="Wingdings" panose="05000000000000000000" pitchFamily="2" charset="2"/>
              </a:rPr>
              <a:t>st</a:t>
            </a:r>
            <a:r>
              <a:rPr lang="en-US" baseline="0" dirty="0" smtClean="0">
                <a:sym typeface="Wingdings" panose="05000000000000000000" pitchFamily="2" charset="2"/>
              </a:rPr>
              <a:t>: self-report</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12</a:t>
            </a:fld>
            <a:endParaRPr lang="en-US"/>
          </a:p>
        </p:txBody>
      </p:sp>
    </p:spTree>
    <p:extLst>
      <p:ext uri="{BB962C8B-B14F-4D97-AF65-F5344CB8AC3E}">
        <p14:creationId xmlns:p14="http://schemas.microsoft.com/office/powerpoint/2010/main" val="2299397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2nd</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13</a:t>
            </a:fld>
            <a:endParaRPr lang="en-US"/>
          </a:p>
        </p:txBody>
      </p:sp>
    </p:spTree>
    <p:extLst>
      <p:ext uri="{BB962C8B-B14F-4D97-AF65-F5344CB8AC3E}">
        <p14:creationId xmlns:p14="http://schemas.microsoft.com/office/powerpoint/2010/main" val="3337786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3rd</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14</a:t>
            </a:fld>
            <a:endParaRPr lang="en-US"/>
          </a:p>
        </p:txBody>
      </p:sp>
    </p:spTree>
    <p:extLst>
      <p:ext uri="{BB962C8B-B14F-4D97-AF65-F5344CB8AC3E}">
        <p14:creationId xmlns:p14="http://schemas.microsoft.com/office/powerpoint/2010/main" val="189918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a:t>
            </a:r>
            <a:r>
              <a:rPr lang="en-US" baseline="30000" dirty="0" smtClean="0"/>
              <a:t>th</a:t>
            </a:r>
            <a:r>
              <a:rPr lang="en-US" dirty="0" smtClean="0"/>
              <a:t>: although we haven’t used this yet.</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15</a:t>
            </a:fld>
            <a:endParaRPr lang="en-US"/>
          </a:p>
        </p:txBody>
      </p:sp>
    </p:spTree>
    <p:extLst>
      <p:ext uri="{BB962C8B-B14F-4D97-AF65-F5344CB8AC3E}">
        <p14:creationId xmlns:p14="http://schemas.microsoft.com/office/powerpoint/2010/main" val="35300875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auto" latinLnBrk="0" hangingPunct="1"/>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27</a:t>
            </a:fld>
            <a:endParaRPr lang="en-US" dirty="0"/>
          </a:p>
        </p:txBody>
      </p:sp>
    </p:spTree>
    <p:extLst>
      <p:ext uri="{BB962C8B-B14F-4D97-AF65-F5344CB8AC3E}">
        <p14:creationId xmlns:p14="http://schemas.microsoft.com/office/powerpoint/2010/main" val="29703703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auto" latinLnBrk="0" hangingPunct="1"/>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31</a:t>
            </a:fld>
            <a:endParaRPr lang="en-US" dirty="0"/>
          </a:p>
        </p:txBody>
      </p:sp>
    </p:spTree>
    <p:extLst>
      <p:ext uri="{BB962C8B-B14F-4D97-AF65-F5344CB8AC3E}">
        <p14:creationId xmlns:p14="http://schemas.microsoft.com/office/powerpoint/2010/main" val="29703703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auto" latinLnBrk="0" hangingPunct="1"/>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35</a:t>
            </a:fld>
            <a:endParaRPr lang="en-US" dirty="0"/>
          </a:p>
        </p:txBody>
      </p:sp>
    </p:spTree>
    <p:extLst>
      <p:ext uri="{BB962C8B-B14F-4D97-AF65-F5344CB8AC3E}">
        <p14:creationId xmlns:p14="http://schemas.microsoft.com/office/powerpoint/2010/main" val="29703703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 at IUPUI re: the</a:t>
            </a:r>
            <a:r>
              <a:rPr lang="en-US" baseline="0" dirty="0" smtClean="0"/>
              <a:t> triple intersection. RGB: will talk about the origin of this (“educationally meaningful service”) and the breadth of application (all SL courses + co-curricular)</a:t>
            </a:r>
            <a:endParaRPr lang="en-US" dirty="0"/>
          </a:p>
        </p:txBody>
      </p:sp>
      <p:sp>
        <p:nvSpPr>
          <p:cNvPr id="4" name="Slide Number Placeholder 3"/>
          <p:cNvSpPr>
            <a:spLocks noGrp="1"/>
          </p:cNvSpPr>
          <p:nvPr>
            <p:ph type="sldNum" sz="quarter" idx="10"/>
          </p:nvPr>
        </p:nvSpPr>
        <p:spPr/>
        <p:txBody>
          <a:bodyPr/>
          <a:lstStyle/>
          <a:p>
            <a:fld id="{CB8EACB6-9D83-4BF6-A6A2-3A4884DE521A}" type="slidenum">
              <a:rPr lang="en-US" smtClean="0"/>
              <a:pPr/>
              <a:t>36</a:t>
            </a:fld>
            <a:endParaRPr lang="en-US"/>
          </a:p>
        </p:txBody>
      </p:sp>
    </p:spTree>
    <p:extLst>
      <p:ext uri="{BB962C8B-B14F-4D97-AF65-F5344CB8AC3E}">
        <p14:creationId xmlns:p14="http://schemas.microsoft.com/office/powerpoint/2010/main" val="35280676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err="1" smtClean="0">
                <a:solidFill>
                  <a:srgbClr val="C00000"/>
                </a:solidFill>
                <a:effectLst>
                  <a:outerShdw blurRad="38100" dist="38100" dir="2700000" algn="tl">
                    <a:srgbClr val="000000">
                      <a:alpha val="43137"/>
                    </a:srgbClr>
                  </a:outerShdw>
                </a:effectLst>
                <a:latin typeface="Trebuchet MS" pitchFamily="34" charset="0"/>
              </a:rPr>
              <a:t>Deci</a:t>
            </a:r>
            <a:r>
              <a:rPr lang="en-US" sz="1200" dirty="0" smtClean="0">
                <a:solidFill>
                  <a:srgbClr val="C00000"/>
                </a:solidFill>
                <a:effectLst>
                  <a:outerShdw blurRad="38100" dist="38100" dir="2700000" algn="tl">
                    <a:srgbClr val="000000">
                      <a:alpha val="43137"/>
                    </a:srgbClr>
                  </a:outerShdw>
                </a:effectLst>
                <a:latin typeface="Trebuchet MS" pitchFamily="34" charset="0"/>
              </a:rPr>
              <a:t> and Ryan’s Self-Determination Theory</a:t>
            </a:r>
            <a:r>
              <a:rPr lang="en-US" sz="1200" dirty="0" smtClean="0">
                <a:latin typeface="Trebuchet MS" pitchFamily="34" charset="0"/>
              </a:rPr>
              <a:t>, which provides a framework for examining the internalization of motivation </a:t>
            </a:r>
          </a:p>
          <a:p>
            <a:endParaRPr lang="en-US" sz="1200" dirty="0" smtClean="0">
              <a:solidFill>
                <a:srgbClr val="C00000"/>
              </a:solidFill>
              <a:effectLst>
                <a:outerShdw blurRad="38100" dist="38100" dir="2700000" algn="tl">
                  <a:srgbClr val="000000">
                    <a:alpha val="43137"/>
                  </a:srgbClr>
                </a:outerShdw>
              </a:effectLst>
              <a:latin typeface="Trebuchet MS" pitchFamily="34" charset="0"/>
            </a:endParaRPr>
          </a:p>
          <a:p>
            <a:r>
              <a:rPr lang="en-US" sz="1200" dirty="0" smtClean="0">
                <a:solidFill>
                  <a:srgbClr val="C00000"/>
                </a:solidFill>
                <a:effectLst>
                  <a:outerShdw blurRad="38100" dist="38100" dir="2700000" algn="tl">
                    <a:srgbClr val="000000">
                      <a:alpha val="43137"/>
                    </a:srgbClr>
                  </a:outerShdw>
                </a:effectLst>
                <a:latin typeface="Trebuchet MS" pitchFamily="34" charset="0"/>
              </a:rPr>
              <a:t>Intergroup contact hypothesis</a:t>
            </a:r>
            <a:r>
              <a:rPr lang="en-US" sz="1200" dirty="0" smtClean="0">
                <a:latin typeface="Trebuchet MS" pitchFamily="34" charset="0"/>
              </a:rPr>
              <a:t>, which identifies the conditions under which interactions between individuals who are different can produce empathy, understanding, and more positive attitudes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C00000"/>
                </a:solidFill>
                <a:effectLst>
                  <a:outerShdw blurRad="38100" dist="38100" dir="2700000" algn="tl">
                    <a:srgbClr val="000000">
                      <a:alpha val="43137"/>
                    </a:srgbClr>
                  </a:outerShdw>
                </a:effectLst>
                <a:latin typeface="Trebuchet MS" pitchFamily="34" charset="0"/>
              </a:rPr>
              <a:t>Baxter-</a:t>
            </a:r>
            <a:r>
              <a:rPr lang="en-US" sz="1200" dirty="0" err="1" smtClean="0">
                <a:solidFill>
                  <a:srgbClr val="C00000"/>
                </a:solidFill>
                <a:effectLst>
                  <a:outerShdw blurRad="38100" dist="38100" dir="2700000" algn="tl">
                    <a:srgbClr val="000000">
                      <a:alpha val="43137"/>
                    </a:srgbClr>
                  </a:outerShdw>
                </a:effectLst>
                <a:latin typeface="Trebuchet MS" pitchFamily="34" charset="0"/>
              </a:rPr>
              <a:t>Magolda’s</a:t>
            </a:r>
            <a:r>
              <a:rPr lang="en-US" sz="1200" dirty="0" smtClean="0">
                <a:solidFill>
                  <a:srgbClr val="C00000"/>
                </a:solidFill>
                <a:effectLst>
                  <a:outerShdw blurRad="38100" dist="38100" dir="2700000" algn="tl">
                    <a:srgbClr val="000000">
                      <a:alpha val="43137"/>
                    </a:srgbClr>
                  </a:outerShdw>
                </a:effectLst>
                <a:latin typeface="Trebuchet MS" pitchFamily="34" charset="0"/>
              </a:rPr>
              <a:t> self-authorship </a:t>
            </a:r>
            <a:r>
              <a:rPr lang="en-US" sz="1200" dirty="0" smtClean="0">
                <a:latin typeface="Trebuchet MS" pitchFamily="34" charset="0"/>
              </a:rPr>
              <a:t>and </a:t>
            </a:r>
            <a:r>
              <a:rPr lang="en-US" sz="1200" dirty="0" smtClean="0">
                <a:solidFill>
                  <a:srgbClr val="C00000"/>
                </a:solidFill>
                <a:effectLst>
                  <a:outerShdw blurRad="38100" dist="38100" dir="2700000" algn="tl">
                    <a:srgbClr val="000000">
                      <a:alpha val="43137"/>
                    </a:srgbClr>
                  </a:outerShdw>
                </a:effectLst>
                <a:latin typeface="Trebuchet MS" pitchFamily="34" charset="0"/>
              </a:rPr>
              <a:t>Learning Partnerships models </a:t>
            </a:r>
            <a:r>
              <a:rPr lang="en-US" sz="1200" dirty="0" smtClean="0">
                <a:latin typeface="Trebuchet MS" pitchFamily="34" charset="0"/>
              </a:rPr>
              <a:t>that structure students experiences in college to develop self-authorship (i.e., internally constructed) and cognitive maturity that occurs when learners are intellectual partners with faculty and staff in activities related to civic growth. </a:t>
            </a:r>
          </a:p>
          <a:p>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37</a:t>
            </a:fld>
            <a:endParaRPr lang="en-US"/>
          </a:p>
        </p:txBody>
      </p:sp>
    </p:spTree>
    <p:extLst>
      <p:ext uri="{BB962C8B-B14F-4D97-AF65-F5344CB8AC3E}">
        <p14:creationId xmlns:p14="http://schemas.microsoft.com/office/powerpoint/2010/main" val="1963865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IUPUI has</a:t>
            </a:r>
            <a:r>
              <a:rPr lang="en-US" baseline="0" dirty="0" smtClean="0"/>
              <a:t> developed 3 centralized support centers; in addition to CSL—there’s also a center for T &amp; L and R &amp; L.</a:t>
            </a:r>
          </a:p>
          <a:p>
            <a:endParaRPr lang="en-US" baseline="0" dirty="0" smtClean="0"/>
          </a:p>
          <a:p>
            <a:r>
              <a:rPr lang="en-US" baseline="0" dirty="0" smtClean="0"/>
              <a:t>We aren’t the Center for SL—but service </a:t>
            </a:r>
            <a:r>
              <a:rPr lang="en-US" i="1" baseline="0" dirty="0" smtClean="0"/>
              <a:t>and</a:t>
            </a:r>
            <a:r>
              <a:rPr lang="en-US" i="0" baseline="0" dirty="0" smtClean="0"/>
              <a:t> learning = a broad charge for service</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3</a:t>
            </a:fld>
            <a:endParaRPr lang="en-US"/>
          </a:p>
        </p:txBody>
      </p:sp>
    </p:spTree>
    <p:extLst>
      <p:ext uri="{BB962C8B-B14F-4D97-AF65-F5344CB8AC3E}">
        <p14:creationId xmlns:p14="http://schemas.microsoft.com/office/powerpoint/2010/main" val="1346799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4</a:t>
            </a:fld>
            <a:endParaRPr lang="en-US"/>
          </a:p>
        </p:txBody>
      </p:sp>
    </p:spTree>
    <p:extLst>
      <p:ext uri="{BB962C8B-B14F-4D97-AF65-F5344CB8AC3E}">
        <p14:creationId xmlns:p14="http://schemas.microsoft.com/office/powerpoint/2010/main" val="2548639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question</a:t>
            </a:r>
            <a:r>
              <a:rPr lang="en-US" baseline="0" dirty="0" smtClean="0"/>
              <a:t> that the CSL considered for several years</a:t>
            </a:r>
            <a:r>
              <a:rPr lang="en-US" baseline="0" dirty="0" smtClean="0">
                <a:sym typeface="Wingdings" panose="05000000000000000000" pitchFamily="2" charset="2"/>
              </a:rPr>
              <a:t> what are the common outcomes to all or most of our civic engagement activities?</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5</a:t>
            </a:fld>
            <a:endParaRPr lang="en-US"/>
          </a:p>
        </p:txBody>
      </p:sp>
    </p:spTree>
    <p:extLst>
      <p:ext uri="{BB962C8B-B14F-4D97-AF65-F5344CB8AC3E}">
        <p14:creationId xmlns:p14="http://schemas.microsoft.com/office/powerpoint/2010/main" val="4202852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ChangeArrowheads="1" noTextEdit="1"/>
          </p:cNvSpPr>
          <p:nvPr>
            <p:ph type="sldImg"/>
          </p:nvPr>
        </p:nvSpPr>
        <p:spPr>
          <a:xfrm>
            <a:off x="-619125" y="-635000"/>
            <a:ext cx="8096250" cy="6072188"/>
          </a:xfrm>
          <a:ln/>
        </p:spPr>
      </p:sp>
      <p:sp>
        <p:nvSpPr>
          <p:cNvPr id="2385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8474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talk about the origin of this (“educationally meaningful service”) and the breadth of application (all SL courses + co-curricular)</a:t>
            </a:r>
            <a:endParaRPr lang="en-US" dirty="0"/>
          </a:p>
        </p:txBody>
      </p:sp>
      <p:sp>
        <p:nvSpPr>
          <p:cNvPr id="4" name="Slide Number Placeholder 3"/>
          <p:cNvSpPr>
            <a:spLocks noGrp="1"/>
          </p:cNvSpPr>
          <p:nvPr>
            <p:ph type="sldNum" sz="quarter" idx="10"/>
          </p:nvPr>
        </p:nvSpPr>
        <p:spPr/>
        <p:txBody>
          <a:bodyPr/>
          <a:lstStyle/>
          <a:p>
            <a:fld id="{CB8EACB6-9D83-4BF6-A6A2-3A4884DE521A}" type="slidenum">
              <a:rPr lang="en-US" smtClean="0"/>
              <a:pPr/>
              <a:t>7</a:t>
            </a:fld>
            <a:endParaRPr lang="en-US"/>
          </a:p>
        </p:txBody>
      </p:sp>
    </p:spTree>
    <p:extLst>
      <p:ext uri="{BB962C8B-B14F-4D97-AF65-F5344CB8AC3E}">
        <p14:creationId xmlns:p14="http://schemas.microsoft.com/office/powerpoint/2010/main" val="3528067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 who</a:t>
            </a:r>
            <a:r>
              <a:rPr lang="en-US" baseline="0" dirty="0" smtClean="0"/>
              <a:t> is active in the community (e.g., politics, church), and interested in education, </a:t>
            </a:r>
            <a:r>
              <a:rPr lang="en-US" baseline="0" dirty="0" err="1" smtClean="0"/>
              <a:t>buth</a:t>
            </a:r>
            <a:r>
              <a:rPr lang="en-US" baseline="0" dirty="0" smtClean="0"/>
              <a:t> the academic and civic are independent.</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9</a:t>
            </a:fld>
            <a:endParaRPr lang="en-US"/>
          </a:p>
        </p:txBody>
      </p:sp>
    </p:spTree>
    <p:extLst>
      <p:ext uri="{BB962C8B-B14F-4D97-AF65-F5344CB8AC3E}">
        <p14:creationId xmlns:p14="http://schemas.microsoft.com/office/powerpoint/2010/main" val="4013710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 who is enrolled in a SL course, but it doesn’t mean</a:t>
            </a:r>
            <a:r>
              <a:rPr lang="en-US" baseline="0" dirty="0" smtClean="0"/>
              <a:t> anything to the student.</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10</a:t>
            </a:fld>
            <a:endParaRPr lang="en-US"/>
          </a:p>
        </p:txBody>
      </p:sp>
    </p:spTree>
    <p:extLst>
      <p:ext uri="{BB962C8B-B14F-4D97-AF65-F5344CB8AC3E}">
        <p14:creationId xmlns:p14="http://schemas.microsoft.com/office/powerpoint/2010/main" val="1941266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are the factors that we think increase overlap</a:t>
            </a:r>
            <a:r>
              <a:rPr lang="en-US" baseline="0" dirty="0" smtClean="0"/>
              <a:t> and drive the triple intersection?</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11</a:t>
            </a:fld>
            <a:endParaRPr lang="en-US"/>
          </a:p>
        </p:txBody>
      </p:sp>
    </p:spTree>
    <p:extLst>
      <p:ext uri="{BB962C8B-B14F-4D97-AF65-F5344CB8AC3E}">
        <p14:creationId xmlns:p14="http://schemas.microsoft.com/office/powerpoint/2010/main" val="3393641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0942F5EA-0821-4B8D-B115-69E2E84CD17D}" type="datetimeFigureOut">
              <a:rPr lang="en-US" smtClean="0"/>
              <a:pPr/>
              <a:t>5/25/2016</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3644656D-C1E7-4F15-9DF7-4AF91F87C71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42F5EA-0821-4B8D-B115-69E2E84CD17D}" type="datetimeFigureOut">
              <a:rPr lang="en-US" smtClean="0"/>
              <a:pPr/>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44656D-C1E7-4F15-9DF7-4AF91F87C7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42F5EA-0821-4B8D-B115-69E2E84CD17D}" type="datetimeFigureOut">
              <a:rPr lang="en-US" smtClean="0"/>
              <a:pPr/>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44656D-C1E7-4F15-9DF7-4AF91F87C71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42F5EA-0821-4B8D-B115-69E2E84CD17D}" type="datetimeFigureOut">
              <a:rPr lang="en-US" smtClean="0"/>
              <a:pPr/>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44656D-C1E7-4F15-9DF7-4AF91F87C71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42F5EA-0821-4B8D-B115-69E2E84CD17D}" type="datetimeFigureOut">
              <a:rPr lang="en-US" smtClean="0"/>
              <a:pPr/>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44656D-C1E7-4F15-9DF7-4AF91F87C7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42F5EA-0821-4B8D-B115-69E2E84CD17D}" type="datetimeFigureOut">
              <a:rPr lang="en-US" smtClean="0"/>
              <a:pPr/>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44656D-C1E7-4F15-9DF7-4AF91F87C7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0942F5EA-0821-4B8D-B115-69E2E84CD17D}" type="datetimeFigureOut">
              <a:rPr lang="en-US" smtClean="0"/>
              <a:pPr/>
              <a:t>5/25/2016</a:t>
            </a:fld>
            <a:endParaRPr lang="en-US"/>
          </a:p>
        </p:txBody>
      </p:sp>
      <p:sp>
        <p:nvSpPr>
          <p:cNvPr id="27" name="Slide Number Placeholder 26"/>
          <p:cNvSpPr>
            <a:spLocks noGrp="1"/>
          </p:cNvSpPr>
          <p:nvPr>
            <p:ph type="sldNum" sz="quarter" idx="11"/>
          </p:nvPr>
        </p:nvSpPr>
        <p:spPr/>
        <p:txBody>
          <a:bodyPr rtlCol="0"/>
          <a:lstStyle/>
          <a:p>
            <a:fld id="{3644656D-C1E7-4F15-9DF7-4AF91F87C710}"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0942F5EA-0821-4B8D-B115-69E2E84CD17D}" type="datetimeFigureOut">
              <a:rPr lang="en-US" smtClean="0"/>
              <a:pPr/>
              <a:t>5/25/2016</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3644656D-C1E7-4F15-9DF7-4AF91F87C7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2F5EA-0821-4B8D-B115-69E2E84CD17D}" type="datetimeFigureOut">
              <a:rPr lang="en-US" smtClean="0"/>
              <a:pPr/>
              <a:t>5/25/2016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44656D-C1E7-4F15-9DF7-4AF91F87C7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42F5EA-0821-4B8D-B115-69E2E84CD17D}" type="datetimeFigureOut">
              <a:rPr lang="en-US" smtClean="0"/>
              <a:pPr/>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44656D-C1E7-4F15-9DF7-4AF91F87C7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942F5EA-0821-4B8D-B115-69E2E84CD17D}" type="datetimeFigureOut">
              <a:rPr lang="en-US" smtClean="0"/>
              <a:pPr/>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44656D-C1E7-4F15-9DF7-4AF91F87C71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0942F5EA-0821-4B8D-B115-69E2E84CD17D}" type="datetimeFigureOut">
              <a:rPr lang="en-US" smtClean="0"/>
              <a:pPr/>
              <a:t>5/25/2016</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3644656D-C1E7-4F15-9DF7-4AF91F87C7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8.png"/><Relationship Id="rId7" Type="http://schemas.openxmlformats.org/officeDocument/2006/relationships/diagramColors" Target="../diagrams/colors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8.png"/><Relationship Id="rId7" Type="http://schemas.openxmlformats.org/officeDocument/2006/relationships/diagramColors" Target="../diagrams/colors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8.png"/><Relationship Id="rId7" Type="http://schemas.openxmlformats.org/officeDocument/2006/relationships/diagramColors" Target="../diagrams/colors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48640" y="914400"/>
            <a:ext cx="8001000" cy="1676400"/>
          </a:xfrm>
          <a:noFill/>
          <a:ln w="12700">
            <a:miter lim="800000"/>
            <a:headEnd/>
            <a:tailEnd/>
          </a:ln>
        </p:spPr>
        <p:txBody>
          <a:bodyPr vert="horz" wrap="square" lIns="90488" tIns="44450" rIns="90488" bIns="44450" numCol="1" anchor="ctr" anchorCtr="0" compatLnSpc="1">
            <a:prstTxWarp prst="textNoShape">
              <a:avLst/>
            </a:prstTxWarp>
            <a:normAutofit fontScale="90000"/>
          </a:bodyPr>
          <a:lstStyle/>
          <a:p>
            <a:pPr algn="ctr" eaLnBrk="1" hangingPunct="1"/>
            <a:r>
              <a:rPr lang="en-US" sz="5300" dirty="0" smtClean="0">
                <a:solidFill>
                  <a:srgbClr val="860000"/>
                </a:solidFill>
                <a:effectLst>
                  <a:outerShdw blurRad="38100" dist="38100" dir="2700000" algn="tl">
                    <a:srgbClr val="000000">
                      <a:alpha val="43137"/>
                    </a:srgbClr>
                  </a:outerShdw>
                </a:effectLst>
              </a:rPr>
              <a:t/>
            </a:r>
            <a:br>
              <a:rPr lang="en-US" sz="5300" dirty="0" smtClean="0">
                <a:solidFill>
                  <a:srgbClr val="860000"/>
                </a:solidFill>
                <a:effectLst>
                  <a:outerShdw blurRad="38100" dist="38100" dir="2700000" algn="tl">
                    <a:srgbClr val="000000">
                      <a:alpha val="43137"/>
                    </a:srgbClr>
                  </a:outerShdw>
                </a:effectLst>
              </a:rPr>
            </a:br>
            <a:r>
              <a:rPr lang="en-US" sz="5300" dirty="0" smtClean="0">
                <a:solidFill>
                  <a:srgbClr val="860000"/>
                </a:solidFill>
                <a:effectLst>
                  <a:outerShdw blurRad="38100" dist="38100" dir="2700000" algn="tl">
                    <a:srgbClr val="000000">
                      <a:alpha val="43137"/>
                    </a:srgbClr>
                  </a:outerShdw>
                </a:effectLst>
              </a:rPr>
              <a:t/>
            </a:r>
            <a:br>
              <a:rPr lang="en-US" sz="5300" dirty="0" smtClean="0">
                <a:solidFill>
                  <a:srgbClr val="860000"/>
                </a:solidFill>
                <a:effectLst>
                  <a:outerShdw blurRad="38100" dist="38100" dir="2700000" algn="tl">
                    <a:srgbClr val="000000">
                      <a:alpha val="43137"/>
                    </a:srgbClr>
                  </a:outerShdw>
                </a:effectLst>
              </a:rPr>
            </a:br>
            <a:r>
              <a:rPr lang="en-US" sz="5100" dirty="0" smtClean="0">
                <a:solidFill>
                  <a:srgbClr val="860000"/>
                </a:solidFill>
                <a:effectLst>
                  <a:outerShdw blurRad="38100" dist="38100" dir="2700000" algn="tl">
                    <a:srgbClr val="000000">
                      <a:alpha val="43137"/>
                    </a:srgbClr>
                  </a:outerShdw>
                </a:effectLst>
              </a:rPr>
              <a:t>Civic-Minded Graduate:</a:t>
            </a:r>
            <a:br>
              <a:rPr lang="en-US" sz="5100" dirty="0" smtClean="0">
                <a:solidFill>
                  <a:srgbClr val="860000"/>
                </a:solidFill>
                <a:effectLst>
                  <a:outerShdw blurRad="38100" dist="38100" dir="2700000" algn="tl">
                    <a:srgbClr val="000000">
                      <a:alpha val="43137"/>
                    </a:srgbClr>
                  </a:outerShdw>
                </a:effectLst>
              </a:rPr>
            </a:br>
            <a:r>
              <a:rPr lang="en-US" sz="5100" dirty="0" smtClean="0">
                <a:solidFill>
                  <a:srgbClr val="860000"/>
                </a:solidFill>
                <a:effectLst>
                  <a:outerShdw blurRad="38100" dist="38100" dir="2700000" algn="tl">
                    <a:srgbClr val="000000">
                      <a:alpha val="43137"/>
                    </a:srgbClr>
                  </a:outerShdw>
                </a:effectLst>
              </a:rPr>
              <a:t>Construct Validation Evidence </a:t>
            </a:r>
            <a:br>
              <a:rPr lang="en-US" sz="5100" dirty="0" smtClean="0">
                <a:solidFill>
                  <a:srgbClr val="860000"/>
                </a:solidFill>
                <a:effectLst>
                  <a:outerShdw blurRad="38100" dist="38100" dir="2700000" algn="tl">
                    <a:srgbClr val="000000">
                      <a:alpha val="43137"/>
                    </a:srgbClr>
                  </a:outerShdw>
                </a:effectLst>
              </a:rPr>
            </a:br>
            <a:r>
              <a:rPr lang="en-US" sz="4900" dirty="0" smtClean="0"/>
              <a:t>	</a:t>
            </a:r>
            <a:r>
              <a:rPr lang="en-US" sz="3600" dirty="0" smtClean="0"/>
              <a:t/>
            </a:r>
            <a:br>
              <a:rPr lang="en-US" sz="3600" dirty="0" smtClean="0"/>
            </a:br>
            <a:r>
              <a:rPr lang="en-US" sz="3600" dirty="0" smtClean="0">
                <a:latin typeface="Times" pitchFamily="18" charset="0"/>
              </a:rPr>
              <a:t> </a:t>
            </a:r>
            <a:r>
              <a:rPr lang="en-US" sz="4000" b="1" dirty="0" smtClean="0">
                <a:latin typeface="Times" pitchFamily="18" charset="0"/>
              </a:rPr>
              <a:t> </a:t>
            </a:r>
          </a:p>
        </p:txBody>
      </p:sp>
      <p:sp>
        <p:nvSpPr>
          <p:cNvPr id="3075" name="Rectangle 3"/>
          <p:cNvSpPr>
            <a:spLocks noChangeArrowheads="1"/>
          </p:cNvSpPr>
          <p:nvPr/>
        </p:nvSpPr>
        <p:spPr bwMode="auto">
          <a:xfrm>
            <a:off x="838200" y="1600200"/>
            <a:ext cx="8001000" cy="630238"/>
          </a:xfrm>
          <a:prstGeom prst="rect">
            <a:avLst/>
          </a:prstGeom>
          <a:noFill/>
          <a:ln w="12700">
            <a:noFill/>
            <a:miter lim="800000"/>
            <a:headEnd/>
            <a:tailEnd/>
          </a:ln>
        </p:spPr>
        <p:txBody>
          <a:bodyPr lIns="90488" tIns="44450" rIns="90488" bIns="44450">
            <a:spAutoFit/>
          </a:bodyPr>
          <a:lstStyle/>
          <a:p>
            <a:pPr eaLnBrk="0" hangingPunct="0">
              <a:lnSpc>
                <a:spcPct val="90000"/>
              </a:lnSpc>
              <a:spcBef>
                <a:spcPct val="30000"/>
              </a:spcBef>
            </a:pPr>
            <a:r>
              <a:rPr lang="en-US" sz="2400" b="1"/>
              <a:t> </a:t>
            </a:r>
            <a:endParaRPr lang="en-US" sz="2400"/>
          </a:p>
          <a:p>
            <a:pPr hangingPunct="0"/>
            <a:endParaRPr lang="en-US" sz="1400"/>
          </a:p>
        </p:txBody>
      </p:sp>
      <p:sp>
        <p:nvSpPr>
          <p:cNvPr id="3076" name="Rectangle 6"/>
          <p:cNvSpPr>
            <a:spLocks noChangeArrowheads="1"/>
          </p:cNvSpPr>
          <p:nvPr/>
        </p:nvSpPr>
        <p:spPr bwMode="auto">
          <a:xfrm>
            <a:off x="548640" y="3124200"/>
            <a:ext cx="7924800" cy="4939814"/>
          </a:xfrm>
          <a:prstGeom prst="rect">
            <a:avLst/>
          </a:prstGeom>
          <a:noFill/>
          <a:ln w="12700">
            <a:noFill/>
            <a:miter lim="800000"/>
            <a:headEnd/>
            <a:tailEnd/>
          </a:ln>
        </p:spPr>
        <p:txBody>
          <a:bodyPr wrap="square">
            <a:spAutoFit/>
          </a:bodyPr>
          <a:lstStyle/>
          <a:p>
            <a:pPr algn="ctr"/>
            <a:r>
              <a:rPr lang="en-US" sz="2300" b="1" dirty="0" smtClean="0">
                <a:latin typeface="Trebuchet MS" pitchFamily="34" charset="0"/>
              </a:rPr>
              <a:t>Robert </a:t>
            </a:r>
            <a:r>
              <a:rPr lang="en-US" sz="2300" b="1" dirty="0">
                <a:latin typeface="Trebuchet MS" pitchFamily="34" charset="0"/>
              </a:rPr>
              <a:t>G. </a:t>
            </a:r>
            <a:r>
              <a:rPr lang="en-US" sz="2300" b="1" dirty="0" smtClean="0">
                <a:latin typeface="Trebuchet MS" pitchFamily="34" charset="0"/>
              </a:rPr>
              <a:t>Bringle (rbringle@iupui.edu)</a:t>
            </a:r>
          </a:p>
          <a:p>
            <a:pPr algn="ctr"/>
            <a:r>
              <a:rPr lang="en-US" sz="2300" b="1" dirty="0" smtClean="0">
                <a:latin typeface="Trebuchet MS" pitchFamily="34" charset="0"/>
              </a:rPr>
              <a:t>Thomas W. Hahn (tomhahn@iupui.edu)</a:t>
            </a:r>
          </a:p>
          <a:p>
            <a:pPr algn="ctr"/>
            <a:r>
              <a:rPr lang="en-US" sz="2300" b="1" dirty="0">
                <a:latin typeface="Trebuchet MS" pitchFamily="34" charset="0"/>
              </a:rPr>
              <a:t>Julie A. Hatcher (jhatcher@iupui.edu)</a:t>
            </a:r>
          </a:p>
          <a:p>
            <a:pPr algn="ctr"/>
            <a:endParaRPr lang="en-US" sz="2300" b="1" dirty="0" smtClean="0">
              <a:latin typeface="Trebuchet MS" pitchFamily="34" charset="0"/>
            </a:endParaRPr>
          </a:p>
          <a:p>
            <a:pPr algn="ctr"/>
            <a:endParaRPr lang="en-US" sz="2300" b="1" dirty="0" smtClean="0">
              <a:latin typeface="Trebuchet MS" pitchFamily="34" charset="0"/>
            </a:endParaRPr>
          </a:p>
          <a:p>
            <a:pPr algn="ctr"/>
            <a:r>
              <a:rPr lang="en-US" sz="2300" b="1" dirty="0" smtClean="0">
                <a:latin typeface="Trebuchet MS" pitchFamily="34" charset="0"/>
              </a:rPr>
              <a:t>IUPUI </a:t>
            </a:r>
            <a:r>
              <a:rPr lang="en-US" sz="2300" b="1" dirty="0">
                <a:latin typeface="Trebuchet MS" pitchFamily="34" charset="0"/>
              </a:rPr>
              <a:t>Center for Service and </a:t>
            </a:r>
            <a:r>
              <a:rPr lang="en-US" sz="2300" b="1" dirty="0" smtClean="0">
                <a:latin typeface="Trebuchet MS" pitchFamily="34" charset="0"/>
              </a:rPr>
              <a:t>Learning</a:t>
            </a:r>
          </a:p>
          <a:p>
            <a:pPr algn="ctr"/>
            <a:endParaRPr lang="en-US" sz="2300" b="1" dirty="0">
              <a:latin typeface="Trebuchet MS" pitchFamily="34" charset="0"/>
            </a:endParaRPr>
          </a:p>
          <a:p>
            <a:pPr algn="ctr"/>
            <a:r>
              <a:rPr lang="en-US" sz="2300" b="1" dirty="0" smtClean="0">
                <a:latin typeface="Trebuchet MS" pitchFamily="34" charset="0"/>
              </a:rPr>
              <a:t>IARSLCE Annual Conference</a:t>
            </a:r>
          </a:p>
          <a:p>
            <a:pPr algn="ctr"/>
            <a:r>
              <a:rPr lang="en-US" sz="2300" b="1" dirty="0" smtClean="0">
                <a:latin typeface="Trebuchet MS" pitchFamily="34" charset="0"/>
              </a:rPr>
              <a:t>November 16-18, 2015</a:t>
            </a:r>
          </a:p>
          <a:p>
            <a:pPr algn="ctr"/>
            <a:r>
              <a:rPr lang="en-US" sz="2800" dirty="0" smtClean="0">
                <a:latin typeface="Trebuchet MS" pitchFamily="34" charset="0"/>
              </a:rPr>
              <a:t> </a:t>
            </a:r>
            <a:endParaRPr lang="en-US" sz="2800" dirty="0">
              <a:latin typeface="Trebuchet MS" pitchFamily="34" charset="0"/>
            </a:endParaRPr>
          </a:p>
          <a:p>
            <a:pPr algn="ctr"/>
            <a:r>
              <a:rPr lang="en-US" sz="2000" dirty="0">
                <a:latin typeface="Trebuchet MS" pitchFamily="34" charset="0"/>
              </a:rPr>
              <a:t> </a:t>
            </a:r>
          </a:p>
          <a:p>
            <a:pPr algn="ctr"/>
            <a:endParaRPr lang="en-US" sz="2400" b="1" dirty="0">
              <a:solidFill>
                <a:schemeClr val="tx2"/>
              </a:solidFill>
            </a:endParaRPr>
          </a:p>
          <a:p>
            <a:pPr algn="ctr"/>
            <a:endParaRPr lang="en-US" sz="3600" b="1" dirty="0">
              <a:solidFill>
                <a:schemeClr val="tx2"/>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a:xfrm>
            <a:off x="3505200" y="3905250"/>
            <a:ext cx="2743200" cy="274320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3600" spc="-150" dirty="0" smtClean="0">
                <a:solidFill>
                  <a:schemeClr val="tx1"/>
                </a:solidFill>
                <a:latin typeface="Agency FB" panose="020B0503020202020204" pitchFamily="34" charset="0"/>
              </a:rPr>
              <a:t>Civic</a:t>
            </a:r>
          </a:p>
          <a:p>
            <a:pPr algn="ctr"/>
            <a:r>
              <a:rPr lang="en-US" sz="3600" spc="-150" dirty="0" smtClean="0">
                <a:solidFill>
                  <a:schemeClr val="tx1"/>
                </a:solidFill>
                <a:latin typeface="Agency FB" panose="020B0503020202020204" pitchFamily="34" charset="0"/>
              </a:rPr>
              <a:t> Experiences</a:t>
            </a:r>
          </a:p>
        </p:txBody>
      </p:sp>
      <p:sp>
        <p:nvSpPr>
          <p:cNvPr id="11" name="Title 10"/>
          <p:cNvSpPr>
            <a:spLocks noGrp="1"/>
          </p:cNvSpPr>
          <p:nvPr>
            <p:ph type="title"/>
          </p:nvPr>
        </p:nvSpPr>
        <p:spPr>
          <a:xfrm>
            <a:off x="457200" y="457200"/>
            <a:ext cx="8229600" cy="1069848"/>
          </a:xfrm>
        </p:spPr>
        <p:txBody>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Sample Student B</a:t>
            </a:r>
            <a:endParaRPr lang="en-US" dirty="0"/>
          </a:p>
        </p:txBody>
      </p:sp>
      <p:sp>
        <p:nvSpPr>
          <p:cNvPr id="13" name="Oval 12"/>
          <p:cNvSpPr/>
          <p:nvPr/>
        </p:nvSpPr>
        <p:spPr>
          <a:xfrm>
            <a:off x="3276600" y="1371600"/>
            <a:ext cx="2743200" cy="2743200"/>
          </a:xfrm>
          <a:prstGeom prst="ellipse">
            <a:avLst/>
          </a:prstGeom>
          <a:noFill/>
          <a:ln w="349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spc="-150" dirty="0" smtClean="0">
                <a:solidFill>
                  <a:schemeClr val="tx1"/>
                </a:solidFill>
                <a:latin typeface="Agency FB" panose="020B0503020202020204" pitchFamily="34" charset="0"/>
              </a:rPr>
              <a:t>Personal</a:t>
            </a:r>
            <a:r>
              <a:rPr lang="en-US" sz="3600" dirty="0" smtClean="0">
                <a:solidFill>
                  <a:schemeClr val="tx1"/>
                </a:solidFill>
                <a:latin typeface="Agency FB" panose="020B0503020202020204" pitchFamily="34" charset="0"/>
              </a:rPr>
              <a:t> </a:t>
            </a:r>
          </a:p>
          <a:p>
            <a:pPr algn="ctr"/>
            <a:r>
              <a:rPr lang="en-US" sz="3600" dirty="0" smtClean="0">
                <a:solidFill>
                  <a:schemeClr val="tx1"/>
                </a:solidFill>
                <a:latin typeface="Agency FB" panose="020B0503020202020204" pitchFamily="34" charset="0"/>
              </a:rPr>
              <a:t>Identity</a:t>
            </a:r>
            <a:endParaRPr lang="en-US" sz="3600" dirty="0">
              <a:solidFill>
                <a:schemeClr val="tx1"/>
              </a:solidFill>
              <a:latin typeface="Agency FB" panose="020B0503020202020204" pitchFamily="34" charset="0"/>
            </a:endParaRPr>
          </a:p>
        </p:txBody>
      </p:sp>
      <p:sp>
        <p:nvSpPr>
          <p:cNvPr id="14" name="Oval 13"/>
          <p:cNvSpPr/>
          <p:nvPr/>
        </p:nvSpPr>
        <p:spPr>
          <a:xfrm>
            <a:off x="1638300" y="2914650"/>
            <a:ext cx="2743200" cy="2743200"/>
          </a:xfrm>
          <a:prstGeom prst="ellipse">
            <a:avLst/>
          </a:prstGeom>
          <a:noFill/>
          <a:ln w="349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3600" spc="-150" dirty="0" smtClean="0">
                <a:solidFill>
                  <a:schemeClr val="tx1"/>
                </a:solidFill>
                <a:latin typeface="Agency FB" panose="020B0503020202020204" pitchFamily="34" charset="0"/>
              </a:rPr>
              <a:t>Educational Experiences</a:t>
            </a:r>
          </a:p>
        </p:txBody>
      </p:sp>
    </p:spTree>
    <p:extLst>
      <p:ext uri="{BB962C8B-B14F-4D97-AF65-F5344CB8AC3E}">
        <p14:creationId xmlns:p14="http://schemas.microsoft.com/office/powerpoint/2010/main" val="1108797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wn Arrow 5"/>
          <p:cNvSpPr/>
          <p:nvPr/>
        </p:nvSpPr>
        <p:spPr>
          <a:xfrm rot="3428534">
            <a:off x="6459415" y="1017146"/>
            <a:ext cx="1771929" cy="2507337"/>
          </a:xfrm>
          <a:prstGeom prst="downArrow">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en-US" sz="2800" dirty="0" smtClean="0">
                <a:solidFill>
                  <a:schemeClr val="tx1"/>
                </a:solidFill>
                <a:latin typeface="Agency FB" panose="020B0503020202020204" pitchFamily="34" charset="0"/>
                <a:cs typeface="Aharoni" panose="02010803020104030203" pitchFamily="2" charset="-79"/>
              </a:rPr>
              <a:t>Service Learning w/ Reflection</a:t>
            </a:r>
          </a:p>
        </p:txBody>
      </p:sp>
      <p:sp>
        <p:nvSpPr>
          <p:cNvPr id="13" name="Footer Placeholder 12"/>
          <p:cNvSpPr>
            <a:spLocks noGrp="1"/>
          </p:cNvSpPr>
          <p:nvPr>
            <p:ph type="ftr" sz="quarter" idx="11"/>
          </p:nvPr>
        </p:nvSpPr>
        <p:spPr>
          <a:xfrm>
            <a:off x="3404804" y="565427"/>
            <a:ext cx="4114800" cy="329184"/>
          </a:xfrm>
        </p:spPr>
        <p:txBody>
          <a:bodyPr/>
          <a:lstStyle/>
          <a:p>
            <a:r>
              <a:rPr lang="en-US" smtClean="0"/>
              <a:t>Norris, 2011</a:t>
            </a:r>
            <a:endParaRPr lang="en-US"/>
          </a:p>
        </p:txBody>
      </p:sp>
      <p:sp>
        <p:nvSpPr>
          <p:cNvPr id="15" name="Oval 14"/>
          <p:cNvSpPr/>
          <p:nvPr/>
        </p:nvSpPr>
        <p:spPr>
          <a:xfrm>
            <a:off x="3253339" y="1497073"/>
            <a:ext cx="2590800" cy="2590800"/>
          </a:xfrm>
          <a:prstGeom prst="ellipse">
            <a:avLst/>
          </a:prstGeom>
          <a:noFill/>
          <a:ln w="349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spc="-150" dirty="0" smtClean="0">
                <a:solidFill>
                  <a:schemeClr val="tx1"/>
                </a:solidFill>
                <a:latin typeface="Agency FB" panose="020B0503020202020204" pitchFamily="34" charset="0"/>
              </a:rPr>
              <a:t>Personal </a:t>
            </a:r>
          </a:p>
          <a:p>
            <a:pPr algn="ctr"/>
            <a:r>
              <a:rPr lang="en-US" sz="3600" spc="-150" dirty="0" smtClean="0">
                <a:solidFill>
                  <a:schemeClr val="tx1"/>
                </a:solidFill>
                <a:latin typeface="Agency FB" panose="020B0503020202020204" pitchFamily="34" charset="0"/>
              </a:rPr>
              <a:t>Identity</a:t>
            </a:r>
            <a:endParaRPr lang="en-US" sz="3600" spc="-150" dirty="0">
              <a:solidFill>
                <a:schemeClr val="tx1"/>
              </a:solidFill>
              <a:latin typeface="Agency FB" panose="020B0503020202020204" pitchFamily="34" charset="0"/>
            </a:endParaRPr>
          </a:p>
        </p:txBody>
      </p:sp>
      <p:sp>
        <p:nvSpPr>
          <p:cNvPr id="16" name="Oval 15"/>
          <p:cNvSpPr/>
          <p:nvPr/>
        </p:nvSpPr>
        <p:spPr>
          <a:xfrm>
            <a:off x="2243689" y="3209887"/>
            <a:ext cx="2590800" cy="2590800"/>
          </a:xfrm>
          <a:prstGeom prst="ellipse">
            <a:avLst/>
          </a:prstGeom>
          <a:noFill/>
          <a:ln w="349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3600" spc="-150" dirty="0" smtClean="0">
                <a:solidFill>
                  <a:schemeClr val="tx1"/>
                </a:solidFill>
                <a:latin typeface="Agency FB" panose="020B0503020202020204" pitchFamily="34" charset="0"/>
              </a:rPr>
              <a:t>Educational Experiences</a:t>
            </a:r>
          </a:p>
        </p:txBody>
      </p:sp>
      <p:sp>
        <p:nvSpPr>
          <p:cNvPr id="17" name="Oval 16"/>
          <p:cNvSpPr/>
          <p:nvPr/>
        </p:nvSpPr>
        <p:spPr>
          <a:xfrm>
            <a:off x="4243939" y="3209887"/>
            <a:ext cx="2590800" cy="259080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3600" spc="-150" dirty="0" smtClean="0">
                <a:solidFill>
                  <a:schemeClr val="tx1"/>
                </a:solidFill>
                <a:latin typeface="Agency FB" panose="020B0503020202020204" pitchFamily="34" charset="0"/>
              </a:rPr>
              <a:t>Civic</a:t>
            </a:r>
          </a:p>
          <a:p>
            <a:pPr algn="r"/>
            <a:r>
              <a:rPr lang="en-US" sz="3600" spc="-150" dirty="0" smtClean="0">
                <a:solidFill>
                  <a:schemeClr val="tx1"/>
                </a:solidFill>
                <a:latin typeface="Agency FB" panose="020B0503020202020204" pitchFamily="34" charset="0"/>
              </a:rPr>
              <a:t> Experiences</a:t>
            </a:r>
          </a:p>
        </p:txBody>
      </p:sp>
      <p:sp>
        <p:nvSpPr>
          <p:cNvPr id="19" name="Down Arrow 18"/>
          <p:cNvSpPr/>
          <p:nvPr/>
        </p:nvSpPr>
        <p:spPr>
          <a:xfrm rot="7093162">
            <a:off x="6968968" y="4797980"/>
            <a:ext cx="1593790" cy="2159396"/>
          </a:xfrm>
          <a:prstGeom prst="downArrow">
            <a:avLst>
              <a:gd name="adj1" fmla="val 56142"/>
              <a:gd name="adj2" fmla="val 45588"/>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en-US" sz="2800" dirty="0" smtClean="0">
                <a:solidFill>
                  <a:schemeClr val="tx1"/>
                </a:solidFill>
                <a:latin typeface="Agency FB" panose="020B0503020202020204" pitchFamily="34" charset="0"/>
                <a:cs typeface="AngsanaUPC" panose="02020603050405020304" pitchFamily="18" charset="-34"/>
              </a:rPr>
              <a:t>Prior Experiences</a:t>
            </a:r>
          </a:p>
        </p:txBody>
      </p:sp>
      <p:sp>
        <p:nvSpPr>
          <p:cNvPr id="20" name="Down Arrow 19"/>
          <p:cNvSpPr/>
          <p:nvPr/>
        </p:nvSpPr>
        <p:spPr>
          <a:xfrm rot="14377053">
            <a:off x="373223" y="4705926"/>
            <a:ext cx="1679293" cy="2357342"/>
          </a:xfrm>
          <a:prstGeom prst="downArrow">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 wrap="square" lIns="91440" tIns="45720" rIns="91440" bIns="45720" numCol="1" spcCol="0" rtlCol="0" fromWordArt="0" anchor="ctr" anchorCtr="0" forceAA="0" compatLnSpc="1">
            <a:prstTxWarp prst="textNoShape">
              <a:avLst/>
            </a:prstTxWarp>
            <a:noAutofit/>
          </a:bodyPr>
          <a:lstStyle/>
          <a:p>
            <a:pPr algn="ctr"/>
            <a:r>
              <a:rPr lang="en-US" sz="2800" dirty="0" smtClean="0">
                <a:solidFill>
                  <a:schemeClr val="tx1"/>
                </a:solidFill>
                <a:latin typeface="Agency FB" panose="020B0503020202020204" pitchFamily="34" charset="0"/>
                <a:cs typeface="AngsanaUPC" panose="02020603050405020304" pitchFamily="18" charset="-34"/>
              </a:rPr>
              <a:t>Dialogue Across Difference</a:t>
            </a:r>
          </a:p>
        </p:txBody>
      </p:sp>
      <p:sp>
        <p:nvSpPr>
          <p:cNvPr id="22" name="Down Arrow 21"/>
          <p:cNvSpPr/>
          <p:nvPr/>
        </p:nvSpPr>
        <p:spPr>
          <a:xfrm rot="17929944">
            <a:off x="813668" y="1085237"/>
            <a:ext cx="1679293" cy="2443748"/>
          </a:xfrm>
          <a:prstGeom prst="downArrow">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 wrap="square" lIns="91440" tIns="45720" rIns="91440" bIns="45720" numCol="1" spcCol="0" rtlCol="0" fromWordArt="0" anchor="ctr" anchorCtr="0" forceAA="0" compatLnSpc="1">
            <a:prstTxWarp prst="textNoShape">
              <a:avLst/>
            </a:prstTxWarp>
            <a:noAutofit/>
          </a:bodyPr>
          <a:lstStyle/>
          <a:p>
            <a:pPr algn="ctr"/>
            <a:r>
              <a:rPr lang="en-US" sz="2800" dirty="0" smtClean="0">
                <a:solidFill>
                  <a:schemeClr val="tx1"/>
                </a:solidFill>
                <a:latin typeface="Agency FB" panose="020B0503020202020204" pitchFamily="34" charset="0"/>
                <a:cs typeface="AngsanaUPC" panose="02020603050405020304" pitchFamily="18" charset="-34"/>
              </a:rPr>
              <a:t>Mentored Relationships</a:t>
            </a:r>
          </a:p>
        </p:txBody>
      </p:sp>
      <p:sp>
        <p:nvSpPr>
          <p:cNvPr id="23" name="Title 10"/>
          <p:cNvSpPr txBox="1">
            <a:spLocks/>
          </p:cNvSpPr>
          <p:nvPr/>
        </p:nvSpPr>
        <p:spPr>
          <a:xfrm>
            <a:off x="521769" y="314805"/>
            <a:ext cx="8229600" cy="9906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Potential Factors Influencing </a:t>
            </a: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Civic-Mindedness</a:t>
            </a:r>
            <a:endPar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endParaRPr>
          </a:p>
        </p:txBody>
      </p:sp>
      <p:sp>
        <p:nvSpPr>
          <p:cNvPr id="12" name="Rectangle 11"/>
          <p:cNvSpPr/>
          <p:nvPr/>
        </p:nvSpPr>
        <p:spPr>
          <a:xfrm>
            <a:off x="7326329" y="0"/>
            <a:ext cx="1414170" cy="461665"/>
          </a:xfrm>
          <a:prstGeom prst="rect">
            <a:avLst/>
          </a:prstGeom>
        </p:spPr>
        <p:txBody>
          <a:bodyPr wrap="none">
            <a:spAutoFit/>
          </a:bodyPr>
          <a:lstStyle/>
          <a:p>
            <a:r>
              <a:rPr lang="en-US" sz="2400" b="1" dirty="0">
                <a:latin typeface="Agency FB" panose="020B0503020202020204" pitchFamily="34" charset="0"/>
              </a:rPr>
              <a:t>Norris, 2011</a:t>
            </a:r>
          </a:p>
        </p:txBody>
      </p:sp>
    </p:spTree>
    <p:extLst>
      <p:ext uri="{BB962C8B-B14F-4D97-AF65-F5344CB8AC3E}">
        <p14:creationId xmlns:p14="http://schemas.microsoft.com/office/powerpoint/2010/main" val="95478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P spid="20"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a:xfrm>
            <a:off x="228600" y="457200"/>
            <a:ext cx="73914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dirty="0" smtClean="0">
                <a:solidFill>
                  <a:srgbClr val="860000"/>
                </a:solidFill>
                <a:effectLst>
                  <a:outerShdw blurRad="38100" dist="38100" dir="2700000" algn="tl">
                    <a:srgbClr val="000000">
                      <a:alpha val="43137"/>
                    </a:srgbClr>
                  </a:outerShdw>
                </a:effectLst>
              </a:rPr>
              <a:t>Assessment: CMG Scale</a:t>
            </a:r>
          </a:p>
        </p:txBody>
      </p:sp>
      <p:sp>
        <p:nvSpPr>
          <p:cNvPr id="24579" name="Content Placeholder 2"/>
          <p:cNvSpPr>
            <a:spLocks noGrp="1"/>
          </p:cNvSpPr>
          <p:nvPr>
            <p:ph idx="1"/>
          </p:nvPr>
        </p:nvSpPr>
        <p:spPr bwMode="auto">
          <a:xfrm>
            <a:off x="1143000" y="1600200"/>
            <a:ext cx="7543800" cy="4525963"/>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r>
              <a:rPr lang="en-US" sz="3600" b="1" dirty="0" smtClean="0">
                <a:latin typeface="+mj-lt"/>
              </a:rPr>
              <a:t>30-item self-report measuring knowledge, skills, dispositions, and behavioral intentions</a:t>
            </a:r>
          </a:p>
          <a:p>
            <a:pPr marL="365760" lvl="1" indent="-256032">
              <a:buClr>
                <a:schemeClr val="accent3"/>
              </a:buClr>
              <a:buFont typeface="Georgia"/>
              <a:buChar char="•"/>
            </a:pPr>
            <a:r>
              <a:rPr lang="en-US" sz="3600" b="1" dirty="0" smtClean="0">
                <a:solidFill>
                  <a:schemeClr val="tx1"/>
                </a:solidFill>
                <a:latin typeface="+mj-lt"/>
              </a:rPr>
              <a:t>Paper, online administration</a:t>
            </a:r>
          </a:p>
          <a:p>
            <a:pPr marL="365760" lvl="1" indent="-256032">
              <a:buClr>
                <a:schemeClr val="accent3"/>
              </a:buClr>
              <a:buFont typeface="Georgia"/>
              <a:buChar char="•"/>
            </a:pPr>
            <a:r>
              <a:rPr lang="en-US" sz="3600" b="1" dirty="0" smtClean="0">
                <a:solidFill>
                  <a:schemeClr val="tx1"/>
                </a:solidFill>
                <a:latin typeface="+mj-lt"/>
              </a:rPr>
              <a:t>Adaptable: course, major, or “My education at IUPUI” – </a:t>
            </a:r>
            <a:r>
              <a:rPr lang="en-US" sz="3600" b="1" i="1" dirty="0" smtClean="0">
                <a:solidFill>
                  <a:schemeClr val="tx1"/>
                </a:solidFill>
                <a:latin typeface="+mj-lt"/>
              </a:rPr>
              <a:t>depends on the research question</a:t>
            </a:r>
          </a:p>
          <a:p>
            <a:pPr marL="365760" lvl="1" indent="-256032">
              <a:buClr>
                <a:schemeClr val="accent3"/>
              </a:buClr>
              <a:buFont typeface="Georgia"/>
              <a:buChar char="•"/>
            </a:pPr>
            <a:endParaRPr lang="en-US" sz="2800" dirty="0" smtClean="0">
              <a:latin typeface="+mj-lt"/>
            </a:endParaRPr>
          </a:p>
          <a:p>
            <a:pPr>
              <a:buFontTx/>
              <a:buNone/>
            </a:pPr>
            <a:endParaRPr lang="en-US" b="1" dirty="0" smtClean="0">
              <a:latin typeface="Trebuchet MS"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bwMode="auto">
          <a:xfrm>
            <a:off x="228600" y="533400"/>
            <a:ext cx="7315200" cy="11430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dirty="0" smtClean="0">
                <a:solidFill>
                  <a:srgbClr val="860000"/>
                </a:solidFill>
                <a:effectLst>
                  <a:outerShdw blurRad="38100" dist="38100" dir="2700000" algn="tl">
                    <a:srgbClr val="000000">
                      <a:alpha val="43137"/>
                    </a:srgbClr>
                  </a:outerShdw>
                </a:effectLst>
              </a:rPr>
              <a:t>Assessment: </a:t>
            </a:r>
            <a:r>
              <a:rPr lang="en-US" b="1" dirty="0" smtClean="0">
                <a:solidFill>
                  <a:srgbClr val="860000"/>
                </a:solidFill>
                <a:latin typeface="Trebuchet MS" pitchFamily="34" charset="0"/>
              </a:rPr>
              <a:t>CMG Narrative and Rubric</a:t>
            </a:r>
            <a:r>
              <a:rPr lang="en-US" b="1" dirty="0" smtClean="0">
                <a:latin typeface="Trebuchet MS" pitchFamily="34" charset="0"/>
              </a:rPr>
              <a:t/>
            </a:r>
            <a:br>
              <a:rPr lang="en-US" b="1" dirty="0" smtClean="0">
                <a:latin typeface="Trebuchet MS" pitchFamily="34" charset="0"/>
              </a:rPr>
            </a:br>
            <a:endParaRPr lang="en-US" dirty="0" smtClean="0">
              <a:solidFill>
                <a:srgbClr val="860000"/>
              </a:solidFill>
              <a:effectLst>
                <a:outerShdw blurRad="38100" dist="38100" dir="2700000" algn="tl">
                  <a:srgbClr val="000000">
                    <a:alpha val="43137"/>
                  </a:srgbClr>
                </a:outerShdw>
              </a:effectLst>
            </a:endParaRPr>
          </a:p>
        </p:txBody>
      </p:sp>
      <p:sp>
        <p:nvSpPr>
          <p:cNvPr id="25603" name="Content Placeholder 2"/>
          <p:cNvSpPr>
            <a:spLocks noGrp="1"/>
          </p:cNvSpPr>
          <p:nvPr>
            <p:ph idx="1"/>
          </p:nvPr>
        </p:nvSpPr>
        <p:spPr bwMode="auto">
          <a:xfrm>
            <a:off x="685800" y="1600200"/>
            <a:ext cx="7772400"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endParaRPr lang="en-US" b="1" dirty="0" smtClean="0">
              <a:latin typeface="Trebuchet MS" pitchFamily="34" charset="0"/>
            </a:endParaRPr>
          </a:p>
          <a:p>
            <a:pPr marL="255588" indent="-26988">
              <a:buNone/>
            </a:pPr>
            <a:r>
              <a:rPr lang="en-US" sz="3600" b="1" dirty="0" smtClean="0">
                <a:latin typeface="Trebuchet MS" pitchFamily="34" charset="0"/>
              </a:rPr>
              <a:t>Prompt: I have a </a:t>
            </a:r>
            <a:r>
              <a:rPr lang="en-US" sz="3600" b="1" u="sng" dirty="0" smtClean="0">
                <a:latin typeface="Trebuchet MS" pitchFamily="34" charset="0"/>
              </a:rPr>
              <a:t>responsibility</a:t>
            </a:r>
            <a:r>
              <a:rPr lang="en-US" sz="3600" b="1" dirty="0" smtClean="0">
                <a:latin typeface="Trebuchet MS" pitchFamily="34" charset="0"/>
              </a:rPr>
              <a:t> and a </a:t>
            </a:r>
            <a:r>
              <a:rPr lang="en-US" sz="3600" b="1" u="sng" dirty="0" smtClean="0">
                <a:latin typeface="Trebuchet MS" pitchFamily="34" charset="0"/>
              </a:rPr>
              <a:t>commitment</a:t>
            </a:r>
            <a:r>
              <a:rPr lang="en-US" sz="3600" b="1" dirty="0" smtClean="0">
                <a:latin typeface="Trebuchet MS" pitchFamily="34" charset="0"/>
              </a:rPr>
              <a:t> to use the </a:t>
            </a:r>
            <a:r>
              <a:rPr lang="en-US" sz="3600" b="1" u="sng" dirty="0" smtClean="0">
                <a:latin typeface="Trebuchet MS" pitchFamily="34" charset="0"/>
              </a:rPr>
              <a:t>knowledge and skills</a:t>
            </a:r>
            <a:r>
              <a:rPr lang="en-US" sz="3600" b="1" dirty="0" smtClean="0">
                <a:latin typeface="Trebuchet MS" pitchFamily="34" charset="0"/>
              </a:rPr>
              <a:t> I have gained as a college student to </a:t>
            </a:r>
            <a:r>
              <a:rPr lang="en-US" sz="3600" b="1" u="sng" dirty="0" smtClean="0">
                <a:latin typeface="Trebuchet MS" pitchFamily="34" charset="0"/>
              </a:rPr>
              <a:t>collaborate with others</a:t>
            </a:r>
            <a:r>
              <a:rPr lang="en-US" sz="3600" b="1" dirty="0" smtClean="0">
                <a:latin typeface="Trebuchet MS" pitchFamily="34" charset="0"/>
              </a:rPr>
              <a:t>, who may be </a:t>
            </a:r>
            <a:r>
              <a:rPr lang="en-US" sz="3600" b="1" u="sng" dirty="0" smtClean="0">
                <a:latin typeface="Trebuchet MS" pitchFamily="34" charset="0"/>
              </a:rPr>
              <a:t>different</a:t>
            </a:r>
            <a:r>
              <a:rPr lang="en-US" sz="3600" b="1" dirty="0" smtClean="0">
                <a:latin typeface="Trebuchet MS" pitchFamily="34" charset="0"/>
              </a:rPr>
              <a:t> from me, to help address issues in society.</a:t>
            </a:r>
          </a:p>
          <a:p>
            <a:pPr>
              <a:buFontTx/>
              <a:buNone/>
            </a:pPr>
            <a:endParaRPr lang="en-US" b="1" dirty="0" smtClean="0">
              <a:latin typeface="Trebuchet MS"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bwMode="auto">
          <a:xfrm>
            <a:off x="228600" y="457200"/>
            <a:ext cx="7391400" cy="11430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dirty="0" smtClean="0">
                <a:solidFill>
                  <a:srgbClr val="860000"/>
                </a:solidFill>
                <a:effectLst>
                  <a:outerShdw blurRad="38100" dist="38100" dir="2700000" algn="tl">
                    <a:srgbClr val="000000">
                      <a:alpha val="43137"/>
                    </a:srgbClr>
                  </a:outerShdw>
                </a:effectLst>
              </a:rPr>
              <a:t>Assessment: </a:t>
            </a:r>
            <a:r>
              <a:rPr lang="en-US" b="1" dirty="0" smtClean="0">
                <a:latin typeface="Trebuchet MS" pitchFamily="34" charset="0"/>
              </a:rPr>
              <a:t>CMG Interview and Rubric</a:t>
            </a:r>
            <a:br>
              <a:rPr lang="en-US" b="1" dirty="0" smtClean="0">
                <a:latin typeface="Trebuchet MS" pitchFamily="34" charset="0"/>
              </a:rPr>
            </a:br>
            <a:endParaRPr lang="en-US" dirty="0" smtClean="0">
              <a:solidFill>
                <a:srgbClr val="860000"/>
              </a:solidFill>
              <a:effectLst>
                <a:outerShdw blurRad="38100" dist="38100" dir="2700000" algn="tl">
                  <a:srgbClr val="000000">
                    <a:alpha val="43137"/>
                  </a:srgbClr>
                </a:outerShdw>
              </a:effectLst>
            </a:endParaRPr>
          </a:p>
        </p:txBody>
      </p:sp>
      <p:sp>
        <p:nvSpPr>
          <p:cNvPr id="26627" name="Content Placeholder 2"/>
          <p:cNvSpPr>
            <a:spLocks noGrp="1"/>
          </p:cNvSpPr>
          <p:nvPr>
            <p:ph idx="1"/>
          </p:nvPr>
        </p:nvSpPr>
        <p:spPr bwMode="auto">
          <a:xfrm>
            <a:off x="990600" y="1600200"/>
            <a:ext cx="7696200"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endParaRPr lang="en-US" b="1" dirty="0" smtClean="0">
              <a:latin typeface="Trebuchet MS" pitchFamily="34" charset="0"/>
            </a:endParaRPr>
          </a:p>
          <a:p>
            <a:r>
              <a:rPr lang="en-US" sz="3600" b="1" dirty="0" smtClean="0">
                <a:latin typeface="Trebuchet MS" pitchFamily="34" charset="0"/>
              </a:rPr>
              <a:t>Types of community involvement</a:t>
            </a:r>
          </a:p>
          <a:p>
            <a:r>
              <a:rPr lang="en-US" sz="3600" b="1" dirty="0" smtClean="0">
                <a:latin typeface="Trebuchet MS" pitchFamily="34" charset="0"/>
              </a:rPr>
              <a:t>Motives</a:t>
            </a:r>
          </a:p>
          <a:p>
            <a:r>
              <a:rPr lang="en-US" sz="3600" b="1" dirty="0" smtClean="0">
                <a:latin typeface="Trebuchet MS" pitchFamily="34" charset="0"/>
              </a:rPr>
              <a:t>Identity</a:t>
            </a:r>
          </a:p>
          <a:p>
            <a:r>
              <a:rPr lang="en-US" sz="3600" b="1" dirty="0" smtClean="0">
                <a:latin typeface="Trebuchet MS" pitchFamily="34" charset="0"/>
              </a:rPr>
              <a:t>Future involvement</a:t>
            </a:r>
          </a:p>
          <a:p>
            <a:r>
              <a:rPr lang="en-US" sz="3600" b="1" dirty="0" smtClean="0">
                <a:latin typeface="Trebuchet MS" pitchFamily="34" charset="0"/>
              </a:rPr>
              <a:t>Problem situation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cher%20Tornado%20Aftermath%20006Oklahoma.jpg"/>
          <p:cNvPicPr>
            <a:picLocks noChangeAspect="1"/>
          </p:cNvPicPr>
          <p:nvPr/>
        </p:nvPicPr>
        <p:blipFill>
          <a:blip r:embed="rId3" cstate="print">
            <a:duotone>
              <a:schemeClr val="bg2">
                <a:shade val="45000"/>
                <a:satMod val="135000"/>
              </a:schemeClr>
              <a:prstClr val="white"/>
            </a:duotone>
          </a:blip>
          <a:stretch>
            <a:fillRect/>
          </a:stretch>
        </p:blipFill>
        <p:spPr>
          <a:xfrm>
            <a:off x="990600" y="838200"/>
            <a:ext cx="7112000" cy="5334000"/>
          </a:xfrm>
          <a:prstGeom prst="rect">
            <a:avLst/>
          </a:prstGeom>
          <a:effectLst>
            <a:softEdge rad="317500"/>
          </a:effectLst>
        </p:spPr>
      </p:pic>
      <p:sp>
        <p:nvSpPr>
          <p:cNvPr id="27650" name="Title 1"/>
          <p:cNvSpPr>
            <a:spLocks noGrp="1"/>
          </p:cNvSpPr>
          <p:nvPr>
            <p:ph type="title"/>
          </p:nvPr>
        </p:nvSpPr>
        <p:spPr bwMode="auto">
          <a:xfrm>
            <a:off x="152400" y="457200"/>
            <a:ext cx="73914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dirty="0" smtClean="0">
                <a:solidFill>
                  <a:srgbClr val="860000"/>
                </a:solidFill>
                <a:effectLst>
                  <a:outerShdw blurRad="38100" dist="38100" dir="2700000" algn="tl">
                    <a:srgbClr val="000000">
                      <a:alpha val="43137"/>
                    </a:srgbClr>
                  </a:outerShdw>
                </a:effectLst>
              </a:rPr>
              <a:t>Problem Situation</a:t>
            </a:r>
          </a:p>
        </p:txBody>
      </p:sp>
      <p:sp>
        <p:nvSpPr>
          <p:cNvPr id="27651" name="Content Placeholder 2"/>
          <p:cNvSpPr>
            <a:spLocks noGrp="1"/>
          </p:cNvSpPr>
          <p:nvPr>
            <p:ph idx="1"/>
          </p:nvPr>
        </p:nvSpPr>
        <p:spPr bwMode="auto">
          <a:xfrm>
            <a:off x="304800" y="1981200"/>
            <a:ext cx="8458200" cy="4343400"/>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marL="0" indent="0" algn="ctr">
              <a:buFontTx/>
              <a:buNone/>
            </a:pPr>
            <a:r>
              <a:rPr lang="en-US" sz="2400" b="1" dirty="0" smtClean="0">
                <a:latin typeface="Arial Black" pitchFamily="34" charset="0"/>
              </a:rPr>
              <a:t>Imagine that Indiana is hit by a series of major tornados, floods or another natural or man-made disaster</a:t>
            </a:r>
            <a:r>
              <a:rPr lang="en-US" sz="2400" dirty="0" smtClean="0">
                <a:latin typeface="Arial Black" pitchFamily="34" charset="0"/>
              </a:rPr>
              <a:t> (similar to the devastation seen with Hurricane Katrina).  You and your family all survive and your residence is not destroyed, but many other people have died or are displaced, and many homes, businesses, and schools are destroyed.  There is a general sense of panic in the community. The mayor of your community is able to address the public through radio and television and has asked that people join together in this time of need. </a:t>
            </a:r>
          </a:p>
        </p:txBody>
      </p:sp>
      <p:sp>
        <p:nvSpPr>
          <p:cNvPr id="4" name="Rectangle 3"/>
          <p:cNvSpPr/>
          <p:nvPr/>
        </p:nvSpPr>
        <p:spPr>
          <a:xfrm>
            <a:off x="1882702" y="1305580"/>
            <a:ext cx="4899098" cy="523220"/>
          </a:xfrm>
          <a:prstGeom prst="rect">
            <a:avLst/>
          </a:prstGeom>
          <a:solidFill>
            <a:srgbClr val="860000"/>
          </a:solidFill>
        </p:spPr>
        <p:txBody>
          <a:bodyPr wrap="none">
            <a:spAutoFit/>
          </a:bodyPr>
          <a:lstStyle/>
          <a:p>
            <a:pPr>
              <a:buFontTx/>
              <a:buNone/>
            </a:pPr>
            <a:r>
              <a:rPr lang="en-US" sz="2800" b="1" dirty="0" smtClean="0">
                <a:solidFill>
                  <a:schemeClr val="bg1"/>
                </a:solidFill>
                <a:effectLst>
                  <a:outerShdw blurRad="38100" dist="38100" dir="2700000" algn="tl">
                    <a:srgbClr val="000000">
                      <a:alpha val="43137"/>
                    </a:srgbClr>
                  </a:outerShdw>
                </a:effectLst>
                <a:latin typeface="Trebuchet MS" pitchFamily="34" charset="0"/>
              </a:rPr>
              <a:t>How might you be involved?</a:t>
            </a:r>
          </a:p>
        </p:txBody>
      </p:sp>
      <p:sp>
        <p:nvSpPr>
          <p:cNvPr id="5" name="Rectangle 4"/>
          <p:cNvSpPr/>
          <p:nvPr/>
        </p:nvSpPr>
        <p:spPr>
          <a:xfrm>
            <a:off x="0" y="5903893"/>
            <a:ext cx="9144000" cy="954107"/>
          </a:xfrm>
          <a:prstGeom prst="rect">
            <a:avLst/>
          </a:prstGeom>
          <a:solidFill>
            <a:srgbClr val="860000"/>
          </a:solidFill>
        </p:spPr>
        <p:txBody>
          <a:bodyPr wrap="square">
            <a:spAutoFit/>
          </a:bodyPr>
          <a:lstStyle/>
          <a:p>
            <a:pPr algn="ctr">
              <a:buFontTx/>
              <a:buNone/>
            </a:pPr>
            <a:r>
              <a:rPr lang="en-US" sz="2800" b="1" dirty="0" smtClean="0">
                <a:solidFill>
                  <a:schemeClr val="bg1"/>
                </a:solidFill>
                <a:effectLst>
                  <a:outerShdw blurRad="38100" dist="38100" dir="2700000" algn="tl">
                    <a:srgbClr val="000000">
                      <a:alpha val="43137"/>
                    </a:srgbClr>
                  </a:outerShdw>
                </a:effectLst>
                <a:latin typeface="Trebuchet MS" pitchFamily="34" charset="0"/>
              </a:rPr>
              <a:t>How has your education contributed to knowledge and skills that might be useful?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7651">
                                            <p:bg/>
                                          </p:spTgt>
                                        </p:tgtEl>
                                        <p:attrNameLst>
                                          <p:attrName>style.visibility</p:attrName>
                                        </p:attrNameLst>
                                      </p:cBhvr>
                                      <p:to>
                                        <p:strVal val="visible"/>
                                      </p:to>
                                    </p:set>
                                    <p:animEffect transition="in" filter="fade">
                                      <p:cBhvr>
                                        <p:cTn id="7" dur="2000"/>
                                        <p:tgtEl>
                                          <p:spTgt spid="27651">
                                            <p:bg/>
                                          </p:spTgt>
                                        </p:tgtEl>
                                      </p:cBhvr>
                                    </p:animEffect>
                                  </p:childTnLst>
                                </p:cTn>
                              </p:par>
                              <p:par>
                                <p:cTn id="8" presetID="10" presetClass="entr" presetSubtype="0" fill="hold" grpId="1" nodeType="withEffect">
                                  <p:stCondLst>
                                    <p:cond delay="0"/>
                                  </p:stCondLst>
                                  <p:iterate type="wd">
                                    <p:tmPct val="10000"/>
                                  </p:iterate>
                                  <p:childTnLst>
                                    <p:set>
                                      <p:cBhvr>
                                        <p:cTn id="9" dur="1" fill="hold">
                                          <p:stCondLst>
                                            <p:cond delay="0"/>
                                          </p:stCondLst>
                                        </p:cTn>
                                        <p:tgtEl>
                                          <p:spTgt spid="27651">
                                            <p:txEl>
                                              <p:pRg st="0" end="0"/>
                                            </p:txEl>
                                          </p:spTgt>
                                        </p:tgtEl>
                                        <p:attrNameLst>
                                          <p:attrName>style.visibility</p:attrName>
                                        </p:attrNameLst>
                                      </p:cBhvr>
                                      <p:to>
                                        <p:strVal val="visible"/>
                                      </p:to>
                                    </p:set>
                                    <p:animEffect transition="in" filter="fade">
                                      <p:cBhvr>
                                        <p:cTn id="10" dur="2000"/>
                                        <p:tgtEl>
                                          <p:spTgt spid="27651">
                                            <p:txEl>
                                              <p:pRg st="0" end="0"/>
                                            </p:txEl>
                                          </p:spTgt>
                                        </p:tgtEl>
                                      </p:cBhvr>
                                    </p:animEffect>
                                  </p:childTnLst>
                                </p:cTn>
                              </p:par>
                            </p:childTnLst>
                          </p:cTn>
                        </p:par>
                        <p:par>
                          <p:cTn id="11" fill="hold">
                            <p:stCondLst>
                              <p:cond delay="22200"/>
                            </p:stCondLst>
                            <p:childTnLst>
                              <p:par>
                                <p:cTn id="12" presetID="3" presetClass="emph" presetSubtype="2" fill="hold" grpId="0" nodeType="afterEffect">
                                  <p:stCondLst>
                                    <p:cond delay="0"/>
                                  </p:stCondLst>
                                  <p:iterate type="wd">
                                    <p:tmPct val="0"/>
                                  </p:iterate>
                                  <p:childTnLst>
                                    <p:animClr clrSpc="rgb" dir="cw">
                                      <p:cBhvr override="childStyle">
                                        <p:cTn id="13" dur="2000" fill="hold"/>
                                        <p:tgtEl>
                                          <p:spTgt spid="27651">
                                            <p:txEl>
                                              <p:pRg st="0" end="0"/>
                                            </p:txEl>
                                          </p:spTgt>
                                        </p:tgtEl>
                                        <p:attrNameLst>
                                          <p:attrName>style.color</p:attrName>
                                        </p:attrNameLst>
                                      </p:cBhvr>
                                      <p:to>
                                        <a:srgbClr val="857C69"/>
                                      </p:to>
                                    </p:animClr>
                                  </p:childTnLst>
                                </p:cTn>
                              </p:par>
                            </p:childTnLst>
                          </p:cTn>
                        </p:par>
                        <p:par>
                          <p:cTn id="14" fill="hold">
                            <p:stCondLst>
                              <p:cond delay="24200"/>
                            </p:stCondLst>
                            <p:childTnLst>
                              <p:par>
                                <p:cTn id="15" presetID="10"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par>
                          <p:cTn id="18" fill="hold">
                            <p:stCondLst>
                              <p:cond delay="26200"/>
                            </p:stCondLst>
                            <p:childTnLst>
                              <p:par>
                                <p:cTn id="19" presetID="10" presetClass="entr" presetSubtype="0" fill="hold" grpId="0" nodeType="afterEffect">
                                  <p:stCondLst>
                                    <p:cond delay="100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P spid="27651" grpId="1" build="p" animBg="1"/>
      <p:bldP spid="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84238"/>
          </a:xfrm>
        </p:spPr>
        <p:txBody>
          <a:bodyPr>
            <a:normAutofit fontScale="90000"/>
          </a:bodyPr>
          <a:lstStyle/>
          <a:p>
            <a:pPr algn="ctr"/>
            <a:r>
              <a:rPr lang="en-US" sz="4400" b="1" dirty="0" smtClean="0"/>
              <a:t>CMG Validity Study—MJCSL, 2011</a:t>
            </a:r>
            <a:r>
              <a:rPr lang="en-US" b="1" dirty="0" smtClean="0"/>
              <a:t/>
            </a:r>
            <a:br>
              <a:rPr lang="en-US" b="1" dirty="0" smtClean="0"/>
            </a:br>
            <a:endParaRPr lang="en-US" sz="4000" dirty="0">
              <a:latin typeface="Times" pitchFamily="18" charset="0"/>
              <a:cs typeface="Times" pitchFamily="18" charset="0"/>
            </a:endParaRPr>
          </a:p>
        </p:txBody>
      </p:sp>
      <p:sp>
        <p:nvSpPr>
          <p:cNvPr id="3" name="Content Placeholder 2"/>
          <p:cNvSpPr>
            <a:spLocks noGrp="1"/>
          </p:cNvSpPr>
          <p:nvPr>
            <p:ph idx="1"/>
          </p:nvPr>
        </p:nvSpPr>
        <p:spPr>
          <a:xfrm>
            <a:off x="762000" y="1600200"/>
            <a:ext cx="7924800" cy="4525963"/>
          </a:xfrm>
        </p:spPr>
        <p:txBody>
          <a:bodyPr>
            <a:normAutofit/>
          </a:bodyPr>
          <a:lstStyle/>
          <a:p>
            <a:pPr lvl="1"/>
            <a:r>
              <a:rPr lang="en-US" sz="2400" b="1" dirty="0" smtClean="0"/>
              <a:t>Sample (N = 606) of IUPUI undergraduates completed CMG Scale and Narrative Prompt (N = 397)</a:t>
            </a:r>
          </a:p>
          <a:p>
            <a:pPr lvl="1"/>
            <a:endParaRPr lang="en-US" sz="2400" b="1" dirty="0" smtClean="0"/>
          </a:p>
          <a:p>
            <a:pPr lvl="1"/>
            <a:r>
              <a:rPr lang="en-US" sz="2400" b="1" dirty="0" smtClean="0"/>
              <a:t>Subsample (N=41) completed CMG Interview</a:t>
            </a:r>
          </a:p>
          <a:p>
            <a:pPr lvl="2"/>
            <a:r>
              <a:rPr lang="en-US" b="1" dirty="0" smtClean="0">
                <a:solidFill>
                  <a:srgbClr val="860000"/>
                </a:solidFill>
              </a:rPr>
              <a:t>Out of this subsample, 29 completed the Narrative Prompt</a:t>
            </a:r>
            <a:endParaRPr lang="en-US" b="1" dirty="0">
              <a:solidFill>
                <a:srgbClr val="860000"/>
              </a:solidFill>
            </a:endParaRPr>
          </a:p>
          <a:p>
            <a:pPr lvl="1"/>
            <a:r>
              <a:rPr lang="en-US" sz="2400" b="1" dirty="0" smtClean="0">
                <a:solidFill>
                  <a:srgbClr val="860000"/>
                </a:solidFill>
              </a:rPr>
              <a:t>Morton’s Integrity Scale—integration of community service with self </a:t>
            </a:r>
          </a:p>
          <a:p>
            <a:pPr lvl="1"/>
            <a:r>
              <a:rPr lang="en-US" sz="2400" b="1" dirty="0" smtClean="0">
                <a:solidFill>
                  <a:srgbClr val="860000"/>
                </a:solidFill>
              </a:rPr>
              <a:t>Social Desirability</a:t>
            </a:r>
          </a:p>
          <a:p>
            <a:pPr lvl="1"/>
            <a:r>
              <a:rPr lang="en-US" sz="2400" b="1" dirty="0" smtClean="0">
                <a:solidFill>
                  <a:srgbClr val="860000"/>
                </a:solidFill>
              </a:rPr>
              <a:t># of courses with community involvement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a:bodyPr>
          <a:lstStyle/>
          <a:p>
            <a:pPr algn="ctr"/>
            <a:r>
              <a:rPr lang="en-US" sz="4400" b="1" dirty="0" smtClean="0">
                <a:latin typeface="Times" pitchFamily="18" charset="0"/>
                <a:cs typeface="Times" pitchFamily="18" charset="0"/>
              </a:rPr>
              <a:t>Results</a:t>
            </a:r>
            <a:endParaRPr lang="en-US" sz="4400" b="1" dirty="0">
              <a:latin typeface="Times" pitchFamily="18" charset="0"/>
              <a:cs typeface="Times" pitchFamily="18" charset="0"/>
            </a:endParaRPr>
          </a:p>
        </p:txBody>
      </p:sp>
      <p:sp>
        <p:nvSpPr>
          <p:cNvPr id="3" name="Content Placeholder 2"/>
          <p:cNvSpPr>
            <a:spLocks noGrp="1"/>
          </p:cNvSpPr>
          <p:nvPr>
            <p:ph idx="1"/>
          </p:nvPr>
        </p:nvSpPr>
        <p:spPr>
          <a:xfrm>
            <a:off x="304800" y="1752600"/>
            <a:ext cx="8229600" cy="4325112"/>
          </a:xfrm>
        </p:spPr>
        <p:txBody>
          <a:bodyPr>
            <a:normAutofit lnSpcReduction="10000"/>
          </a:bodyPr>
          <a:lstStyle/>
          <a:p>
            <a:pPr lvl="1">
              <a:buFont typeface="Arial" pitchFamily="34" charset="0"/>
              <a:buChar char="•"/>
            </a:pPr>
            <a:r>
              <a:rPr lang="en-US" sz="3200" b="1" dirty="0" smtClean="0"/>
              <a:t>CMG Scale</a:t>
            </a:r>
          </a:p>
          <a:p>
            <a:pPr lvl="2">
              <a:buFont typeface="Arial" pitchFamily="34" charset="0"/>
              <a:buChar char="•"/>
            </a:pPr>
            <a:r>
              <a:rPr lang="en-US" sz="3200" b="1" dirty="0" smtClean="0">
                <a:solidFill>
                  <a:srgbClr val="860000"/>
                </a:solidFill>
              </a:rPr>
              <a:t>Reliability: Chronbach’s alpha = .96</a:t>
            </a:r>
          </a:p>
          <a:p>
            <a:pPr lvl="2">
              <a:buFont typeface="Arial" pitchFamily="34" charset="0"/>
              <a:buChar char="•"/>
            </a:pPr>
            <a:r>
              <a:rPr lang="en-US" sz="3200" b="1" dirty="0" smtClean="0">
                <a:solidFill>
                  <a:srgbClr val="860000"/>
                </a:solidFill>
              </a:rPr>
              <a:t>Construct Validity: 1 factor, 49.4% of variance</a:t>
            </a:r>
          </a:p>
          <a:p>
            <a:pPr lvl="2">
              <a:buFont typeface="Arial" pitchFamily="34" charset="0"/>
              <a:buChar char="•"/>
            </a:pPr>
            <a:r>
              <a:rPr lang="en-US" sz="3200" b="1" dirty="0" smtClean="0">
                <a:solidFill>
                  <a:srgbClr val="860000"/>
                </a:solidFill>
              </a:rPr>
              <a:t>Number of courses taken with community involvement was associated with CMG scores</a:t>
            </a:r>
          </a:p>
          <a:p>
            <a:pPr lvl="3">
              <a:buFont typeface="Wingdings" pitchFamily="2" charset="2"/>
              <a:buChar char="§"/>
            </a:pPr>
            <a:r>
              <a:rPr lang="en-US" sz="3200" b="1" i="1" dirty="0" smtClean="0">
                <a:solidFill>
                  <a:srgbClr val="860000"/>
                </a:solidFill>
              </a:rPr>
              <a:t> r </a:t>
            </a:r>
            <a:r>
              <a:rPr lang="en-US" sz="3200" b="1" dirty="0" smtClean="0">
                <a:solidFill>
                  <a:srgbClr val="860000"/>
                </a:solidFill>
              </a:rPr>
              <a:t>= .34, </a:t>
            </a:r>
            <a:r>
              <a:rPr lang="en-US" sz="3200" b="1" i="1" dirty="0" smtClean="0">
                <a:solidFill>
                  <a:srgbClr val="860000"/>
                </a:solidFill>
              </a:rPr>
              <a:t>p</a:t>
            </a:r>
            <a:r>
              <a:rPr lang="en-US" sz="3200" b="1" dirty="0" smtClean="0">
                <a:solidFill>
                  <a:srgbClr val="860000"/>
                </a:solidFill>
              </a:rPr>
              <a:t> &lt; .01</a:t>
            </a:r>
          </a:p>
          <a:p>
            <a:pPr lvl="1">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pPr algn="ctr"/>
            <a:r>
              <a:rPr lang="en-US" sz="4400" b="1" dirty="0" smtClean="0">
                <a:latin typeface="Times" pitchFamily="18" charset="0"/>
                <a:cs typeface="Times" pitchFamily="18" charset="0"/>
              </a:rPr>
              <a:t>Results</a:t>
            </a:r>
            <a:endParaRPr lang="en-US" sz="4400" b="1" dirty="0">
              <a:latin typeface="Times" pitchFamily="18" charset="0"/>
              <a:cs typeface="Times" pitchFamily="18" charset="0"/>
            </a:endParaRPr>
          </a:p>
        </p:txBody>
      </p:sp>
      <p:sp>
        <p:nvSpPr>
          <p:cNvPr id="3" name="Content Placeholder 2"/>
          <p:cNvSpPr>
            <a:spLocks noGrp="1"/>
          </p:cNvSpPr>
          <p:nvPr>
            <p:ph idx="1"/>
          </p:nvPr>
        </p:nvSpPr>
        <p:spPr>
          <a:xfrm>
            <a:off x="838200" y="1371600"/>
            <a:ext cx="7848600" cy="4754563"/>
          </a:xfrm>
        </p:spPr>
        <p:txBody>
          <a:bodyPr>
            <a:normAutofit/>
          </a:bodyPr>
          <a:lstStyle/>
          <a:p>
            <a:r>
              <a:rPr lang="en-US" sz="3600" b="1" dirty="0" smtClean="0"/>
              <a:t>Interview Ratings</a:t>
            </a:r>
          </a:p>
          <a:p>
            <a:pPr lvl="1">
              <a:buFont typeface="Courier New" pitchFamily="49" charset="0"/>
              <a:buChar char="o"/>
            </a:pPr>
            <a:r>
              <a:rPr lang="en-US" sz="3200" b="1" dirty="0" smtClean="0"/>
              <a:t>N = 41</a:t>
            </a:r>
          </a:p>
          <a:p>
            <a:pPr lvl="1">
              <a:buFont typeface="Courier New" pitchFamily="49" charset="0"/>
              <a:buChar char="o"/>
            </a:pPr>
            <a:r>
              <a:rPr lang="en-US" sz="3200" b="1" dirty="0" smtClean="0">
                <a:sym typeface="Wingdings" pitchFamily="2" charset="2"/>
              </a:rPr>
              <a:t>Good inter-rater reliability (intra-class):  r=.95</a:t>
            </a:r>
          </a:p>
          <a:p>
            <a:pPr lvl="1">
              <a:buFont typeface="Courier New" pitchFamily="49" charset="0"/>
              <a:buChar char="o"/>
            </a:pPr>
            <a:r>
              <a:rPr lang="en-US" sz="3200" b="1" dirty="0" smtClean="0">
                <a:sym typeface="Wingdings" pitchFamily="2" charset="2"/>
              </a:rPr>
              <a:t>Established convergent validity with CMG Survey</a:t>
            </a:r>
          </a:p>
          <a:p>
            <a:pPr lvl="2">
              <a:buFont typeface="Courier New" pitchFamily="49" charset="0"/>
              <a:buChar char="o"/>
            </a:pPr>
            <a:r>
              <a:rPr lang="en-US" sz="3200" b="1" i="1" dirty="0" smtClean="0">
                <a:solidFill>
                  <a:srgbClr val="860000"/>
                </a:solidFill>
                <a:sym typeface="Wingdings" pitchFamily="2" charset="2"/>
              </a:rPr>
              <a:t>r = </a:t>
            </a:r>
            <a:r>
              <a:rPr lang="en-US" sz="3200" b="1" dirty="0" smtClean="0">
                <a:solidFill>
                  <a:srgbClr val="860000"/>
                </a:solidFill>
                <a:sym typeface="Wingdings" pitchFamily="2" charset="2"/>
              </a:rPr>
              <a:t>.49, </a:t>
            </a:r>
            <a:r>
              <a:rPr lang="en-US" sz="3200" b="1" i="1" dirty="0" smtClean="0">
                <a:solidFill>
                  <a:srgbClr val="860000"/>
                </a:solidFill>
                <a:sym typeface="Wingdings" pitchFamily="2" charset="2"/>
              </a:rPr>
              <a:t>p &lt; .01</a:t>
            </a:r>
            <a:endParaRPr lang="en-US" sz="3200" b="1" i="1" dirty="0" smtClean="0">
              <a:solidFill>
                <a:srgbClr val="860000"/>
              </a:solidFill>
            </a:endParaRP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a:bodyPr>
          <a:lstStyle/>
          <a:p>
            <a:pPr algn="ctr"/>
            <a:r>
              <a:rPr lang="en-US" sz="4400" b="1" dirty="0" smtClean="0">
                <a:latin typeface="Times" pitchFamily="18" charset="0"/>
                <a:cs typeface="Times" pitchFamily="18" charset="0"/>
              </a:rPr>
              <a:t>Results</a:t>
            </a:r>
            <a:endParaRPr lang="en-US" sz="4400" b="1" dirty="0">
              <a:latin typeface="Times" pitchFamily="18" charset="0"/>
              <a:cs typeface="Times" pitchFamily="18" charset="0"/>
            </a:endParaRPr>
          </a:p>
        </p:txBody>
      </p:sp>
      <p:sp>
        <p:nvSpPr>
          <p:cNvPr id="3" name="Content Placeholder 2"/>
          <p:cNvSpPr>
            <a:spLocks noGrp="1"/>
          </p:cNvSpPr>
          <p:nvPr>
            <p:ph idx="1"/>
          </p:nvPr>
        </p:nvSpPr>
        <p:spPr>
          <a:xfrm>
            <a:off x="457200" y="1371600"/>
            <a:ext cx="8229600" cy="4754563"/>
          </a:xfrm>
        </p:spPr>
        <p:txBody>
          <a:bodyPr>
            <a:normAutofit/>
          </a:bodyPr>
          <a:lstStyle/>
          <a:p>
            <a:r>
              <a:rPr lang="en-US" sz="3600" b="1" dirty="0" smtClean="0"/>
              <a:t>Narrative Ratings</a:t>
            </a:r>
          </a:p>
          <a:p>
            <a:pPr lvl="1">
              <a:buFont typeface="Wingdings" pitchFamily="2" charset="2"/>
              <a:buChar char="Ø"/>
            </a:pPr>
            <a:r>
              <a:rPr lang="en-US" sz="3200" b="1" dirty="0" smtClean="0"/>
              <a:t>N = 29 (out of 41 who completed both survey and interview)</a:t>
            </a:r>
          </a:p>
          <a:p>
            <a:pPr lvl="1">
              <a:buFont typeface="Courier New" pitchFamily="49" charset="0"/>
              <a:buChar char="o"/>
            </a:pPr>
            <a:r>
              <a:rPr lang="en-US" sz="3200" b="1" dirty="0" smtClean="0">
                <a:sym typeface="Wingdings" pitchFamily="2" charset="2"/>
              </a:rPr>
              <a:t>Inter-rater reliability (intra-class): r = .86 </a:t>
            </a:r>
          </a:p>
          <a:p>
            <a:pPr lvl="1">
              <a:buFont typeface="Courier New" pitchFamily="49" charset="0"/>
              <a:buChar char="o"/>
            </a:pPr>
            <a:r>
              <a:rPr lang="en-US" sz="3200" b="1" dirty="0" smtClean="0">
                <a:sym typeface="Wingdings" pitchFamily="2" charset="2"/>
              </a:rPr>
              <a:t>Narrative ratings correlated significantly with CMG Survey scores, </a:t>
            </a:r>
            <a:r>
              <a:rPr lang="en-US" sz="3200" b="1" i="1" dirty="0" smtClean="0">
                <a:sym typeface="Wingdings" pitchFamily="2" charset="2"/>
              </a:rPr>
              <a:t>r</a:t>
            </a:r>
            <a:r>
              <a:rPr lang="en-US" sz="3200" b="1" dirty="0" smtClean="0">
                <a:sym typeface="Wingdings" pitchFamily="2" charset="2"/>
              </a:rPr>
              <a:t> = .45, </a:t>
            </a:r>
            <a:r>
              <a:rPr lang="en-US" sz="3200" b="1" i="1" dirty="0" smtClean="0">
                <a:sym typeface="Wingdings" pitchFamily="2" charset="2"/>
              </a:rPr>
              <a:t>p</a:t>
            </a:r>
            <a:r>
              <a:rPr lang="en-US" sz="3200" b="1" dirty="0" smtClean="0">
                <a:sym typeface="Wingdings" pitchFamily="2" charset="2"/>
              </a:rPr>
              <a:t> &lt; .01, but not Interview ratings, </a:t>
            </a:r>
            <a:r>
              <a:rPr lang="en-US" sz="3200" b="1" i="1" dirty="0" smtClean="0">
                <a:sym typeface="Wingdings" pitchFamily="2" charset="2"/>
              </a:rPr>
              <a:t>r</a:t>
            </a:r>
            <a:r>
              <a:rPr lang="en-US" sz="3200" b="1" dirty="0" smtClean="0">
                <a:sym typeface="Wingdings" pitchFamily="2" charset="2"/>
              </a:rPr>
              <a:t> = .31, </a:t>
            </a:r>
            <a:r>
              <a:rPr lang="en-US" sz="3200" b="1" i="1" dirty="0" smtClean="0">
                <a:sym typeface="Wingdings" pitchFamily="2" charset="2"/>
              </a:rPr>
              <a:t>p</a:t>
            </a:r>
            <a:r>
              <a:rPr lang="en-US" sz="3200" b="1" dirty="0" smtClean="0">
                <a:sym typeface="Wingdings" pitchFamily="2" charset="2"/>
              </a:rPr>
              <a:t> &gt; .05</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rgbClr val="860000"/>
                </a:solidFill>
                <a:effectLst>
                  <a:outerShdw blurRad="38100" dist="38100" dir="2700000" algn="tl">
                    <a:srgbClr val="000000">
                      <a:alpha val="43137"/>
                    </a:srgbClr>
                  </a:outerShdw>
                </a:effectLst>
              </a:rPr>
              <a:t>Overview</a:t>
            </a:r>
            <a:endParaRPr lang="en-US" dirty="0"/>
          </a:p>
        </p:txBody>
      </p:sp>
      <p:sp>
        <p:nvSpPr>
          <p:cNvPr id="3" name="Content Placeholder 2"/>
          <p:cNvSpPr>
            <a:spLocks noGrp="1"/>
          </p:cNvSpPr>
          <p:nvPr>
            <p:ph idx="1"/>
          </p:nvPr>
        </p:nvSpPr>
        <p:spPr/>
        <p:txBody>
          <a:bodyPr/>
          <a:lstStyle/>
          <a:p>
            <a:r>
              <a:rPr lang="en-US" sz="3200" b="1" dirty="0" smtClean="0"/>
              <a:t>Civic Engagement </a:t>
            </a:r>
          </a:p>
          <a:p>
            <a:r>
              <a:rPr lang="en-US" sz="3200" b="1" dirty="0" smtClean="0"/>
              <a:t>Civic-Minded Graduate (CMG)</a:t>
            </a:r>
          </a:p>
          <a:p>
            <a:r>
              <a:rPr lang="en-US" sz="3200" b="1" dirty="0" smtClean="0"/>
              <a:t>CMG Scale, Narrative and Rubric</a:t>
            </a:r>
          </a:p>
          <a:p>
            <a:r>
              <a:rPr lang="en-US" sz="3200" b="1" dirty="0" smtClean="0"/>
              <a:t>Four validation studies</a:t>
            </a:r>
          </a:p>
          <a:p>
            <a:r>
              <a:rPr lang="en-US" sz="3200" b="1" dirty="0" smtClean="0"/>
              <a:t>Implications for research and practice</a:t>
            </a:r>
          </a:p>
          <a:p>
            <a:endParaRPr lang="en-US" dirty="0"/>
          </a:p>
        </p:txBody>
      </p:sp>
    </p:spTree>
    <p:extLst>
      <p:ext uri="{BB962C8B-B14F-4D97-AF65-F5344CB8AC3E}">
        <p14:creationId xmlns:p14="http://schemas.microsoft.com/office/powerpoint/2010/main" val="25042389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endParaRPr lang="en-US" sz="4000" b="1" dirty="0">
              <a:latin typeface="Times" pitchFamily="18" charset="0"/>
              <a:cs typeface="Times" pitchFamily="18" charset="0"/>
            </a:endParaRPr>
          </a:p>
        </p:txBody>
      </p:sp>
      <p:sp>
        <p:nvSpPr>
          <p:cNvPr id="3" name="Content Placeholder 2"/>
          <p:cNvSpPr>
            <a:spLocks noGrp="1"/>
          </p:cNvSpPr>
          <p:nvPr>
            <p:ph idx="1"/>
          </p:nvPr>
        </p:nvSpPr>
        <p:spPr>
          <a:xfrm>
            <a:off x="762000" y="1600200"/>
            <a:ext cx="7924800" cy="4525963"/>
          </a:xfrm>
        </p:spPr>
        <p:txBody>
          <a:bodyPr/>
          <a:lstStyle/>
          <a:p>
            <a:r>
              <a:rPr lang="en-US" b="1" dirty="0" smtClean="0"/>
              <a:t>Overall, CMG Survey, Narrative, and Interview all showed good reliability</a:t>
            </a:r>
          </a:p>
          <a:p>
            <a:r>
              <a:rPr lang="en-US" b="1" dirty="0" smtClean="0"/>
              <a:t>Converging evidence on all three measurement procedures establishes validity for Civic Minded Graduate</a:t>
            </a:r>
          </a:p>
          <a:p>
            <a:r>
              <a:rPr lang="en-US" b="1" dirty="0" smtClean="0"/>
              <a:t>CMG Scale not correlated with Social Desirability, </a:t>
            </a:r>
            <a:r>
              <a:rPr lang="en-US" b="1" i="1" dirty="0" smtClean="0"/>
              <a:t>r</a:t>
            </a:r>
            <a:r>
              <a:rPr lang="en-US" b="1" dirty="0" smtClean="0"/>
              <a:t> = .13, </a:t>
            </a:r>
            <a:r>
              <a:rPr lang="en-US" b="1" i="1" dirty="0" smtClean="0"/>
              <a:t>p</a:t>
            </a:r>
            <a:r>
              <a:rPr lang="en-US" b="1" dirty="0" smtClean="0"/>
              <a:t> &gt; .05.</a:t>
            </a:r>
          </a:p>
          <a:p>
            <a:r>
              <a:rPr lang="en-US" b="1" dirty="0" smtClean="0"/>
              <a:t>CMG correlated with the Integrity with which persons do service, r = .32, </a:t>
            </a:r>
            <a:r>
              <a:rPr lang="en-US" b="1" i="1" dirty="0" smtClean="0"/>
              <a:t>p &lt; .05.</a:t>
            </a:r>
            <a:endParaRPr lang="en-US" b="1" dirty="0" smtClean="0"/>
          </a:p>
          <a:p>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229600" cy="1066800"/>
          </a:xfrm>
        </p:spPr>
        <p:txBody>
          <a:bodyPr>
            <a:no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Study 2 (2013):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Purpose</a:t>
            </a:r>
          </a:p>
        </p:txBody>
      </p:sp>
      <p:sp>
        <p:nvSpPr>
          <p:cNvPr id="3" name="Content Placeholder 2"/>
          <p:cNvSpPr>
            <a:spLocks noGrp="1"/>
          </p:cNvSpPr>
          <p:nvPr>
            <p:ph idx="1"/>
          </p:nvPr>
        </p:nvSpPr>
        <p:spPr>
          <a:xfrm>
            <a:off x="533400" y="1828800"/>
            <a:ext cx="8229600" cy="4325112"/>
          </a:xfrm>
        </p:spPr>
        <p:txBody>
          <a:bodyPr>
            <a:normAutofit fontScale="92500" lnSpcReduction="10000"/>
          </a:bodyPr>
          <a:lstStyle/>
          <a:p>
            <a:r>
              <a:rPr lang="en-US" sz="3600" b="1" dirty="0" smtClean="0"/>
              <a:t>Integration </a:t>
            </a:r>
            <a:r>
              <a:rPr lang="en-US" sz="3600" b="1" dirty="0"/>
              <a:t>of the self with the identity of being a </a:t>
            </a:r>
            <a:r>
              <a:rPr lang="en-US" sz="3600" b="1" u="sng" dirty="0" smtClean="0"/>
              <a:t>student</a:t>
            </a:r>
            <a:r>
              <a:rPr lang="en-US" sz="3600" b="1" dirty="0" smtClean="0"/>
              <a:t>  with CMG</a:t>
            </a:r>
            <a:br>
              <a:rPr lang="en-US" sz="3600" b="1" dirty="0" smtClean="0"/>
            </a:br>
            <a:endParaRPr lang="en-US" sz="3600" b="1" dirty="0" smtClean="0"/>
          </a:p>
          <a:p>
            <a:r>
              <a:rPr lang="en-US" sz="3600" b="1" dirty="0" smtClean="0"/>
              <a:t>Integration </a:t>
            </a:r>
            <a:r>
              <a:rPr lang="en-US" sz="3600" b="1" dirty="0"/>
              <a:t>of the self with </a:t>
            </a:r>
            <a:r>
              <a:rPr lang="en-US" sz="3600" b="1" u="sng" dirty="0" smtClean="0"/>
              <a:t>civic identity</a:t>
            </a:r>
            <a:r>
              <a:rPr lang="en-US" sz="3600" b="1" dirty="0" smtClean="0"/>
              <a:t>  with CMG</a:t>
            </a:r>
            <a:br>
              <a:rPr lang="en-US" sz="3600" b="1" dirty="0" smtClean="0"/>
            </a:br>
            <a:endParaRPr lang="en-US" sz="3600" b="1" dirty="0" smtClean="0"/>
          </a:p>
          <a:p>
            <a:r>
              <a:rPr lang="en-US" sz="3600" b="1" dirty="0" smtClean="0"/>
              <a:t>Further construct validation of CMG scale</a:t>
            </a:r>
            <a:endParaRPr lang="en-US" sz="3600" b="1" dirty="0"/>
          </a:p>
        </p:txBody>
      </p:sp>
    </p:spTree>
    <p:extLst>
      <p:ext uri="{BB962C8B-B14F-4D97-AF65-F5344CB8AC3E}">
        <p14:creationId xmlns:p14="http://schemas.microsoft.com/office/powerpoint/2010/main" val="37385740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229600" cy="1066800"/>
          </a:xfrm>
        </p:spPr>
        <p:txBody>
          <a:bodyPr>
            <a:norm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Methods</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endParaRPr>
          </a:p>
        </p:txBody>
      </p:sp>
      <p:sp>
        <p:nvSpPr>
          <p:cNvPr id="3" name="Content Placeholder 2"/>
          <p:cNvSpPr>
            <a:spLocks noGrp="1"/>
          </p:cNvSpPr>
          <p:nvPr>
            <p:ph idx="1"/>
          </p:nvPr>
        </p:nvSpPr>
        <p:spPr>
          <a:xfrm>
            <a:off x="304800" y="1676400"/>
            <a:ext cx="8839200" cy="4876800"/>
          </a:xfrm>
        </p:spPr>
        <p:txBody>
          <a:bodyPr>
            <a:noAutofit/>
          </a:bodyPr>
          <a:lstStyle/>
          <a:p>
            <a:r>
              <a:rPr lang="en-US" sz="2800" b="1" dirty="0" smtClean="0"/>
              <a:t>Participants </a:t>
            </a:r>
            <a:r>
              <a:rPr lang="en-US" b="1" dirty="0" smtClean="0"/>
              <a:t>(n = 132) were from ASU</a:t>
            </a:r>
          </a:p>
          <a:p>
            <a:r>
              <a:rPr lang="en-US" sz="2800" b="1" dirty="0" smtClean="0"/>
              <a:t>Questionnaire</a:t>
            </a:r>
          </a:p>
          <a:p>
            <a:pPr lvl="1"/>
            <a:r>
              <a:rPr lang="en-US" sz="2400" b="1" dirty="0" smtClean="0"/>
              <a:t>Student Identity (6 items)</a:t>
            </a:r>
            <a:endParaRPr lang="en-US" sz="2400" b="1" dirty="0"/>
          </a:p>
          <a:p>
            <a:pPr lvl="3"/>
            <a:r>
              <a:rPr lang="en-US" sz="2400" b="1" dirty="0" smtClean="0">
                <a:solidFill>
                  <a:schemeClr val="tx1"/>
                </a:solidFill>
              </a:rPr>
              <a:t>“Many </a:t>
            </a:r>
            <a:r>
              <a:rPr lang="en-US" sz="2400" b="1" dirty="0">
                <a:solidFill>
                  <a:schemeClr val="tx1"/>
                </a:solidFill>
              </a:rPr>
              <a:t>people think of me as being </a:t>
            </a:r>
            <a:r>
              <a:rPr lang="en-US" sz="2400" b="1" dirty="0" smtClean="0">
                <a:solidFill>
                  <a:schemeClr val="tx1"/>
                </a:solidFill>
              </a:rPr>
              <a:t>a student</a:t>
            </a:r>
            <a:r>
              <a:rPr lang="en-US" sz="2400" b="1" dirty="0">
                <a:solidFill>
                  <a:schemeClr val="tx1"/>
                </a:solidFill>
              </a:rPr>
              <a:t>.”</a:t>
            </a:r>
          </a:p>
          <a:p>
            <a:pPr lvl="3"/>
            <a:r>
              <a:rPr lang="en-US" sz="2400" b="1" dirty="0">
                <a:solidFill>
                  <a:schemeClr val="tx1"/>
                </a:solidFill>
              </a:rPr>
              <a:t>“It is important to me that I continue my education</a:t>
            </a:r>
            <a:r>
              <a:rPr lang="en-US" sz="2400" b="1" dirty="0" smtClean="0">
                <a:solidFill>
                  <a:schemeClr val="tx1"/>
                </a:solidFill>
              </a:rPr>
              <a:t>.”</a:t>
            </a:r>
          </a:p>
          <a:p>
            <a:pPr lvl="1"/>
            <a:r>
              <a:rPr lang="en-US" sz="2400" b="1" dirty="0" smtClean="0"/>
              <a:t>Civic Identity (7 items)</a:t>
            </a:r>
          </a:p>
          <a:p>
            <a:pPr lvl="2"/>
            <a:r>
              <a:rPr lang="en-US" sz="2400" b="1" dirty="0" smtClean="0">
                <a:solidFill>
                  <a:schemeClr val="tx1"/>
                </a:solidFill>
              </a:rPr>
              <a:t>“I would feel a loss if I were to stop involving myself in their community.”</a:t>
            </a:r>
          </a:p>
          <a:p>
            <a:pPr lvl="2"/>
            <a:r>
              <a:rPr lang="en-US" sz="2400" b="1" dirty="0" smtClean="0">
                <a:solidFill>
                  <a:schemeClr val="tx1"/>
                </a:solidFill>
              </a:rPr>
              <a:t>“The people I know think that community involvement is important to me.”</a:t>
            </a:r>
          </a:p>
        </p:txBody>
      </p:sp>
    </p:spTree>
    <p:extLst>
      <p:ext uri="{BB962C8B-B14F-4D97-AF65-F5344CB8AC3E}">
        <p14:creationId xmlns:p14="http://schemas.microsoft.com/office/powerpoint/2010/main" val="40029799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pPr algn="ctr"/>
            <a:r>
              <a:rPr lang="en-US"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Methods</a:t>
            </a:r>
            <a:r>
              <a:rPr lang="en-US" dirty="0"/>
              <a:t> (cont.)</a:t>
            </a:r>
          </a:p>
        </p:txBody>
      </p:sp>
      <p:sp>
        <p:nvSpPr>
          <p:cNvPr id="3" name="Content Placeholder 2"/>
          <p:cNvSpPr>
            <a:spLocks noGrp="1"/>
          </p:cNvSpPr>
          <p:nvPr>
            <p:ph idx="1"/>
          </p:nvPr>
        </p:nvSpPr>
        <p:spPr>
          <a:xfrm>
            <a:off x="533400" y="1752600"/>
            <a:ext cx="8229600" cy="4325112"/>
          </a:xfrm>
        </p:spPr>
        <p:txBody>
          <a:bodyPr/>
          <a:lstStyle/>
          <a:p>
            <a:r>
              <a:rPr lang="en-US" sz="3200" b="1" dirty="0"/>
              <a:t>Questionnaire</a:t>
            </a:r>
          </a:p>
          <a:p>
            <a:pPr lvl="1"/>
            <a:r>
              <a:rPr lang="en-US" sz="3200" b="1" dirty="0"/>
              <a:t>Civic-Minded Graduate Scale</a:t>
            </a:r>
          </a:p>
          <a:p>
            <a:pPr lvl="1"/>
            <a:r>
              <a:rPr lang="en-US" sz="3200" b="1" dirty="0"/>
              <a:t>Volunteer Functions Inventory (VFI)—Clary &amp; Snyder: Protective, Values, Career, Social Understanding, Enhancement</a:t>
            </a:r>
          </a:p>
          <a:p>
            <a:pPr lvl="1"/>
            <a:r>
              <a:rPr lang="en-US" sz="3200" b="1" dirty="0"/>
              <a:t>Morton Typology: Charity, Programs, Advocacy</a:t>
            </a:r>
          </a:p>
          <a:p>
            <a:endParaRPr lang="en-US" dirty="0"/>
          </a:p>
        </p:txBody>
      </p:sp>
    </p:spTree>
    <p:extLst>
      <p:ext uri="{BB962C8B-B14F-4D97-AF65-F5344CB8AC3E}">
        <p14:creationId xmlns:p14="http://schemas.microsoft.com/office/powerpoint/2010/main" val="19521325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no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Bivariate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Correlations</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808754393"/>
                  </p:ext>
                </p:extLst>
              </p:nvPr>
            </p:nvGraphicFramePr>
            <p:xfrm>
              <a:off x="1295400" y="2057400"/>
              <a:ext cx="6858000" cy="3401829"/>
            </p:xfrm>
            <a:graphic>
              <a:graphicData uri="http://schemas.openxmlformats.org/drawingml/2006/table">
                <a:tbl>
                  <a:tblPr firstRow="1" firstCol="1">
                    <a:tableStyleId>{9D7B26C5-4107-4FEC-AEDC-1716B250A1EF}</a:tableStyleId>
                  </a:tblPr>
                  <a:tblGrid>
                    <a:gridCol w="533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tblGrid>
                  <a:tr h="548640">
                    <a:tc>
                      <a:txBody>
                        <a:bodyPr/>
                        <a:lstStyle/>
                        <a:p>
                          <a:pPr marL="0" marR="0" algn="ctr">
                            <a:lnSpc>
                              <a:spcPct val="100000"/>
                            </a:lnSpc>
                            <a:spcBef>
                              <a:spcPts val="0"/>
                            </a:spcBef>
                            <a:spcAft>
                              <a:spcPts val="0"/>
                            </a:spcAft>
                          </a:pP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CMG</a:t>
                          </a: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Service Learning Courses</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.26**</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Political</a:t>
                          </a:r>
                          <a:r>
                            <a:rPr lang="en-US" sz="3200" baseline="0" dirty="0" smtClean="0">
                              <a:effectLst/>
                              <a:latin typeface="Traditional Arabic" panose="02020603050405020304" pitchFamily="18" charset="-78"/>
                              <a:cs typeface="Traditional Arabic" panose="02020603050405020304" pitchFamily="18" charset="-78"/>
                            </a:rPr>
                            <a:t> Activities</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.00  </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612801">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Campus</a:t>
                          </a:r>
                          <a:r>
                            <a:rPr kumimoji="0" lang="en-US" sz="3200" b="1"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Organizations</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.28**</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697438">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Community Organizations</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.26**</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97610">
                    <a:tc gridSpan="2">
                      <a:txBody>
                        <a:bodyPr/>
                        <a:lstStyle/>
                        <a:p>
                          <a:pPr marL="0" marR="0" algn="r">
                            <a:lnSpc>
                              <a:spcPct val="100000"/>
                            </a:lnSpc>
                            <a:spcBef>
                              <a:spcPts val="0"/>
                            </a:spcBef>
                            <a:spcAft>
                              <a:spcPts val="0"/>
                            </a:spcAft>
                          </a:pPr>
                          <a:r>
                            <a:rPr lang="en-US" sz="1600" b="0" baseline="0" dirty="0" smtClean="0">
                              <a:effectLst/>
                              <a:latin typeface="Traditional Arabic" panose="02020603050405020304" pitchFamily="18" charset="-78"/>
                              <a:cs typeface="Traditional Arabic" panose="02020603050405020304" pitchFamily="18" charset="-78"/>
                            </a:rPr>
                            <a:t> *</a:t>
                          </a:r>
                          <a:r>
                            <a:rPr lang="en-US" sz="1600" b="0" dirty="0" smtClean="0">
                              <a:effectLst/>
                              <a:latin typeface="Traditional Arabic" panose="02020603050405020304" pitchFamily="18" charset="-78"/>
                              <a:cs typeface="Traditional Arabic" panose="02020603050405020304" pitchFamily="18" charset="-78"/>
                            </a:rPr>
                            <a:t> </a:t>
                          </a:r>
                          <a:r>
                            <a:rPr lang="en-US" sz="1600" b="0" i="1" dirty="0" smtClean="0">
                              <a:effectLst/>
                              <a:latin typeface="Traditional Arabic" panose="02020603050405020304" pitchFamily="18" charset="-78"/>
                              <a:cs typeface="Traditional Arabic" panose="02020603050405020304" pitchFamily="18" charset="-78"/>
                            </a:rPr>
                            <a:t>p</a:t>
                          </a:r>
                          <a:r>
                            <a:rPr lang="en-US" sz="1600" b="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1600" b="0" smtClean="0">
                                  <a:effectLst/>
                                  <a:latin typeface="Cambria Math"/>
                                </a:rPr>
                                <m:t>≤</m:t>
                              </m:r>
                            </m:oMath>
                          </a14:m>
                          <a:r>
                            <a:rPr lang="en-US" sz="1600" b="0" dirty="0" smtClean="0">
                              <a:effectLst/>
                              <a:latin typeface="Traditional Arabic" panose="02020603050405020304" pitchFamily="18" charset="-78"/>
                              <a:cs typeface="Traditional Arabic" panose="02020603050405020304" pitchFamily="18" charset="-78"/>
                            </a:rPr>
                            <a:t> 0.05, **</a:t>
                          </a:r>
                          <a:r>
                            <a:rPr lang="en-US" sz="1600" b="0" baseline="0" dirty="0" smtClean="0">
                              <a:effectLst/>
                              <a:latin typeface="Traditional Arabic" panose="02020603050405020304" pitchFamily="18" charset="-78"/>
                              <a:cs typeface="Traditional Arabic" panose="02020603050405020304" pitchFamily="18" charset="-78"/>
                            </a:rPr>
                            <a:t> </a:t>
                          </a:r>
                          <a:r>
                            <a:rPr lang="en-US" sz="1600" b="0" i="1" baseline="0" dirty="0" smtClean="0">
                              <a:effectLst/>
                              <a:latin typeface="Traditional Arabic" panose="02020603050405020304" pitchFamily="18" charset="-78"/>
                              <a:cs typeface="Traditional Arabic" panose="02020603050405020304" pitchFamily="18" charset="-78"/>
                            </a:rPr>
                            <a:t>p</a:t>
                          </a:r>
                          <a:r>
                            <a:rPr lang="en-US" sz="1600" b="0" baseline="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1600" b="0" smtClean="0">
                                  <a:effectLst/>
                                  <a:latin typeface="Cambria Math"/>
                                </a:rPr>
                                <m:t>≤</m:t>
                              </m:r>
                            </m:oMath>
                          </a14:m>
                          <a:r>
                            <a:rPr lang="en-US" sz="1600" b="0" dirty="0" smtClean="0">
                              <a:effectLst/>
                              <a:latin typeface="Traditional Arabic" panose="02020603050405020304" pitchFamily="18" charset="-78"/>
                              <a:cs typeface="Traditional Arabic" panose="02020603050405020304" pitchFamily="18" charset="-78"/>
                            </a:rPr>
                            <a:t> 0.01</a:t>
                          </a:r>
                          <a:endParaRPr lang="en-US" sz="1600" b="0" dirty="0" smtClean="0">
                            <a:effectLst/>
                            <a:latin typeface="Traditional Arabic" panose="02020603050405020304" pitchFamily="18" charset="-78"/>
                            <a:ea typeface="Calibri"/>
                            <a:cs typeface="Traditional Arabic" panose="02020603050405020304" pitchFamily="18" charset="-78"/>
                          </a:endParaRPr>
                        </a:p>
                      </a:txBody>
                      <a:tcPr marL="57915" marR="57915"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algn="ctr">
                            <a:lnSpc>
                              <a:spcPct val="200000"/>
                            </a:lnSpc>
                            <a:spcBef>
                              <a:spcPts val="0"/>
                            </a:spcBef>
                            <a:spcAft>
                              <a:spcPts val="0"/>
                            </a:spcAft>
                          </a:pPr>
                          <a:endParaRPr lang="en-US" sz="1800" dirty="0" smtClean="0">
                            <a:effectLst/>
                          </a:endParaRPr>
                        </a:p>
                      </a:txBody>
                      <a:tcPr marL="57915" marR="57915"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3808754393"/>
                  </p:ext>
                </p:extLst>
              </p:nvPr>
            </p:nvGraphicFramePr>
            <p:xfrm>
              <a:off x="1295400" y="2057400"/>
              <a:ext cx="6858000" cy="3401829"/>
            </p:xfrm>
            <a:graphic>
              <a:graphicData uri="http://schemas.openxmlformats.org/drawingml/2006/table">
                <a:tbl>
                  <a:tblPr firstRow="1" firstCol="1">
                    <a:tableStyleId>{9D7B26C5-4107-4FEC-AEDC-1716B250A1EF}</a:tableStyleId>
                  </a:tblPr>
                  <a:tblGrid>
                    <a:gridCol w="5334000"/>
                    <a:gridCol w="1524000"/>
                  </a:tblGrid>
                  <a:tr h="548640">
                    <a:tc>
                      <a:txBody>
                        <a:bodyPr/>
                        <a:lstStyle/>
                        <a:p>
                          <a:pPr marL="0" marR="0" algn="ctr">
                            <a:lnSpc>
                              <a:spcPct val="100000"/>
                            </a:lnSpc>
                            <a:spcBef>
                              <a:spcPts val="0"/>
                            </a:spcBef>
                            <a:spcAft>
                              <a:spcPts val="0"/>
                            </a:spcAft>
                          </a:pP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CMG</a:t>
                          </a: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Service Learning Courses</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.26**</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Political</a:t>
                          </a:r>
                          <a:r>
                            <a:rPr lang="en-US" sz="3200" baseline="0" dirty="0" smtClean="0">
                              <a:effectLst/>
                              <a:latin typeface="Traditional Arabic" panose="02020603050405020304" pitchFamily="18" charset="-78"/>
                              <a:cs typeface="Traditional Arabic" panose="02020603050405020304" pitchFamily="18" charset="-78"/>
                            </a:rPr>
                            <a:t> Activities</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.00  </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612801">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Campus</a:t>
                          </a:r>
                          <a:r>
                            <a:rPr kumimoji="0" lang="en-US" sz="3200" b="1"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Organizations</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.28**</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697438">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Community Organizations</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.26**</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297610">
                    <a:tc gridSpan="2">
                      <a:txBody>
                        <a:bodyPr/>
                        <a:lstStyle/>
                        <a:p>
                          <a:endParaRPr lang="en-US"/>
                        </a:p>
                      </a:txBody>
                      <a:tcPr marL="57915" marR="57915"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rotWithShape="1">
                          <a:blip r:embed="rId2"/>
                          <a:stretch>
                            <a:fillRect l="-89" t="-1063265" b="-26531"/>
                          </a:stretch>
                        </a:blipFill>
                      </a:tcPr>
                    </a:tc>
                    <a:tc hMerge="1">
                      <a:txBody>
                        <a:bodyPr/>
                        <a:lstStyle/>
                        <a:p>
                          <a:pPr marL="0" marR="0" algn="ctr">
                            <a:lnSpc>
                              <a:spcPct val="200000"/>
                            </a:lnSpc>
                            <a:spcBef>
                              <a:spcPts val="0"/>
                            </a:spcBef>
                            <a:spcAft>
                              <a:spcPts val="0"/>
                            </a:spcAft>
                          </a:pPr>
                          <a:endParaRPr lang="en-US" sz="1800" dirty="0" smtClean="0">
                            <a:effectLst/>
                          </a:endParaRPr>
                        </a:p>
                      </a:txBody>
                      <a:tcPr marL="57915" marR="57915"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15723442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066800"/>
          </a:xfrm>
        </p:spPr>
        <p:txBody>
          <a:bodyPr>
            <a:no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Bivariate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Correlations</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719171115"/>
                  </p:ext>
                </p:extLst>
              </p:nvPr>
            </p:nvGraphicFramePr>
            <p:xfrm>
              <a:off x="1219200" y="1447800"/>
              <a:ext cx="6858000" cy="4647169"/>
            </p:xfrm>
            <a:graphic>
              <a:graphicData uri="http://schemas.openxmlformats.org/drawingml/2006/table">
                <a:tbl>
                  <a:tblPr firstRow="1" firstCol="1">
                    <a:tableStyleId>{9D7B26C5-4107-4FEC-AEDC-1716B250A1EF}</a:tableStyleId>
                  </a:tblPr>
                  <a:tblGrid>
                    <a:gridCol w="533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tblGrid>
                  <a:tr h="548640">
                    <a:tc>
                      <a:txBody>
                        <a:bodyPr/>
                        <a:lstStyle/>
                        <a:p>
                          <a:pPr marL="0" marR="0" algn="ctr">
                            <a:lnSpc>
                              <a:spcPct val="100000"/>
                            </a:lnSpc>
                            <a:spcBef>
                              <a:spcPts val="0"/>
                            </a:spcBef>
                            <a:spcAft>
                              <a:spcPts val="0"/>
                            </a:spcAft>
                          </a:pP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CMG</a:t>
                          </a: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Civic Identity</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.64**</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Student Identity</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.23**</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697438">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Morton’s Typology:</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Direct Service</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.48**</a:t>
                          </a:r>
                          <a:r>
                            <a:rPr lang="en-US" sz="3200" b="1" dirty="0">
                              <a:effectLst/>
                              <a:latin typeface="Traditional Arabic" panose="02020603050405020304" pitchFamily="18" charset="-78"/>
                              <a:cs typeface="Traditional Arabic" panose="02020603050405020304" pitchFamily="18" charset="-78"/>
                            </a:rPr>
                            <a:t> </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Programs</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.57**</a:t>
                          </a: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612801">
                    <a:tc>
                      <a:txBody>
                        <a:bodyPr/>
                        <a:lstStyle/>
                        <a:p>
                          <a:pPr marL="0" marR="0" algn="l">
                            <a:lnSpc>
                              <a:spcPct val="100000"/>
                            </a:lnSpc>
                            <a:spcBef>
                              <a:spcPts val="0"/>
                            </a:spcBef>
                            <a:spcAft>
                              <a:spcPts val="0"/>
                            </a:spcAft>
                          </a:pPr>
                          <a:r>
                            <a:rPr kumimoji="0" lang="en-US" sz="3200" kern="1200" dirty="0" smtClean="0">
                              <a:effectLst/>
                              <a:latin typeface="Traditional Arabic" panose="02020603050405020304" pitchFamily="18" charset="-78"/>
                              <a:cs typeface="Traditional Arabic" panose="02020603050405020304" pitchFamily="18" charset="-78"/>
                            </a:rPr>
                            <a:t>	Advocacy</a:t>
                          </a:r>
                          <a:endParaRPr kumimoji="0" lang="en-US" sz="3200"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.60**</a:t>
                          </a:r>
                        </a:p>
                      </a:txBody>
                      <a:tcPr marL="57915" marR="57915"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297610">
                    <a:tc gridSpan="2">
                      <a:txBody>
                        <a:bodyPr/>
                        <a:lstStyle/>
                        <a:p>
                          <a:pPr marL="0" marR="0" algn="r">
                            <a:lnSpc>
                              <a:spcPct val="100000"/>
                            </a:lnSpc>
                            <a:spcBef>
                              <a:spcPts val="0"/>
                            </a:spcBef>
                            <a:spcAft>
                              <a:spcPts val="0"/>
                            </a:spcAft>
                          </a:pPr>
                          <a:r>
                            <a:rPr lang="en-US" sz="1600" b="0" baseline="0" dirty="0" smtClean="0">
                              <a:effectLst/>
                              <a:latin typeface="Traditional Arabic" panose="02020603050405020304" pitchFamily="18" charset="-78"/>
                              <a:cs typeface="Traditional Arabic" panose="02020603050405020304" pitchFamily="18" charset="-78"/>
                            </a:rPr>
                            <a:t> *</a:t>
                          </a:r>
                          <a:r>
                            <a:rPr lang="en-US" sz="1600" b="0" i="1" dirty="0" smtClean="0">
                              <a:effectLst/>
                              <a:latin typeface="Traditional Arabic" panose="02020603050405020304" pitchFamily="18" charset="-78"/>
                              <a:cs typeface="Traditional Arabic" panose="02020603050405020304" pitchFamily="18" charset="-78"/>
                            </a:rPr>
                            <a:t>p</a:t>
                          </a:r>
                          <a:r>
                            <a:rPr lang="en-US" sz="1600" b="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1600" b="0" smtClean="0">
                                  <a:effectLst/>
                                  <a:latin typeface="Cambria Math"/>
                                </a:rPr>
                                <m:t>≤</m:t>
                              </m:r>
                            </m:oMath>
                          </a14:m>
                          <a:r>
                            <a:rPr lang="en-US" sz="1600" b="0" dirty="0" smtClean="0">
                              <a:effectLst/>
                              <a:latin typeface="Traditional Arabic" panose="02020603050405020304" pitchFamily="18" charset="-78"/>
                              <a:cs typeface="Traditional Arabic" panose="02020603050405020304" pitchFamily="18" charset="-78"/>
                            </a:rPr>
                            <a:t> 0.05, **</a:t>
                          </a:r>
                          <a:r>
                            <a:rPr lang="en-US" sz="1600" b="0" baseline="0" dirty="0" smtClean="0">
                              <a:effectLst/>
                              <a:latin typeface="Traditional Arabic" panose="02020603050405020304" pitchFamily="18" charset="-78"/>
                              <a:cs typeface="Traditional Arabic" panose="02020603050405020304" pitchFamily="18" charset="-78"/>
                            </a:rPr>
                            <a:t> </a:t>
                          </a:r>
                          <a:r>
                            <a:rPr lang="en-US" sz="1600" b="0" i="1" baseline="0" dirty="0" smtClean="0">
                              <a:effectLst/>
                              <a:latin typeface="Traditional Arabic" panose="02020603050405020304" pitchFamily="18" charset="-78"/>
                              <a:cs typeface="Traditional Arabic" panose="02020603050405020304" pitchFamily="18" charset="-78"/>
                            </a:rPr>
                            <a:t>p</a:t>
                          </a:r>
                          <a:r>
                            <a:rPr lang="en-US" sz="1600" b="0" baseline="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1600" b="0" smtClean="0">
                                  <a:effectLst/>
                                  <a:latin typeface="Cambria Math"/>
                                </a:rPr>
                                <m:t>≤</m:t>
                              </m:r>
                            </m:oMath>
                          </a14:m>
                          <a:r>
                            <a:rPr lang="en-US" sz="1600" b="0" dirty="0" smtClean="0">
                              <a:effectLst/>
                              <a:latin typeface="Traditional Arabic" panose="02020603050405020304" pitchFamily="18" charset="-78"/>
                              <a:cs typeface="Traditional Arabic" panose="02020603050405020304" pitchFamily="18" charset="-78"/>
                            </a:rPr>
                            <a:t> 0.01</a:t>
                          </a:r>
                          <a:endParaRPr lang="en-US" sz="1600" b="0" dirty="0" smtClean="0">
                            <a:effectLst/>
                            <a:latin typeface="Traditional Arabic" panose="02020603050405020304" pitchFamily="18" charset="-78"/>
                            <a:ea typeface="Calibri"/>
                            <a:cs typeface="Traditional Arabic" panose="02020603050405020304" pitchFamily="18" charset="-78"/>
                          </a:endParaRPr>
                        </a:p>
                      </a:txBody>
                      <a:tcPr marL="57915" marR="57915"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algn="ctr">
                            <a:lnSpc>
                              <a:spcPct val="200000"/>
                            </a:lnSpc>
                            <a:spcBef>
                              <a:spcPts val="0"/>
                            </a:spcBef>
                            <a:spcAft>
                              <a:spcPts val="0"/>
                            </a:spcAft>
                          </a:pPr>
                          <a:endParaRPr lang="en-US" sz="1800" dirty="0" smtClean="0">
                            <a:effectLst/>
                          </a:endParaRPr>
                        </a:p>
                      </a:txBody>
                      <a:tcPr marL="57915" marR="57915"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719171115"/>
                  </p:ext>
                </p:extLst>
              </p:nvPr>
            </p:nvGraphicFramePr>
            <p:xfrm>
              <a:off x="1219200" y="1447800"/>
              <a:ext cx="6858000" cy="4647169"/>
            </p:xfrm>
            <a:graphic>
              <a:graphicData uri="http://schemas.openxmlformats.org/drawingml/2006/table">
                <a:tbl>
                  <a:tblPr firstRow="1" firstCol="1">
                    <a:tableStyleId>{9D7B26C5-4107-4FEC-AEDC-1716B250A1EF}</a:tableStyleId>
                  </a:tblPr>
                  <a:tblGrid>
                    <a:gridCol w="5334000"/>
                    <a:gridCol w="1524000"/>
                  </a:tblGrid>
                  <a:tr h="548640">
                    <a:tc>
                      <a:txBody>
                        <a:bodyPr/>
                        <a:lstStyle/>
                        <a:p>
                          <a:pPr marL="0" marR="0" algn="ctr">
                            <a:lnSpc>
                              <a:spcPct val="100000"/>
                            </a:lnSpc>
                            <a:spcBef>
                              <a:spcPts val="0"/>
                            </a:spcBef>
                            <a:spcAft>
                              <a:spcPts val="0"/>
                            </a:spcAft>
                          </a:pP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CMG</a:t>
                          </a: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Civic Identity</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.64**</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Student Identity</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.23**</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697438">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Morton’s Typology:</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Direct Service</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.48**</a:t>
                          </a:r>
                          <a:r>
                            <a:rPr lang="en-US" sz="3200" b="1" dirty="0">
                              <a:effectLst/>
                              <a:latin typeface="Traditional Arabic" panose="02020603050405020304" pitchFamily="18" charset="-78"/>
                              <a:cs typeface="Traditional Arabic" panose="02020603050405020304" pitchFamily="18" charset="-78"/>
                            </a:rPr>
                            <a:t> </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622670">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Programs</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.57**</a:t>
                          </a:r>
                        </a:p>
                      </a:txBody>
                      <a:tcPr marL="57915" marR="57915" marT="0" marB="0" anchor="ctr">
                        <a:lnL>
                          <a:noFill/>
                        </a:lnL>
                        <a:lnR>
                          <a:noFill/>
                        </a:lnR>
                        <a:lnT>
                          <a:noFill/>
                        </a:lnT>
                        <a:lnB>
                          <a:noFill/>
                        </a:lnB>
                        <a:lnTlToBr w="12700" cmpd="sng">
                          <a:noFill/>
                          <a:prstDash val="solid"/>
                        </a:lnTlToBr>
                        <a:lnBlToTr w="12700" cmpd="sng">
                          <a:noFill/>
                          <a:prstDash val="solid"/>
                        </a:lnBlToTr>
                      </a:tcPr>
                    </a:tc>
                  </a:tr>
                  <a:tr h="612801">
                    <a:tc>
                      <a:txBody>
                        <a:bodyPr/>
                        <a:lstStyle/>
                        <a:p>
                          <a:pPr marL="0" marR="0" algn="l">
                            <a:lnSpc>
                              <a:spcPct val="100000"/>
                            </a:lnSpc>
                            <a:spcBef>
                              <a:spcPts val="0"/>
                            </a:spcBef>
                            <a:spcAft>
                              <a:spcPts val="0"/>
                            </a:spcAft>
                          </a:pPr>
                          <a:r>
                            <a:rPr kumimoji="0" lang="en-US" sz="3200" kern="1200" dirty="0" smtClean="0">
                              <a:effectLst/>
                              <a:latin typeface="Traditional Arabic" panose="02020603050405020304" pitchFamily="18" charset="-78"/>
                              <a:cs typeface="Traditional Arabic" panose="02020603050405020304" pitchFamily="18" charset="-78"/>
                            </a:rPr>
                            <a:t>	Advocacy</a:t>
                          </a:r>
                          <a:endParaRPr kumimoji="0" lang="en-US" sz="3200"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.60**</a:t>
                          </a:r>
                        </a:p>
                      </a:txBody>
                      <a:tcPr marL="57915" marR="57915"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7610">
                    <a:tc gridSpan="2">
                      <a:txBody>
                        <a:bodyPr/>
                        <a:lstStyle/>
                        <a:p>
                          <a:endParaRPr lang="en-US"/>
                        </a:p>
                      </a:txBody>
                      <a:tcPr marL="57915" marR="57915"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rotWithShape="1">
                          <a:blip r:embed="rId2"/>
                          <a:stretch>
                            <a:fillRect t="-1479592" b="-28571"/>
                          </a:stretch>
                        </a:blipFill>
                      </a:tcPr>
                    </a:tc>
                    <a:tc hMerge="1">
                      <a:txBody>
                        <a:bodyPr/>
                        <a:lstStyle/>
                        <a:p>
                          <a:pPr marL="0" marR="0" algn="ctr">
                            <a:lnSpc>
                              <a:spcPct val="200000"/>
                            </a:lnSpc>
                            <a:spcBef>
                              <a:spcPts val="0"/>
                            </a:spcBef>
                            <a:spcAft>
                              <a:spcPts val="0"/>
                            </a:spcAft>
                          </a:pPr>
                          <a:endParaRPr lang="en-US" sz="1800" dirty="0" smtClean="0">
                            <a:effectLst/>
                          </a:endParaRPr>
                        </a:p>
                      </a:txBody>
                      <a:tcPr marL="57915" marR="57915"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15404528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pPr algn="ct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Bivariate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Correlations</a:t>
            </a:r>
            <a:endParaRPr lang="en-US" b="1" dirty="0"/>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3068101236"/>
                  </p:ext>
                </p:extLst>
              </p:nvPr>
            </p:nvGraphicFramePr>
            <p:xfrm>
              <a:off x="1219200" y="1524003"/>
              <a:ext cx="6553199" cy="5166253"/>
            </p:xfrm>
            <a:graphic>
              <a:graphicData uri="http://schemas.openxmlformats.org/drawingml/2006/table">
                <a:tbl>
                  <a:tblPr firstRow="1" firstCol="1">
                    <a:tableStyleId>{9D7B26C5-4107-4FEC-AEDC-1716B250A1EF}</a:tableStyleId>
                  </a:tblPr>
                  <a:tblGrid>
                    <a:gridCol w="5257800">
                      <a:extLst>
                        <a:ext uri="{9D8B030D-6E8A-4147-A177-3AD203B41FA5}">
                          <a16:colId xmlns:a16="http://schemas.microsoft.com/office/drawing/2014/main" val="20000"/>
                        </a:ext>
                      </a:extLst>
                    </a:gridCol>
                    <a:gridCol w="1295399">
                      <a:extLst>
                        <a:ext uri="{9D8B030D-6E8A-4147-A177-3AD203B41FA5}">
                          <a16:colId xmlns:a16="http://schemas.microsoft.com/office/drawing/2014/main" val="20001"/>
                        </a:ext>
                      </a:extLst>
                    </a:gridCol>
                  </a:tblGrid>
                  <a:tr h="535029">
                    <a:tc>
                      <a:txBody>
                        <a:bodyPr/>
                        <a:lstStyle/>
                        <a:p>
                          <a:pPr marL="0" marR="0" algn="ctr">
                            <a:lnSpc>
                              <a:spcPct val="100000"/>
                            </a:lnSpc>
                            <a:spcBef>
                              <a:spcPts val="0"/>
                            </a:spcBef>
                            <a:spcAft>
                              <a:spcPts val="0"/>
                            </a:spcAft>
                          </a:pPr>
                          <a:endParaRPr kumimoji="0" lang="en-US" sz="3200" b="0"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14:m>
                            <m:oMathPara xmlns:m="http://schemas.openxmlformats.org/officeDocument/2006/math">
                              <m:oMathParaPr>
                                <m:jc m:val="centerGroup"/>
                              </m:oMathParaPr>
                              <m:oMath xmlns:m="http://schemas.openxmlformats.org/officeDocument/2006/math">
                                <m:r>
                                  <a:rPr lang="en-US" sz="3200" b="1" i="1" smtClean="0">
                                    <a:effectLst/>
                                    <a:latin typeface="Cambria Math"/>
                                    <a:ea typeface="Calibri"/>
                                    <a:cs typeface="Traditional Arabic" panose="02020603050405020304" pitchFamily="18" charset="-78"/>
                                  </a:rPr>
                                  <m:t>𝑪𝑴𝑮</m:t>
                                </m:r>
                              </m:oMath>
                            </m:oMathPara>
                          </a14:m>
                          <a:endParaRPr lang="en-US" sz="3200" b="1" dirty="0">
                            <a:effectLst/>
                            <a:latin typeface="Traditional Arabic" panose="02020603050405020304" pitchFamily="18" charset="-78"/>
                            <a:ea typeface="Calibri"/>
                            <a:cs typeface="Traditional Arabic" panose="02020603050405020304" pitchFamily="18" charset="-78"/>
                          </a:endParaRPr>
                        </a:p>
                      </a:txBody>
                      <a:tcPr marL="0" marR="0" marT="0"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78903">
                    <a:tc>
                      <a:txBody>
                        <a:bodyPr/>
                        <a:lstStyle/>
                        <a:p>
                          <a:pPr marL="0" marR="0" algn="l">
                            <a:lnSpc>
                              <a:spcPct val="100000"/>
                            </a:lnSpc>
                            <a:spcBef>
                              <a:spcPts val="0"/>
                            </a:spcBef>
                            <a:spcAft>
                              <a:spcPts val="0"/>
                            </a:spcAft>
                          </a:pPr>
                          <a:r>
                            <a:rPr lang="en-US" sz="3200" b="1" dirty="0" smtClean="0">
                              <a:effectLst/>
                              <a:latin typeface="Traditional Arabic" panose="02020603050405020304" pitchFamily="18" charset="-78"/>
                              <a:ea typeface="+mn-ea"/>
                              <a:cs typeface="Traditional Arabic" panose="02020603050405020304" pitchFamily="18" charset="-78"/>
                            </a:rPr>
                            <a:t>VFI</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78903">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	Protective</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.50**</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78903">
                    <a:tc>
                      <a:txBody>
                        <a:bodyPr/>
                        <a:lstStyle/>
                        <a:p>
                          <a:pPr marL="0" marR="0" algn="l">
                            <a:lnSpc>
                              <a:spcPct val="100000"/>
                            </a:lnSpc>
                            <a:spcBef>
                              <a:spcPts val="0"/>
                            </a:spcBef>
                            <a:spcAft>
                              <a:spcPts val="0"/>
                            </a:spcAft>
                          </a:pPr>
                          <a:r>
                            <a:rPr lang="en-US" sz="3200" b="1" dirty="0" smtClean="0">
                              <a:effectLst/>
                              <a:latin typeface="Traditional Arabic" panose="02020603050405020304" pitchFamily="18" charset="-78"/>
                              <a:ea typeface="+mn-ea"/>
                              <a:cs typeface="Traditional Arabic" panose="02020603050405020304" pitchFamily="18" charset="-78"/>
                            </a:rPr>
                            <a:t>	Values</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.50**</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578903">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Career</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.31**</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578903">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Social</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.40**</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578903">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Understanding</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.55**</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578903">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Enhancement</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.41**</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578903">
                    <a:tc gridSpan="2">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2000" b="0" baseline="0" dirty="0" smtClean="0">
                              <a:effectLst/>
                              <a:latin typeface="Traditional Arabic" panose="02020603050405020304" pitchFamily="18" charset="-78"/>
                              <a:cs typeface="Traditional Arabic" panose="02020603050405020304" pitchFamily="18" charset="-78"/>
                            </a:rPr>
                            <a:t> *</a:t>
                          </a:r>
                          <a:r>
                            <a:rPr lang="en-US" sz="2000" b="0" i="1" dirty="0" smtClean="0">
                              <a:effectLst/>
                              <a:latin typeface="Traditional Arabic" panose="02020603050405020304" pitchFamily="18" charset="-78"/>
                              <a:cs typeface="Traditional Arabic" panose="02020603050405020304" pitchFamily="18" charset="-78"/>
                            </a:rPr>
                            <a:t>p</a:t>
                          </a:r>
                          <a:r>
                            <a:rPr lang="en-US" sz="2000" b="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2000" b="0" smtClean="0">
                                  <a:effectLst/>
                                  <a:latin typeface="Cambria Math"/>
                                </a:rPr>
                                <m:t>≤</m:t>
                              </m:r>
                            </m:oMath>
                          </a14:m>
                          <a:r>
                            <a:rPr lang="en-US" sz="2000" b="0" dirty="0" smtClean="0">
                              <a:effectLst/>
                              <a:latin typeface="Traditional Arabic" panose="02020603050405020304" pitchFamily="18" charset="-78"/>
                              <a:cs typeface="Traditional Arabic" panose="02020603050405020304" pitchFamily="18" charset="-78"/>
                            </a:rPr>
                            <a:t> 0.05, **</a:t>
                          </a:r>
                          <a:r>
                            <a:rPr lang="en-US" sz="2000" b="0" i="1" baseline="0" dirty="0" smtClean="0">
                              <a:effectLst/>
                              <a:latin typeface="Traditional Arabic" panose="02020603050405020304" pitchFamily="18" charset="-78"/>
                              <a:cs typeface="Traditional Arabic" panose="02020603050405020304" pitchFamily="18" charset="-78"/>
                            </a:rPr>
                            <a:t>p</a:t>
                          </a:r>
                          <a:r>
                            <a:rPr lang="en-US" sz="2000" b="0" baseline="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2000" b="0" smtClean="0">
                                  <a:effectLst/>
                                  <a:latin typeface="Cambria Math"/>
                                </a:rPr>
                                <m:t>≤</m:t>
                              </m:r>
                            </m:oMath>
                          </a14:m>
                          <a:r>
                            <a:rPr lang="en-US" sz="2000" b="0" dirty="0" smtClean="0">
                              <a:effectLst/>
                              <a:latin typeface="Traditional Arabic" panose="02020603050405020304" pitchFamily="18" charset="-78"/>
                              <a:cs typeface="Traditional Arabic" panose="02020603050405020304" pitchFamily="18" charset="-78"/>
                            </a:rPr>
                            <a:t> 0.01</a:t>
                          </a:r>
                          <a:endParaRPr lang="en-US" sz="2000" b="0" dirty="0" smtClean="0">
                            <a:effectLst/>
                            <a:latin typeface="Traditional Arabic" panose="02020603050405020304" pitchFamily="18" charset="-78"/>
                            <a:ea typeface="Calibri"/>
                            <a:cs typeface="Traditional Arabic" panose="02020603050405020304" pitchFamily="18" charset="-78"/>
                          </a:endParaRPr>
                        </a:p>
                      </a:txBody>
                      <a:tcPr marL="0" marR="0" marT="0" marB="0" anchor="b">
                        <a:lnL>
                          <a:noFill/>
                        </a:lnL>
                        <a:lnR>
                          <a:noFill/>
                        </a:lnR>
                        <a:lnT>
                          <a:noFill/>
                        </a:lnT>
                        <a:lnB>
                          <a:noFill/>
                        </a:lnB>
                        <a:lnTlToBr w="12700" cmpd="sng">
                          <a:noFill/>
                          <a:prstDash val="solid"/>
                        </a:lnTlToBr>
                        <a:lnBlToTr w="12700" cmpd="sng">
                          <a:noFill/>
                          <a:prstDash val="solid"/>
                        </a:lnBlToTr>
                      </a:tcPr>
                    </a:tc>
                    <a:tc hMerge="1">
                      <a:txBody>
                        <a:bodyPr/>
                        <a:lstStyle/>
                        <a:p>
                          <a:pPr algn="ctr"/>
                          <a:endParaRPr kumimoji="0" lang="en-US" sz="3200" kern="1200" dirty="0">
                            <a:solidFill>
                              <a:schemeClr val="tx1"/>
                            </a:solidFill>
                            <a:effectLst/>
                            <a:latin typeface="+mn-lt"/>
                            <a:ea typeface="+mn-ea"/>
                            <a:cs typeface="+mn-cs"/>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8"/>
                      </a:ext>
                    </a:extLst>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3068101236"/>
                  </p:ext>
                </p:extLst>
              </p:nvPr>
            </p:nvGraphicFramePr>
            <p:xfrm>
              <a:off x="1219200" y="1524003"/>
              <a:ext cx="6553199" cy="5166253"/>
            </p:xfrm>
            <a:graphic>
              <a:graphicData uri="http://schemas.openxmlformats.org/drawingml/2006/table">
                <a:tbl>
                  <a:tblPr firstRow="1" firstCol="1">
                    <a:tableStyleId>{9D7B26C5-4107-4FEC-AEDC-1716B250A1EF}</a:tableStyleId>
                  </a:tblPr>
                  <a:tblGrid>
                    <a:gridCol w="5257800"/>
                    <a:gridCol w="1295399"/>
                  </a:tblGrid>
                  <a:tr h="535029">
                    <a:tc>
                      <a:txBody>
                        <a:bodyPr/>
                        <a:lstStyle/>
                        <a:p>
                          <a:pPr marL="0" marR="0" algn="ctr">
                            <a:lnSpc>
                              <a:spcPct val="100000"/>
                            </a:lnSpc>
                            <a:spcBef>
                              <a:spcPts val="0"/>
                            </a:spcBef>
                            <a:spcAft>
                              <a:spcPts val="0"/>
                            </a:spcAft>
                          </a:pPr>
                          <a:endParaRPr kumimoji="0" lang="en-US" sz="3200" b="0"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endParaRPr lang="en-US"/>
                        </a:p>
                      </a:txBody>
                      <a:tcPr marL="0" marR="0" marT="0"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rotWithShape="1">
                          <a:blip r:embed="rId2"/>
                          <a:stretch>
                            <a:fillRect l="-407075" b="-894318"/>
                          </a:stretch>
                        </a:blipFill>
                      </a:tcPr>
                    </a:tc>
                  </a:tr>
                  <a:tr h="578903">
                    <a:tc>
                      <a:txBody>
                        <a:bodyPr/>
                        <a:lstStyle/>
                        <a:p>
                          <a:pPr marL="0" marR="0" algn="l">
                            <a:lnSpc>
                              <a:spcPct val="100000"/>
                            </a:lnSpc>
                            <a:spcBef>
                              <a:spcPts val="0"/>
                            </a:spcBef>
                            <a:spcAft>
                              <a:spcPts val="0"/>
                            </a:spcAft>
                          </a:pPr>
                          <a:r>
                            <a:rPr lang="en-US" sz="3200" b="1" dirty="0" smtClean="0">
                              <a:effectLst/>
                              <a:latin typeface="Traditional Arabic" panose="02020603050405020304" pitchFamily="18" charset="-78"/>
                              <a:ea typeface="+mn-ea"/>
                              <a:cs typeface="Traditional Arabic" panose="02020603050405020304" pitchFamily="18" charset="-78"/>
                            </a:rPr>
                            <a:t>VFI</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r>
                  <a:tr h="578903">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	Protective</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.50**</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r>
                  <a:tr h="578903">
                    <a:tc>
                      <a:txBody>
                        <a:bodyPr/>
                        <a:lstStyle/>
                        <a:p>
                          <a:pPr marL="0" marR="0" algn="l">
                            <a:lnSpc>
                              <a:spcPct val="100000"/>
                            </a:lnSpc>
                            <a:spcBef>
                              <a:spcPts val="0"/>
                            </a:spcBef>
                            <a:spcAft>
                              <a:spcPts val="0"/>
                            </a:spcAft>
                          </a:pPr>
                          <a:r>
                            <a:rPr lang="en-US" sz="3200" b="1" dirty="0" smtClean="0">
                              <a:effectLst/>
                              <a:latin typeface="Traditional Arabic" panose="02020603050405020304" pitchFamily="18" charset="-78"/>
                              <a:ea typeface="+mn-ea"/>
                              <a:cs typeface="Traditional Arabic" panose="02020603050405020304" pitchFamily="18" charset="-78"/>
                            </a:rPr>
                            <a:t>	Values</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.50**</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r>
                  <a:tr h="578903">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Career</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.31**</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r>
                  <a:tr h="578903">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Social</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.40**</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r>
                  <a:tr h="578903">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Understanding</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.55**</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lnL>
                          <a:noFill/>
                        </a:lnL>
                        <a:lnR>
                          <a:noFill/>
                        </a:lnR>
                        <a:lnT>
                          <a:noFill/>
                        </a:lnT>
                        <a:lnB>
                          <a:noFill/>
                        </a:lnB>
                        <a:lnTlToBr w="12700" cmpd="sng">
                          <a:noFill/>
                          <a:prstDash val="solid"/>
                        </a:lnTlToBr>
                        <a:lnBlToTr w="12700" cmpd="sng">
                          <a:noFill/>
                          <a:prstDash val="solid"/>
                        </a:lnBlToTr>
                      </a:tcPr>
                    </a:tc>
                  </a:tr>
                  <a:tr h="578903">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	Enhancement</a:t>
                          </a:r>
                          <a:endParaRPr lang="en-US" sz="3200" b="0" dirty="0">
                            <a:effectLst/>
                            <a:latin typeface="Traditional Arabic" panose="02020603050405020304" pitchFamily="18" charset="-78"/>
                            <a:ea typeface="Calibri"/>
                            <a:cs typeface="Traditional Arabic" panose="02020603050405020304" pitchFamily="18" charset="-7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.41**</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0" marR="0" marT="0" marB="0" anchor="ctr">
                        <a:lnL>
                          <a:noFill/>
                        </a:lnL>
                        <a:lnR>
                          <a:noFill/>
                        </a:lnR>
                        <a:lnT>
                          <a:noFill/>
                        </a:lnT>
                        <a:lnB>
                          <a:noFill/>
                        </a:lnB>
                        <a:lnTlToBr w="12700" cmpd="sng">
                          <a:noFill/>
                          <a:prstDash val="solid"/>
                        </a:lnTlToBr>
                        <a:lnBlToTr w="12700" cmpd="sng">
                          <a:noFill/>
                          <a:prstDash val="solid"/>
                        </a:lnBlToTr>
                      </a:tcPr>
                    </a:tc>
                  </a:tr>
                  <a:tr h="578903">
                    <a:tc gridSpan="2">
                      <a:txBody>
                        <a:bodyPr/>
                        <a:lstStyle/>
                        <a:p>
                          <a:endParaRPr lang="en-US"/>
                        </a:p>
                      </a:txBody>
                      <a:tcPr marL="0" marR="0" marT="0" marB="0" anchor="b">
                        <a:lnL>
                          <a:noFill/>
                        </a:lnL>
                        <a:lnR>
                          <a:noFill/>
                        </a:lnR>
                        <a:lnT>
                          <a:noFill/>
                        </a:lnT>
                        <a:lnB>
                          <a:noFill/>
                        </a:lnB>
                        <a:lnTlToBr w="12700" cmpd="sng">
                          <a:noFill/>
                          <a:prstDash val="solid"/>
                        </a:lnTlToBr>
                        <a:lnBlToTr w="12700" cmpd="sng">
                          <a:noFill/>
                          <a:prstDash val="solid"/>
                        </a:lnBlToTr>
                        <a:blipFill rotWithShape="1">
                          <a:blip r:embed="rId2"/>
                          <a:stretch>
                            <a:fillRect t="-791579" b="-29474"/>
                          </a:stretch>
                        </a:blipFill>
                      </a:tcPr>
                    </a:tc>
                    <a:tc hMerge="1">
                      <a:txBody>
                        <a:bodyPr/>
                        <a:lstStyle/>
                        <a:p>
                          <a:pPr algn="ctr"/>
                          <a:endParaRPr kumimoji="0" lang="en-US" sz="3200" kern="1200" dirty="0">
                            <a:solidFill>
                              <a:schemeClr val="tx1"/>
                            </a:solidFill>
                            <a:effectLst/>
                            <a:latin typeface="+mn-lt"/>
                            <a:ea typeface="+mn-ea"/>
                            <a:cs typeface="+mn-cs"/>
                          </a:endParaRPr>
                        </a:p>
                      </a:txBody>
                      <a:tcPr marL="0" marR="0" marT="0" marB="0" anchor="ctr">
                        <a:lnL>
                          <a:noFill/>
                        </a:lnL>
                        <a:lnR>
                          <a:noFill/>
                        </a:lnR>
                        <a:lnT>
                          <a:noFill/>
                        </a:lnT>
                        <a:lnB>
                          <a:noFill/>
                        </a:lnB>
                        <a:lnTlToBr w="12700" cmpd="sng">
                          <a:noFill/>
                          <a:prstDash val="solid"/>
                        </a:lnTlToBr>
                        <a:lnBlToTr w="12700" cmpd="sng">
                          <a:noFill/>
                          <a:prstDash val="solid"/>
                        </a:lnBlToTr>
                      </a:tcPr>
                    </a:tc>
                  </a:tr>
                </a:tbl>
              </a:graphicData>
            </a:graphic>
          </p:graphicFrame>
        </mc:Fallback>
      </mc:AlternateContent>
    </p:spTree>
    <p:extLst>
      <p:ext uri="{BB962C8B-B14F-4D97-AF65-F5344CB8AC3E}">
        <p14:creationId xmlns:p14="http://schemas.microsoft.com/office/powerpoint/2010/main" val="42922997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524000"/>
          </a:xfrm>
        </p:spPr>
        <p:txBody>
          <a:bodyPr/>
          <a:lstStyle/>
          <a:p>
            <a:pPr algn="ctr"/>
            <a:r>
              <a:rPr lang="en-US" b="1" dirty="0" smtClean="0"/>
              <a:t>Stepwise Multiple Regression</a:t>
            </a:r>
            <a:br>
              <a:rPr lang="en-US" b="1" dirty="0" smtClean="0"/>
            </a:br>
            <a:r>
              <a:rPr lang="en-US" b="1" dirty="0" smtClean="0"/>
              <a:t>DV: CMG</a:t>
            </a:r>
            <a:endParaRPr lang="en-US" b="1" dirty="0"/>
          </a:p>
        </p:txBody>
      </p:sp>
      <mc:AlternateContent xmlns:mc="http://schemas.openxmlformats.org/markup-compatibility/2006" xmlns:a14="http://schemas.microsoft.com/office/drawing/2010/main">
        <mc:Choice Requires="a14">
          <p:sp>
            <p:nvSpPr>
              <p:cNvPr id="7" name="Rectangle 6"/>
              <p:cNvSpPr/>
              <p:nvPr/>
            </p:nvSpPr>
            <p:spPr>
              <a:xfrm>
                <a:off x="6019801" y="6275106"/>
                <a:ext cx="2768707" cy="615553"/>
              </a:xfrm>
              <a:prstGeom prst="rect">
                <a:avLst/>
              </a:prstGeom>
            </p:spPr>
            <p:txBody>
              <a:bodyPr wrap="none">
                <a:spAutoFit/>
              </a:bodyPr>
              <a:lstStyle/>
              <a:p>
                <a:pPr>
                  <a:buNone/>
                </a:pPr>
                <a:r>
                  <a:rPr lang="en-US" sz="1400" dirty="0" smtClean="0"/>
                  <a:t>* = </a:t>
                </a:r>
                <a:r>
                  <a:rPr lang="en-US" sz="2000" i="1" dirty="0" smtClean="0"/>
                  <a:t>p</a:t>
                </a:r>
                <a:r>
                  <a:rPr lang="en-US" sz="2000" dirty="0" smtClean="0"/>
                  <a:t> </a:t>
                </a:r>
                <a14:m>
                  <m:oMath xmlns:m="http://schemas.openxmlformats.org/officeDocument/2006/math">
                    <m:r>
                      <a:rPr lang="en-US" sz="2000">
                        <a:latin typeface="Cambria Math"/>
                      </a:rPr>
                      <m:t>≤</m:t>
                    </m:r>
                  </m:oMath>
                </a14:m>
                <a:r>
                  <a:rPr lang="en-US" sz="2000" dirty="0"/>
                  <a:t> .</a:t>
                </a:r>
                <a:r>
                  <a:rPr lang="en-US" sz="2000" dirty="0" smtClean="0"/>
                  <a:t>05, ** = </a:t>
                </a:r>
                <a:r>
                  <a:rPr lang="en-US" sz="2000" i="1" dirty="0" smtClean="0"/>
                  <a:t>p</a:t>
                </a:r>
                <a:r>
                  <a:rPr lang="en-US" sz="2000" dirty="0" smtClean="0"/>
                  <a:t> </a:t>
                </a:r>
                <a14:m>
                  <m:oMath xmlns:m="http://schemas.openxmlformats.org/officeDocument/2006/math">
                    <m:r>
                      <a:rPr lang="en-US" sz="2000">
                        <a:latin typeface="Cambria Math"/>
                      </a:rPr>
                      <m:t>≤</m:t>
                    </m:r>
                  </m:oMath>
                </a14:m>
                <a:r>
                  <a:rPr lang="en-US" sz="2000" dirty="0" smtClean="0"/>
                  <a:t> </a:t>
                </a:r>
                <a:r>
                  <a:rPr lang="en-US" sz="2000" dirty="0"/>
                  <a:t>.01</a:t>
                </a:r>
              </a:p>
              <a:p>
                <a:pPr>
                  <a:buNone/>
                </a:pPr>
                <a:endParaRPr lang="en-US" sz="1400" dirty="0"/>
              </a:p>
            </p:txBody>
          </p:sp>
        </mc:Choice>
        <mc:Fallback xmlns="">
          <p:sp>
            <p:nvSpPr>
              <p:cNvPr id="7" name="Rectangle 6"/>
              <p:cNvSpPr>
                <a:spLocks noRot="1" noChangeAspect="1" noMove="1" noResize="1" noEditPoints="1" noAdjustHandles="1" noChangeArrowheads="1" noChangeShapeType="1" noTextEdit="1"/>
              </p:cNvSpPr>
              <p:nvPr/>
            </p:nvSpPr>
            <p:spPr>
              <a:xfrm>
                <a:off x="6019800" y="6275104"/>
                <a:ext cx="2768707" cy="615553"/>
              </a:xfrm>
              <a:prstGeom prst="rect">
                <a:avLst/>
              </a:prstGeom>
              <a:blipFill rotWithShape="1">
                <a:blip r:embed="rId3" cstate="print"/>
                <a:stretch>
                  <a:fillRect l="-661" t="-5941" r="-1322"/>
                </a:stretch>
              </a:blipFill>
            </p:spPr>
            <p:txBody>
              <a:bodyPr/>
              <a:lstStyle/>
              <a:p>
                <a:r>
                  <a:rPr lang="en-US">
                    <a:noFill/>
                  </a:rPr>
                  <a:t> </a:t>
                </a:r>
              </a:p>
            </p:txBody>
          </p:sp>
        </mc:Fallback>
      </mc:AlternateContent>
      <p:graphicFrame>
        <p:nvGraphicFramePr>
          <p:cNvPr id="3" name="Diagram 2"/>
          <p:cNvGraphicFramePr/>
          <p:nvPr>
            <p:extLst>
              <p:ext uri="{D42A27DB-BD31-4B8C-83A1-F6EECF244321}">
                <p14:modId xmlns:p14="http://schemas.microsoft.com/office/powerpoint/2010/main" val="3464803072"/>
              </p:ext>
            </p:extLst>
          </p:nvPr>
        </p:nvGraphicFramePr>
        <p:xfrm>
          <a:off x="1524000" y="2211106"/>
          <a:ext cx="69342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5359506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graphicEl>
                                              <a:dgm id="{C2D9ADCF-E7CA-49AA-A2AA-D3020B3BF0F7}"/>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graphicEl>
                                              <a:dgm id="{7C6E27E1-E359-4574-9110-985DDA84A23A}"/>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graphicEl>
                                              <a:dgm id="{BA28AD2D-6B76-4B9F-AFA3-2B8BA531CEF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graphicEl>
                                              <a:dgm id="{0B2FD446-5D0D-49FE-8FF5-814BD9ABFCD5}"/>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graphicEl>
                                              <a:dgm id="{7CCFDCA7-03C8-46CF-A668-74B204680935}"/>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graphicEl>
                                              <a:dgm id="{53BB2FE7-F431-4B61-8318-07A51F4126CF}"/>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graphicEl>
                                              <a:dgm id="{1589FA3D-C70A-4C74-9F19-3A51891F80A3}"/>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graphicEl>
                                              <a:dgm id="{EE953EDD-1D77-45F4-8AE4-0690B5E6D7B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066800"/>
          </a:xfrm>
        </p:spPr>
        <p:txBody>
          <a:bodyPr>
            <a:no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Study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3</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 (2014):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Purpose</a:t>
            </a:r>
          </a:p>
        </p:txBody>
      </p:sp>
      <p:sp>
        <p:nvSpPr>
          <p:cNvPr id="3" name="Content Placeholder 2"/>
          <p:cNvSpPr>
            <a:spLocks noGrp="1"/>
          </p:cNvSpPr>
          <p:nvPr>
            <p:ph idx="1"/>
          </p:nvPr>
        </p:nvSpPr>
        <p:spPr>
          <a:xfrm>
            <a:off x="457200" y="2249424"/>
            <a:ext cx="8229600" cy="4837176"/>
          </a:xfrm>
        </p:spPr>
        <p:txBody>
          <a:bodyPr>
            <a:normAutofit/>
          </a:bodyPr>
          <a:lstStyle/>
          <a:p>
            <a:pPr marL="109728" indent="0">
              <a:buNone/>
            </a:pPr>
            <a:r>
              <a:rPr lang="en-US" sz="3600" b="1" dirty="0" smtClean="0"/>
              <a:t>Extend the construct validation of CMG to other components implied by the conceptual framework</a:t>
            </a:r>
            <a:br>
              <a:rPr lang="en-US" sz="3600" b="1" dirty="0" smtClean="0"/>
            </a:br>
            <a:endParaRPr lang="en-US" sz="3600" b="1" dirty="0" smtClean="0"/>
          </a:p>
        </p:txBody>
      </p:sp>
    </p:spTree>
    <p:extLst>
      <p:ext uri="{BB962C8B-B14F-4D97-AF65-F5344CB8AC3E}">
        <p14:creationId xmlns:p14="http://schemas.microsoft.com/office/powerpoint/2010/main" val="14530163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229600" cy="1066800"/>
          </a:xfrm>
        </p:spPr>
        <p:txBody>
          <a:bodyPr>
            <a:norm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Methods</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endParaRPr>
          </a:p>
        </p:txBody>
      </p:sp>
      <p:sp>
        <p:nvSpPr>
          <p:cNvPr id="3" name="Content Placeholder 2"/>
          <p:cNvSpPr>
            <a:spLocks noGrp="1"/>
          </p:cNvSpPr>
          <p:nvPr>
            <p:ph idx="1"/>
          </p:nvPr>
        </p:nvSpPr>
        <p:spPr>
          <a:xfrm>
            <a:off x="304800" y="1676400"/>
            <a:ext cx="8839200" cy="4876800"/>
          </a:xfrm>
        </p:spPr>
        <p:txBody>
          <a:bodyPr>
            <a:noAutofit/>
          </a:bodyPr>
          <a:lstStyle/>
          <a:p>
            <a:r>
              <a:rPr lang="en-US" sz="3200" b="1" dirty="0" smtClean="0"/>
              <a:t>Participants (n = 182) were from IUPUI</a:t>
            </a:r>
          </a:p>
          <a:p>
            <a:r>
              <a:rPr lang="en-US" sz="3200" b="1" dirty="0" smtClean="0"/>
              <a:t>Questionnaire</a:t>
            </a:r>
          </a:p>
          <a:p>
            <a:pPr lvl="1"/>
            <a:r>
              <a:rPr lang="en-US" sz="3200" b="1" u="sng" dirty="0" smtClean="0">
                <a:solidFill>
                  <a:schemeClr val="tx1"/>
                </a:solidFill>
              </a:rPr>
              <a:t>Diversity</a:t>
            </a:r>
            <a:r>
              <a:rPr lang="en-US" sz="3200" b="1" dirty="0">
                <a:solidFill>
                  <a:schemeClr val="tx1"/>
                </a:solidFill>
              </a:rPr>
              <a:t>: Openness to Diversity and Challenge Scale</a:t>
            </a:r>
          </a:p>
          <a:p>
            <a:pPr lvl="1"/>
            <a:r>
              <a:rPr lang="en-US" sz="3200" b="1" u="sng" dirty="0">
                <a:solidFill>
                  <a:schemeClr val="tx1"/>
                </a:solidFill>
              </a:rPr>
              <a:t>Charity vs. Social </a:t>
            </a:r>
            <a:r>
              <a:rPr lang="en-US" sz="3200" b="1" u="sng" dirty="0" smtClean="0">
                <a:solidFill>
                  <a:schemeClr val="tx1"/>
                </a:solidFill>
              </a:rPr>
              <a:t>Change </a:t>
            </a:r>
            <a:r>
              <a:rPr lang="en-US" sz="3200" b="1" dirty="0" smtClean="0">
                <a:solidFill>
                  <a:schemeClr val="tx1"/>
                </a:solidFill>
              </a:rPr>
              <a:t>(different measure)</a:t>
            </a:r>
            <a:endParaRPr lang="en-US" sz="3200" b="1" dirty="0">
              <a:solidFill>
                <a:schemeClr val="tx1"/>
              </a:solidFill>
            </a:endParaRPr>
          </a:p>
          <a:p>
            <a:pPr lvl="1"/>
            <a:r>
              <a:rPr lang="en-US" sz="3200" b="1" u="sng" dirty="0">
                <a:solidFill>
                  <a:schemeClr val="tx1"/>
                </a:solidFill>
              </a:rPr>
              <a:t>Self-Efficacy</a:t>
            </a:r>
            <a:r>
              <a:rPr lang="en-US" sz="3200" b="1" dirty="0">
                <a:solidFill>
                  <a:schemeClr val="tx1"/>
                </a:solidFill>
              </a:rPr>
              <a:t>: Self-Efficacy Scale</a:t>
            </a:r>
          </a:p>
          <a:p>
            <a:pPr lvl="1"/>
            <a:r>
              <a:rPr lang="en-US" sz="3200" b="1" u="sng" dirty="0">
                <a:solidFill>
                  <a:schemeClr val="tx1"/>
                </a:solidFill>
              </a:rPr>
              <a:t>Caring/Concern</a:t>
            </a:r>
            <a:r>
              <a:rPr lang="en-US" sz="3200" b="1" dirty="0">
                <a:solidFill>
                  <a:schemeClr val="tx1"/>
                </a:solidFill>
              </a:rPr>
              <a:t>:  Principle of Care Scale</a:t>
            </a:r>
          </a:p>
          <a:p>
            <a:pPr marL="411480" lvl="1" indent="0">
              <a:buNone/>
            </a:pPr>
            <a:r>
              <a:rPr lang="en-US" sz="3400" b="1" dirty="0"/>
              <a:t/>
            </a:r>
            <a:br>
              <a:rPr lang="en-US" sz="3400" b="1" dirty="0"/>
            </a:br>
            <a:endParaRPr lang="en-US" sz="2200" b="1" dirty="0" smtClean="0">
              <a:solidFill>
                <a:schemeClr val="tx1"/>
              </a:solidFill>
            </a:endParaRPr>
          </a:p>
        </p:txBody>
      </p:sp>
    </p:spTree>
    <p:extLst>
      <p:ext uri="{BB962C8B-B14F-4D97-AF65-F5344CB8AC3E}">
        <p14:creationId xmlns:p14="http://schemas.microsoft.com/office/powerpoint/2010/main" val="12700523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bwMode="auto">
          <a:xfrm>
            <a:off x="76200" y="685800"/>
            <a:ext cx="8001000" cy="11430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dirty="0" smtClean="0">
                <a:solidFill>
                  <a:srgbClr val="860000"/>
                </a:solidFill>
                <a:effectLst>
                  <a:outerShdw blurRad="38100" dist="38100" dir="2700000" algn="tl">
                    <a:srgbClr val="000000">
                      <a:alpha val="43137"/>
                    </a:srgbClr>
                  </a:outerShdw>
                </a:effectLst>
              </a:rPr>
              <a:t>IUPUI:  Centralized Support Centers</a:t>
            </a:r>
          </a:p>
        </p:txBody>
      </p:sp>
      <p:sp>
        <p:nvSpPr>
          <p:cNvPr id="10243" name="Content Placeholder 2"/>
          <p:cNvSpPr>
            <a:spLocks noGrp="1"/>
          </p:cNvSpPr>
          <p:nvPr>
            <p:ph idx="1"/>
          </p:nvPr>
        </p:nvSpPr>
        <p:spPr bwMode="auto">
          <a:xfrm>
            <a:off x="685800" y="2133600"/>
            <a:ext cx="7696200" cy="3505200"/>
          </a:xfrm>
          <a:noFill/>
          <a:ln>
            <a:miter lim="800000"/>
            <a:headEnd/>
            <a:tailEnd/>
          </a:ln>
        </p:spPr>
        <p:txBody>
          <a:bodyPr vert="horz" wrap="square" lIns="91440" tIns="45720" rIns="91440" bIns="45720" numCol="1" anchor="t" anchorCtr="0" compatLnSpc="1">
            <a:prstTxWarp prst="textNoShape">
              <a:avLst/>
            </a:prstTxWarp>
            <a:noAutofit/>
          </a:bodyPr>
          <a:lstStyle/>
          <a:p>
            <a:r>
              <a:rPr lang="en-US" sz="3200" b="1" dirty="0" smtClean="0">
                <a:latin typeface="Trebuchet MS" pitchFamily="34" charset="0"/>
              </a:rPr>
              <a:t>Center for Teaching and Learning</a:t>
            </a:r>
          </a:p>
          <a:p>
            <a:endParaRPr lang="en-US" sz="3200" b="1" dirty="0" smtClean="0">
              <a:latin typeface="Trebuchet MS" pitchFamily="34" charset="0"/>
            </a:endParaRPr>
          </a:p>
          <a:p>
            <a:r>
              <a:rPr lang="en-US" sz="3200" b="1" dirty="0" smtClean="0">
                <a:latin typeface="Trebuchet MS" pitchFamily="34" charset="0"/>
              </a:rPr>
              <a:t>Center for Research and Learning</a:t>
            </a:r>
          </a:p>
          <a:p>
            <a:endParaRPr lang="en-US" sz="3200" b="1" dirty="0" smtClean="0">
              <a:latin typeface="Trebuchet MS" pitchFamily="34" charset="0"/>
            </a:endParaRPr>
          </a:p>
          <a:p>
            <a:r>
              <a:rPr lang="en-US" sz="3200" b="1" dirty="0" smtClean="0">
                <a:latin typeface="Trebuchet MS" pitchFamily="34" charset="0"/>
              </a:rPr>
              <a:t>Center for Service and Learning</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no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Bivariate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Correlations</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775634361"/>
                  </p:ext>
                </p:extLst>
              </p:nvPr>
            </p:nvGraphicFramePr>
            <p:xfrm>
              <a:off x="1295400" y="1295400"/>
              <a:ext cx="6858000" cy="5645952"/>
            </p:xfrm>
            <a:graphic>
              <a:graphicData uri="http://schemas.openxmlformats.org/drawingml/2006/table">
                <a:tbl>
                  <a:tblPr firstRow="1" firstCol="1">
                    <a:tableStyleId>{9D7B26C5-4107-4FEC-AEDC-1716B250A1EF}</a:tableStyleId>
                  </a:tblPr>
                  <a:tblGrid>
                    <a:gridCol w="533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tblGrid>
                  <a:tr h="749652">
                    <a:tc>
                      <a:txBody>
                        <a:bodyPr/>
                        <a:lstStyle/>
                        <a:p>
                          <a:pPr marL="0" marR="0" algn="ctr">
                            <a:lnSpc>
                              <a:spcPct val="100000"/>
                            </a:lnSpc>
                            <a:spcBef>
                              <a:spcPts val="0"/>
                            </a:spcBef>
                            <a:spcAft>
                              <a:spcPts val="0"/>
                            </a:spcAft>
                          </a:pP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CMG</a:t>
                          </a: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850805">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Diversity</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.61**</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850805">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Social Change</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.59** </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837321">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Charity</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.54**</a:t>
                          </a: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952967">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Principle of Care</a:t>
                          </a:r>
                        </a:p>
                        <a:p>
                          <a:pPr marL="0" marR="0" algn="l">
                            <a:lnSpc>
                              <a:spcPct val="100000"/>
                            </a:lnSpc>
                            <a:spcBef>
                              <a:spcPts val="0"/>
                            </a:spcBef>
                            <a:spcAft>
                              <a:spcPts val="0"/>
                            </a:spcAft>
                          </a:pPr>
                          <a:endPar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 of SL</a:t>
                          </a:r>
                          <a:r>
                            <a:rPr kumimoji="0" lang="en-US" sz="3200" b="1"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Courses</a:t>
                          </a:r>
                        </a:p>
                        <a:p>
                          <a:pPr marL="0" marR="0" algn="l">
                            <a:lnSpc>
                              <a:spcPct val="100000"/>
                            </a:lnSpc>
                            <a:spcBef>
                              <a:spcPts val="0"/>
                            </a:spcBef>
                            <a:spcAft>
                              <a:spcPts val="0"/>
                            </a:spcAft>
                          </a:pP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.42**</a:t>
                          </a:r>
                        </a:p>
                        <a:p>
                          <a:pPr marL="0" marR="0" algn="ctr">
                            <a:lnSpc>
                              <a:spcPct val="100000"/>
                            </a:lnSpc>
                            <a:spcBef>
                              <a:spcPts val="0"/>
                            </a:spcBef>
                            <a:spcAft>
                              <a:spcPts val="0"/>
                            </a:spcAft>
                          </a:pPr>
                          <a:endPar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.32**</a:t>
                          </a:r>
                        </a:p>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 </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406649">
                    <a:tc gridSpan="2">
                      <a:txBody>
                        <a:bodyPr/>
                        <a:lstStyle/>
                        <a:p>
                          <a:pPr marL="0" marR="0" algn="r">
                            <a:lnSpc>
                              <a:spcPct val="100000"/>
                            </a:lnSpc>
                            <a:spcBef>
                              <a:spcPts val="0"/>
                            </a:spcBef>
                            <a:spcAft>
                              <a:spcPts val="0"/>
                            </a:spcAft>
                          </a:pPr>
                          <a:r>
                            <a:rPr lang="en-US" sz="1600" b="0" baseline="0" dirty="0" smtClean="0">
                              <a:effectLst/>
                              <a:latin typeface="Traditional Arabic" panose="02020603050405020304" pitchFamily="18" charset="-78"/>
                              <a:cs typeface="Traditional Arabic" panose="02020603050405020304" pitchFamily="18" charset="-78"/>
                            </a:rPr>
                            <a:t> *</a:t>
                          </a:r>
                          <a:r>
                            <a:rPr lang="en-US" sz="1600" b="0" dirty="0" smtClean="0">
                              <a:effectLst/>
                              <a:latin typeface="Traditional Arabic" panose="02020603050405020304" pitchFamily="18" charset="-78"/>
                              <a:cs typeface="Traditional Arabic" panose="02020603050405020304" pitchFamily="18" charset="-78"/>
                            </a:rPr>
                            <a:t> </a:t>
                          </a:r>
                          <a:r>
                            <a:rPr lang="en-US" sz="1600" b="0" i="1" dirty="0" smtClean="0">
                              <a:effectLst/>
                              <a:latin typeface="Traditional Arabic" panose="02020603050405020304" pitchFamily="18" charset="-78"/>
                              <a:cs typeface="Traditional Arabic" panose="02020603050405020304" pitchFamily="18" charset="-78"/>
                            </a:rPr>
                            <a:t>p</a:t>
                          </a:r>
                          <a:r>
                            <a:rPr lang="en-US" sz="1600" b="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1600" b="0" smtClean="0">
                                  <a:effectLst/>
                                  <a:latin typeface="Cambria Math"/>
                                </a:rPr>
                                <m:t>≤</m:t>
                              </m:r>
                            </m:oMath>
                          </a14:m>
                          <a:r>
                            <a:rPr lang="en-US" sz="1600" b="0" dirty="0" smtClean="0">
                              <a:effectLst/>
                              <a:latin typeface="Traditional Arabic" panose="02020603050405020304" pitchFamily="18" charset="-78"/>
                              <a:cs typeface="Traditional Arabic" panose="02020603050405020304" pitchFamily="18" charset="-78"/>
                            </a:rPr>
                            <a:t> 0.05, **</a:t>
                          </a:r>
                          <a:r>
                            <a:rPr lang="en-US" sz="1600" b="0" baseline="0" dirty="0" smtClean="0">
                              <a:effectLst/>
                              <a:latin typeface="Traditional Arabic" panose="02020603050405020304" pitchFamily="18" charset="-78"/>
                              <a:cs typeface="Traditional Arabic" panose="02020603050405020304" pitchFamily="18" charset="-78"/>
                            </a:rPr>
                            <a:t> </a:t>
                          </a:r>
                          <a:r>
                            <a:rPr lang="en-US" sz="1600" b="0" i="1" baseline="0" dirty="0" smtClean="0">
                              <a:effectLst/>
                              <a:latin typeface="Traditional Arabic" panose="02020603050405020304" pitchFamily="18" charset="-78"/>
                              <a:cs typeface="Traditional Arabic" panose="02020603050405020304" pitchFamily="18" charset="-78"/>
                            </a:rPr>
                            <a:t>p</a:t>
                          </a:r>
                          <a:r>
                            <a:rPr lang="en-US" sz="1600" b="0" baseline="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1600" b="0" smtClean="0">
                                  <a:effectLst/>
                                  <a:latin typeface="Cambria Math"/>
                                </a:rPr>
                                <m:t>≤</m:t>
                              </m:r>
                            </m:oMath>
                          </a14:m>
                          <a:r>
                            <a:rPr lang="en-US" sz="1600" b="0" dirty="0" smtClean="0">
                              <a:effectLst/>
                              <a:latin typeface="Traditional Arabic" panose="02020603050405020304" pitchFamily="18" charset="-78"/>
                              <a:cs typeface="Traditional Arabic" panose="02020603050405020304" pitchFamily="18" charset="-78"/>
                            </a:rPr>
                            <a:t> 0.01</a:t>
                          </a:r>
                          <a:endParaRPr lang="en-US" sz="1600" b="0" dirty="0" smtClean="0">
                            <a:effectLst/>
                            <a:latin typeface="Traditional Arabic" panose="02020603050405020304" pitchFamily="18" charset="-78"/>
                            <a:ea typeface="Calibri"/>
                            <a:cs typeface="Traditional Arabic" panose="02020603050405020304" pitchFamily="18" charset="-78"/>
                          </a:endParaRPr>
                        </a:p>
                      </a:txBody>
                      <a:tcPr marL="57915" marR="57915"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algn="ctr">
                            <a:lnSpc>
                              <a:spcPct val="200000"/>
                            </a:lnSpc>
                            <a:spcBef>
                              <a:spcPts val="0"/>
                            </a:spcBef>
                            <a:spcAft>
                              <a:spcPts val="0"/>
                            </a:spcAft>
                          </a:pPr>
                          <a:endParaRPr lang="en-US" sz="1800" dirty="0" smtClean="0">
                            <a:effectLst/>
                          </a:endParaRPr>
                        </a:p>
                      </a:txBody>
                      <a:tcPr marL="57915" marR="57915"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775634361"/>
                  </p:ext>
                </p:extLst>
              </p:nvPr>
            </p:nvGraphicFramePr>
            <p:xfrm>
              <a:off x="1295400" y="1295400"/>
              <a:ext cx="6858000" cy="5645952"/>
            </p:xfrm>
            <a:graphic>
              <a:graphicData uri="http://schemas.openxmlformats.org/drawingml/2006/table">
                <a:tbl>
                  <a:tblPr firstRow="1" firstCol="1">
                    <a:tableStyleId>{9D7B26C5-4107-4FEC-AEDC-1716B250A1EF}</a:tableStyleId>
                  </a:tblPr>
                  <a:tblGrid>
                    <a:gridCol w="5334000"/>
                    <a:gridCol w="1524000"/>
                  </a:tblGrid>
                  <a:tr h="749652">
                    <a:tc>
                      <a:txBody>
                        <a:bodyPr/>
                        <a:lstStyle/>
                        <a:p>
                          <a:pPr marL="0" marR="0" algn="ctr">
                            <a:lnSpc>
                              <a:spcPct val="100000"/>
                            </a:lnSpc>
                            <a:spcBef>
                              <a:spcPts val="0"/>
                            </a:spcBef>
                            <a:spcAft>
                              <a:spcPts val="0"/>
                            </a:spcAft>
                          </a:pP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CMG</a:t>
                          </a: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50805">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Diversity</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.61**</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r>
                  <a:tr h="850805">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Social Change</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.59** </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837321">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Charity</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.54**</a:t>
                          </a:r>
                        </a:p>
                      </a:txBody>
                      <a:tcPr marL="57915" marR="57915" marT="0" marB="0" anchor="ctr">
                        <a:lnL>
                          <a:noFill/>
                        </a:lnL>
                        <a:lnR>
                          <a:noFill/>
                        </a:lnR>
                        <a:lnT>
                          <a:noFill/>
                        </a:lnT>
                        <a:lnB>
                          <a:noFill/>
                        </a:lnB>
                        <a:lnTlToBr w="12700" cmpd="sng">
                          <a:noFill/>
                          <a:prstDash val="solid"/>
                        </a:lnTlToBr>
                        <a:lnBlToTr w="12700" cmpd="sng">
                          <a:noFill/>
                          <a:prstDash val="solid"/>
                        </a:lnBlToTr>
                      </a:tcPr>
                    </a:tc>
                  </a:tr>
                  <a:tr h="1950720">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Principle of Care</a:t>
                          </a:r>
                        </a:p>
                        <a:p>
                          <a:pPr marL="0" marR="0" algn="l">
                            <a:lnSpc>
                              <a:spcPct val="100000"/>
                            </a:lnSpc>
                            <a:spcBef>
                              <a:spcPts val="0"/>
                            </a:spcBef>
                            <a:spcAft>
                              <a:spcPts val="0"/>
                            </a:spcAft>
                          </a:pPr>
                          <a:endPar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 of SL</a:t>
                          </a:r>
                          <a:r>
                            <a:rPr kumimoji="0" lang="en-US" sz="3200" b="1"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Courses</a:t>
                          </a:r>
                        </a:p>
                        <a:p>
                          <a:pPr marL="0" marR="0" algn="l">
                            <a:lnSpc>
                              <a:spcPct val="100000"/>
                            </a:lnSpc>
                            <a:spcBef>
                              <a:spcPts val="0"/>
                            </a:spcBef>
                            <a:spcAft>
                              <a:spcPts val="0"/>
                            </a:spcAft>
                          </a:pP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.42**</a:t>
                          </a:r>
                        </a:p>
                        <a:p>
                          <a:pPr marL="0" marR="0" algn="ctr">
                            <a:lnSpc>
                              <a:spcPct val="100000"/>
                            </a:lnSpc>
                            <a:spcBef>
                              <a:spcPts val="0"/>
                            </a:spcBef>
                            <a:spcAft>
                              <a:spcPts val="0"/>
                            </a:spcAft>
                          </a:pPr>
                          <a:endPar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.32**</a:t>
                          </a:r>
                        </a:p>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 </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406649">
                    <a:tc gridSpan="2">
                      <a:txBody>
                        <a:bodyPr/>
                        <a:lstStyle/>
                        <a:p>
                          <a:endParaRPr lang="en-US"/>
                        </a:p>
                      </a:txBody>
                      <a:tcPr marL="57915" marR="57915"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rotWithShape="1">
                          <a:blip r:embed="rId2"/>
                          <a:stretch>
                            <a:fillRect l="-89" t="-1283582"/>
                          </a:stretch>
                        </a:blipFill>
                      </a:tcPr>
                    </a:tc>
                    <a:tc hMerge="1">
                      <a:txBody>
                        <a:bodyPr/>
                        <a:lstStyle/>
                        <a:p>
                          <a:pPr marL="0" marR="0" algn="ctr">
                            <a:lnSpc>
                              <a:spcPct val="200000"/>
                            </a:lnSpc>
                            <a:spcBef>
                              <a:spcPts val="0"/>
                            </a:spcBef>
                            <a:spcAft>
                              <a:spcPts val="0"/>
                            </a:spcAft>
                          </a:pPr>
                          <a:endParaRPr lang="en-US" sz="1800" dirty="0" smtClean="0">
                            <a:effectLst/>
                          </a:endParaRPr>
                        </a:p>
                      </a:txBody>
                      <a:tcPr marL="57915" marR="57915"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25997368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524000"/>
          </a:xfrm>
        </p:spPr>
        <p:txBody>
          <a:bodyPr/>
          <a:lstStyle/>
          <a:p>
            <a:pPr algn="ctr"/>
            <a:r>
              <a:rPr lang="en-US" b="1" dirty="0" smtClean="0"/>
              <a:t>Stepwise Multiple Regression</a:t>
            </a:r>
            <a:br>
              <a:rPr lang="en-US" b="1" dirty="0" smtClean="0"/>
            </a:br>
            <a:r>
              <a:rPr lang="en-US" b="1" dirty="0" smtClean="0"/>
              <a:t>DV: CMG</a:t>
            </a:r>
            <a:endParaRPr lang="en-US" b="1" dirty="0"/>
          </a:p>
        </p:txBody>
      </p:sp>
      <mc:AlternateContent xmlns:mc="http://schemas.openxmlformats.org/markup-compatibility/2006" xmlns:a14="http://schemas.microsoft.com/office/drawing/2010/main">
        <mc:Choice Requires="a14">
          <p:sp>
            <p:nvSpPr>
              <p:cNvPr id="7" name="Rectangle 6"/>
              <p:cNvSpPr/>
              <p:nvPr/>
            </p:nvSpPr>
            <p:spPr>
              <a:xfrm>
                <a:off x="6019801" y="6275106"/>
                <a:ext cx="2768707" cy="615553"/>
              </a:xfrm>
              <a:prstGeom prst="rect">
                <a:avLst/>
              </a:prstGeom>
            </p:spPr>
            <p:txBody>
              <a:bodyPr wrap="none">
                <a:spAutoFit/>
              </a:bodyPr>
              <a:lstStyle/>
              <a:p>
                <a:pPr>
                  <a:buNone/>
                </a:pPr>
                <a:r>
                  <a:rPr lang="en-US" sz="1400" dirty="0" smtClean="0"/>
                  <a:t>* = </a:t>
                </a:r>
                <a:r>
                  <a:rPr lang="en-US" sz="2000" i="1" dirty="0" smtClean="0"/>
                  <a:t>p</a:t>
                </a:r>
                <a:r>
                  <a:rPr lang="en-US" sz="2000" dirty="0" smtClean="0"/>
                  <a:t> </a:t>
                </a:r>
                <a14:m>
                  <m:oMath xmlns:m="http://schemas.openxmlformats.org/officeDocument/2006/math">
                    <m:r>
                      <a:rPr lang="en-US" sz="2000">
                        <a:latin typeface="Cambria Math"/>
                      </a:rPr>
                      <m:t>≤</m:t>
                    </m:r>
                  </m:oMath>
                </a14:m>
                <a:r>
                  <a:rPr lang="en-US" sz="2000" dirty="0"/>
                  <a:t> .</a:t>
                </a:r>
                <a:r>
                  <a:rPr lang="en-US" sz="2000" dirty="0" smtClean="0"/>
                  <a:t>05, ** = </a:t>
                </a:r>
                <a:r>
                  <a:rPr lang="en-US" sz="2000" i="1" dirty="0" smtClean="0"/>
                  <a:t>p</a:t>
                </a:r>
                <a:r>
                  <a:rPr lang="en-US" sz="2000" dirty="0" smtClean="0"/>
                  <a:t> </a:t>
                </a:r>
                <a14:m>
                  <m:oMath xmlns:m="http://schemas.openxmlformats.org/officeDocument/2006/math">
                    <m:r>
                      <a:rPr lang="en-US" sz="2000">
                        <a:latin typeface="Cambria Math"/>
                      </a:rPr>
                      <m:t>≤</m:t>
                    </m:r>
                  </m:oMath>
                </a14:m>
                <a:r>
                  <a:rPr lang="en-US" sz="2000" dirty="0" smtClean="0"/>
                  <a:t> </a:t>
                </a:r>
                <a:r>
                  <a:rPr lang="en-US" sz="2000" dirty="0"/>
                  <a:t>.01</a:t>
                </a:r>
              </a:p>
              <a:p>
                <a:pPr>
                  <a:buNone/>
                </a:pPr>
                <a:endParaRPr lang="en-US" sz="1400" dirty="0"/>
              </a:p>
            </p:txBody>
          </p:sp>
        </mc:Choice>
        <mc:Fallback xmlns="">
          <p:sp>
            <p:nvSpPr>
              <p:cNvPr id="7" name="Rectangle 6"/>
              <p:cNvSpPr>
                <a:spLocks noRot="1" noChangeAspect="1" noMove="1" noResize="1" noEditPoints="1" noAdjustHandles="1" noChangeArrowheads="1" noChangeShapeType="1" noTextEdit="1"/>
              </p:cNvSpPr>
              <p:nvPr/>
            </p:nvSpPr>
            <p:spPr>
              <a:xfrm>
                <a:off x="6019800" y="6275104"/>
                <a:ext cx="2768707" cy="615553"/>
              </a:xfrm>
              <a:prstGeom prst="rect">
                <a:avLst/>
              </a:prstGeom>
              <a:blipFill rotWithShape="1">
                <a:blip r:embed="rId3" cstate="print"/>
                <a:stretch>
                  <a:fillRect l="-661" t="-5941" r="-1322"/>
                </a:stretch>
              </a:blipFill>
            </p:spPr>
            <p:txBody>
              <a:bodyPr/>
              <a:lstStyle/>
              <a:p>
                <a:r>
                  <a:rPr lang="en-US">
                    <a:noFill/>
                  </a:rPr>
                  <a:t> </a:t>
                </a:r>
              </a:p>
            </p:txBody>
          </p:sp>
        </mc:Fallback>
      </mc:AlternateContent>
      <p:graphicFrame>
        <p:nvGraphicFramePr>
          <p:cNvPr id="3" name="Diagram 2"/>
          <p:cNvGraphicFramePr/>
          <p:nvPr>
            <p:extLst>
              <p:ext uri="{D42A27DB-BD31-4B8C-83A1-F6EECF244321}">
                <p14:modId xmlns:p14="http://schemas.microsoft.com/office/powerpoint/2010/main" val="3900407504"/>
              </p:ext>
            </p:extLst>
          </p:nvPr>
        </p:nvGraphicFramePr>
        <p:xfrm>
          <a:off x="469954" y="2211106"/>
          <a:ext cx="69342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xtBox 3"/>
          <p:cNvSpPr txBox="1"/>
          <p:nvPr/>
        </p:nvSpPr>
        <p:spPr>
          <a:xfrm>
            <a:off x="1828800" y="5257800"/>
            <a:ext cx="6172200" cy="830997"/>
          </a:xfrm>
          <a:prstGeom prst="rect">
            <a:avLst/>
          </a:prstGeom>
          <a:noFill/>
        </p:spPr>
        <p:txBody>
          <a:bodyPr wrap="square" rtlCol="0">
            <a:spAutoFit/>
          </a:bodyPr>
          <a:lstStyle/>
          <a:p>
            <a:r>
              <a:rPr lang="en-US" sz="2400" b="1" dirty="0" smtClean="0"/>
              <a:t>4</a:t>
            </a:r>
            <a:r>
              <a:rPr lang="en-US" sz="2400" b="1" baseline="30000" dirty="0" smtClean="0"/>
              <a:t>th</a:t>
            </a:r>
            <a:r>
              <a:rPr lang="en-US" sz="2400" b="1" dirty="0" smtClean="0"/>
              <a:t> Step:  # of SL course, cum R = .53**</a:t>
            </a:r>
            <a:endParaRPr lang="en-US" sz="2400" b="1" dirty="0"/>
          </a:p>
        </p:txBody>
      </p:sp>
    </p:spTree>
    <p:extLst>
      <p:ext uri="{BB962C8B-B14F-4D97-AF65-F5344CB8AC3E}">
        <p14:creationId xmlns:p14="http://schemas.microsoft.com/office/powerpoint/2010/main" val="3781499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graphicEl>
                                              <a:dgm id="{C2D9ADCF-E7CA-49AA-A2AA-D3020B3BF0F7}"/>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graphicEl>
                                              <a:dgm id="{7C6E27E1-E359-4574-9110-985DDA84A23A}"/>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graphicEl>
                                              <a:dgm id="{BA28AD2D-6B76-4B9F-AFA3-2B8BA531CEF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graphicEl>
                                              <a:dgm id="{0B2FD446-5D0D-49FE-8FF5-814BD9ABFCD5}"/>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graphicEl>
                                              <a:dgm id="{7CCFDCA7-03C8-46CF-A668-74B204680935}"/>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graphicEl>
                                              <a:dgm id="{53BB2FE7-F431-4B61-8318-07A51F4126CF}"/>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graphicEl>
                                              <a:dgm id="{1589FA3D-C70A-4C74-9F19-3A51891F80A3}"/>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graphicEl>
                                              <a:dgm id="{EE953EDD-1D77-45F4-8AE4-0690B5E6D7B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066800"/>
          </a:xfrm>
        </p:spPr>
        <p:txBody>
          <a:bodyPr>
            <a:no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Study 4 (2014):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Purpose</a:t>
            </a:r>
          </a:p>
        </p:txBody>
      </p:sp>
      <p:sp>
        <p:nvSpPr>
          <p:cNvPr id="3" name="Content Placeholder 2"/>
          <p:cNvSpPr>
            <a:spLocks noGrp="1"/>
          </p:cNvSpPr>
          <p:nvPr>
            <p:ph idx="1"/>
          </p:nvPr>
        </p:nvSpPr>
        <p:spPr>
          <a:xfrm>
            <a:off x="457200" y="2249424"/>
            <a:ext cx="8229600" cy="4837176"/>
          </a:xfrm>
        </p:spPr>
        <p:txBody>
          <a:bodyPr>
            <a:normAutofit/>
          </a:bodyPr>
          <a:lstStyle/>
          <a:p>
            <a:pPr marL="109728" indent="0">
              <a:buNone/>
            </a:pPr>
            <a:r>
              <a:rPr lang="en-US" sz="3600" b="1" dirty="0" smtClean="0"/>
              <a:t>Further extend the construct validation of CMG to other components implied by the conceptual framework</a:t>
            </a:r>
            <a:br>
              <a:rPr lang="en-US" sz="3600" b="1" dirty="0" smtClean="0"/>
            </a:br>
            <a:endParaRPr lang="en-US" sz="3600" b="1" dirty="0" smtClean="0"/>
          </a:p>
        </p:txBody>
      </p:sp>
    </p:spTree>
    <p:extLst>
      <p:ext uri="{BB962C8B-B14F-4D97-AF65-F5344CB8AC3E}">
        <p14:creationId xmlns:p14="http://schemas.microsoft.com/office/powerpoint/2010/main" val="14569721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229600" cy="1066800"/>
          </a:xfrm>
        </p:spPr>
        <p:txBody>
          <a:bodyPr>
            <a:norm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Methods</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endParaRPr>
          </a:p>
        </p:txBody>
      </p:sp>
      <p:sp>
        <p:nvSpPr>
          <p:cNvPr id="3" name="Content Placeholder 2"/>
          <p:cNvSpPr>
            <a:spLocks noGrp="1"/>
          </p:cNvSpPr>
          <p:nvPr>
            <p:ph idx="1"/>
          </p:nvPr>
        </p:nvSpPr>
        <p:spPr>
          <a:xfrm>
            <a:off x="304800" y="1676400"/>
            <a:ext cx="8839200" cy="4876800"/>
          </a:xfrm>
        </p:spPr>
        <p:txBody>
          <a:bodyPr>
            <a:noAutofit/>
          </a:bodyPr>
          <a:lstStyle/>
          <a:p>
            <a:r>
              <a:rPr lang="en-US" b="1" dirty="0" smtClean="0"/>
              <a:t>Participants (n = 250) were from IUPUI</a:t>
            </a:r>
          </a:p>
          <a:p>
            <a:r>
              <a:rPr lang="en-US" b="1" dirty="0" smtClean="0"/>
              <a:t>Questionnaire</a:t>
            </a:r>
          </a:p>
          <a:p>
            <a:pPr lvl="1"/>
            <a:r>
              <a:rPr lang="en-US" sz="2800" b="1" u="sng" dirty="0" smtClean="0">
                <a:solidFill>
                  <a:schemeClr val="tx1"/>
                </a:solidFill>
              </a:rPr>
              <a:t>Non-Prejudice</a:t>
            </a:r>
            <a:r>
              <a:rPr lang="en-US" sz="2800" b="1" dirty="0" smtClean="0">
                <a:solidFill>
                  <a:schemeClr val="tx1"/>
                </a:solidFill>
              </a:rPr>
              <a:t>: Universal Orientation Scale— “we” vs. “they</a:t>
            </a:r>
            <a:r>
              <a:rPr lang="en-US" sz="2800" b="1" dirty="0">
                <a:solidFill>
                  <a:schemeClr val="tx1"/>
                </a:solidFill>
              </a:rPr>
              <a:t>” [split into + and </a:t>
            </a:r>
            <a:r>
              <a:rPr lang="en-US" sz="2800" b="1" dirty="0" smtClean="0">
                <a:solidFill>
                  <a:schemeClr val="tx1"/>
                </a:solidFill>
              </a:rPr>
              <a:t>-]</a:t>
            </a:r>
            <a:endParaRPr lang="en-US" sz="2800" b="1" dirty="0">
              <a:solidFill>
                <a:schemeClr val="tx1"/>
              </a:solidFill>
            </a:endParaRPr>
          </a:p>
          <a:p>
            <a:pPr lvl="1"/>
            <a:r>
              <a:rPr lang="en-US" sz="2800" b="1" u="sng" dirty="0">
                <a:solidFill>
                  <a:schemeClr val="tx1"/>
                </a:solidFill>
              </a:rPr>
              <a:t>Charity vs. Social </a:t>
            </a:r>
            <a:r>
              <a:rPr lang="en-US" sz="2800" b="1" u="sng" dirty="0" smtClean="0">
                <a:solidFill>
                  <a:schemeClr val="tx1"/>
                </a:solidFill>
              </a:rPr>
              <a:t>Change </a:t>
            </a:r>
          </a:p>
          <a:p>
            <a:pPr lvl="1"/>
            <a:r>
              <a:rPr lang="en-US" sz="2800" b="1" u="sng" dirty="0" smtClean="0">
                <a:solidFill>
                  <a:schemeClr val="tx1"/>
                </a:solidFill>
              </a:rPr>
              <a:t>Social Skills</a:t>
            </a:r>
            <a:r>
              <a:rPr lang="en-US" sz="2800" b="1" dirty="0" smtClean="0">
                <a:solidFill>
                  <a:schemeClr val="tx1"/>
                </a:solidFill>
              </a:rPr>
              <a:t>: Texas Social Behavior Inventory—self-reported social competence</a:t>
            </a:r>
            <a:endParaRPr lang="en-US" sz="2800" b="1" dirty="0">
              <a:solidFill>
                <a:schemeClr val="tx1"/>
              </a:solidFill>
            </a:endParaRPr>
          </a:p>
          <a:p>
            <a:pPr lvl="1"/>
            <a:r>
              <a:rPr lang="en-US" sz="2800" b="1" u="sng" dirty="0">
                <a:solidFill>
                  <a:schemeClr val="tx1"/>
                </a:solidFill>
              </a:rPr>
              <a:t>Caring/Concern</a:t>
            </a:r>
            <a:r>
              <a:rPr lang="en-US" sz="2800" b="1" dirty="0" smtClean="0">
                <a:solidFill>
                  <a:schemeClr val="tx1"/>
                </a:solidFill>
              </a:rPr>
              <a:t>: Principle of Caring Scale</a:t>
            </a:r>
            <a:endParaRPr lang="en-US" sz="2800" b="1" dirty="0">
              <a:solidFill>
                <a:schemeClr val="tx1"/>
              </a:solidFill>
            </a:endParaRPr>
          </a:p>
          <a:p>
            <a:pPr lvl="1"/>
            <a:r>
              <a:rPr lang="en-US" sz="2800" b="1" u="sng" dirty="0" smtClean="0">
                <a:solidFill>
                  <a:schemeClr val="tx1"/>
                </a:solidFill>
              </a:rPr>
              <a:t>Quality of Life</a:t>
            </a:r>
            <a:r>
              <a:rPr lang="en-US" sz="2800" b="1" dirty="0" smtClean="0">
                <a:solidFill>
                  <a:schemeClr val="tx1"/>
                </a:solidFill>
              </a:rPr>
              <a:t>:  Satisfaction With Life Scale</a:t>
            </a:r>
          </a:p>
        </p:txBody>
      </p:sp>
    </p:spTree>
    <p:extLst>
      <p:ext uri="{BB962C8B-B14F-4D97-AF65-F5344CB8AC3E}">
        <p14:creationId xmlns:p14="http://schemas.microsoft.com/office/powerpoint/2010/main" val="38853148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no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Bivariate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Correlations</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60449920"/>
                  </p:ext>
                </p:extLst>
              </p:nvPr>
            </p:nvGraphicFramePr>
            <p:xfrm>
              <a:off x="1295400" y="1447800"/>
              <a:ext cx="6858000" cy="5158272"/>
            </p:xfrm>
            <a:graphic>
              <a:graphicData uri="http://schemas.openxmlformats.org/drawingml/2006/table">
                <a:tbl>
                  <a:tblPr firstRow="1" firstCol="1">
                    <a:tableStyleId>{9D7B26C5-4107-4FEC-AEDC-1716B250A1EF}</a:tableStyleId>
                  </a:tblPr>
                  <a:tblGrid>
                    <a:gridCol w="533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tblGrid>
                  <a:tr h="749652">
                    <a:tc>
                      <a:txBody>
                        <a:bodyPr/>
                        <a:lstStyle/>
                        <a:p>
                          <a:pPr marL="0" marR="0" algn="ctr">
                            <a:lnSpc>
                              <a:spcPct val="100000"/>
                            </a:lnSpc>
                            <a:spcBef>
                              <a:spcPts val="0"/>
                            </a:spcBef>
                            <a:spcAft>
                              <a:spcPts val="0"/>
                            </a:spcAft>
                          </a:pP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CMG</a:t>
                          </a: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850805">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UOS </a:t>
                          </a:r>
                          <a:r>
                            <a:rPr lang="en-US" sz="3200" dirty="0" err="1" smtClean="0">
                              <a:effectLst/>
                              <a:latin typeface="Traditional Arabic" panose="02020603050405020304" pitchFamily="18" charset="-78"/>
                              <a:cs typeface="Traditional Arabic" panose="02020603050405020304" pitchFamily="18" charset="-78"/>
                            </a:rPr>
                            <a:t>pos</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.35**</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850805">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ea typeface="+mn-ea"/>
                              <a:cs typeface="Traditional Arabic" panose="02020603050405020304" pitchFamily="18" charset="-78"/>
                            </a:rPr>
                            <a:t>TSBI</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.23** </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837321">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Satisfaction w/ Life</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.18**</a:t>
                          </a: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952967">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Principle of Care</a:t>
                          </a:r>
                        </a:p>
                        <a:p>
                          <a:pPr marL="0" marR="0" algn="l">
                            <a:lnSpc>
                              <a:spcPct val="100000"/>
                            </a:lnSpc>
                            <a:spcBef>
                              <a:spcPts val="0"/>
                            </a:spcBef>
                            <a:spcAft>
                              <a:spcPts val="0"/>
                            </a:spcAft>
                          </a:pPr>
                          <a:endPar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 of SL</a:t>
                          </a:r>
                          <a:r>
                            <a:rPr kumimoji="0" lang="en-US" sz="3200" b="1"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Courses</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.42**</a:t>
                          </a:r>
                        </a:p>
                        <a:p>
                          <a:pPr marL="0" marR="0" algn="ctr">
                            <a:lnSpc>
                              <a:spcPct val="100000"/>
                            </a:lnSpc>
                            <a:spcBef>
                              <a:spcPts val="0"/>
                            </a:spcBef>
                            <a:spcAft>
                              <a:spcPts val="0"/>
                            </a:spcAft>
                          </a:pPr>
                          <a:endPar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.32**</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406649">
                    <a:tc gridSpan="2">
                      <a:txBody>
                        <a:bodyPr/>
                        <a:lstStyle/>
                        <a:p>
                          <a:pPr marL="0" marR="0" algn="r">
                            <a:lnSpc>
                              <a:spcPct val="100000"/>
                            </a:lnSpc>
                            <a:spcBef>
                              <a:spcPts val="0"/>
                            </a:spcBef>
                            <a:spcAft>
                              <a:spcPts val="0"/>
                            </a:spcAft>
                          </a:pPr>
                          <a:r>
                            <a:rPr lang="en-US" sz="1600" b="0" baseline="0" dirty="0" smtClean="0">
                              <a:effectLst/>
                              <a:latin typeface="Traditional Arabic" panose="02020603050405020304" pitchFamily="18" charset="-78"/>
                              <a:cs typeface="Traditional Arabic" panose="02020603050405020304" pitchFamily="18" charset="-78"/>
                            </a:rPr>
                            <a:t> *</a:t>
                          </a:r>
                          <a:r>
                            <a:rPr lang="en-US" sz="1600" b="0" dirty="0" smtClean="0">
                              <a:effectLst/>
                              <a:latin typeface="Traditional Arabic" panose="02020603050405020304" pitchFamily="18" charset="-78"/>
                              <a:cs typeface="Traditional Arabic" panose="02020603050405020304" pitchFamily="18" charset="-78"/>
                            </a:rPr>
                            <a:t> </a:t>
                          </a:r>
                          <a:r>
                            <a:rPr lang="en-US" sz="1600" b="0" i="1" dirty="0" smtClean="0">
                              <a:effectLst/>
                              <a:latin typeface="Traditional Arabic" panose="02020603050405020304" pitchFamily="18" charset="-78"/>
                              <a:cs typeface="Traditional Arabic" panose="02020603050405020304" pitchFamily="18" charset="-78"/>
                            </a:rPr>
                            <a:t>p</a:t>
                          </a:r>
                          <a:r>
                            <a:rPr lang="en-US" sz="1600" b="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1600" b="0" smtClean="0">
                                  <a:effectLst/>
                                  <a:latin typeface="Cambria Math"/>
                                </a:rPr>
                                <m:t>≤</m:t>
                              </m:r>
                            </m:oMath>
                          </a14:m>
                          <a:r>
                            <a:rPr lang="en-US" sz="1600" b="0" dirty="0" smtClean="0">
                              <a:effectLst/>
                              <a:latin typeface="Traditional Arabic" panose="02020603050405020304" pitchFamily="18" charset="-78"/>
                              <a:cs typeface="Traditional Arabic" panose="02020603050405020304" pitchFamily="18" charset="-78"/>
                            </a:rPr>
                            <a:t> 0.05, **</a:t>
                          </a:r>
                          <a:r>
                            <a:rPr lang="en-US" sz="1600" b="0" baseline="0" dirty="0" smtClean="0">
                              <a:effectLst/>
                              <a:latin typeface="Traditional Arabic" panose="02020603050405020304" pitchFamily="18" charset="-78"/>
                              <a:cs typeface="Traditional Arabic" panose="02020603050405020304" pitchFamily="18" charset="-78"/>
                            </a:rPr>
                            <a:t> </a:t>
                          </a:r>
                          <a:r>
                            <a:rPr lang="en-US" sz="1600" b="0" i="1" baseline="0" dirty="0" smtClean="0">
                              <a:effectLst/>
                              <a:latin typeface="Traditional Arabic" panose="02020603050405020304" pitchFamily="18" charset="-78"/>
                              <a:cs typeface="Traditional Arabic" panose="02020603050405020304" pitchFamily="18" charset="-78"/>
                            </a:rPr>
                            <a:t>p</a:t>
                          </a:r>
                          <a:r>
                            <a:rPr lang="en-US" sz="1600" b="0" baseline="0" dirty="0" smtClean="0">
                              <a:effectLst/>
                              <a:latin typeface="Traditional Arabic" panose="02020603050405020304" pitchFamily="18" charset="-78"/>
                              <a:cs typeface="Traditional Arabic" panose="02020603050405020304" pitchFamily="18" charset="-78"/>
                            </a:rPr>
                            <a:t> </a:t>
                          </a:r>
                          <a14:m>
                            <m:oMath xmlns:m="http://schemas.openxmlformats.org/officeDocument/2006/math">
                              <m:r>
                                <a:rPr lang="en-US" sz="1600" b="0" smtClean="0">
                                  <a:effectLst/>
                                  <a:latin typeface="Cambria Math"/>
                                </a:rPr>
                                <m:t>≤</m:t>
                              </m:r>
                            </m:oMath>
                          </a14:m>
                          <a:r>
                            <a:rPr lang="en-US" sz="1600" b="0" dirty="0" smtClean="0">
                              <a:effectLst/>
                              <a:latin typeface="Traditional Arabic" panose="02020603050405020304" pitchFamily="18" charset="-78"/>
                              <a:cs typeface="Traditional Arabic" panose="02020603050405020304" pitchFamily="18" charset="-78"/>
                            </a:rPr>
                            <a:t> 0.01</a:t>
                          </a:r>
                          <a:endParaRPr lang="en-US" sz="1600" b="0" dirty="0" smtClean="0">
                            <a:effectLst/>
                            <a:latin typeface="Traditional Arabic" panose="02020603050405020304" pitchFamily="18" charset="-78"/>
                            <a:ea typeface="Calibri"/>
                            <a:cs typeface="Traditional Arabic" panose="02020603050405020304" pitchFamily="18" charset="-78"/>
                          </a:endParaRPr>
                        </a:p>
                      </a:txBody>
                      <a:tcPr marL="57915" marR="57915"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algn="ctr">
                            <a:lnSpc>
                              <a:spcPct val="200000"/>
                            </a:lnSpc>
                            <a:spcBef>
                              <a:spcPts val="0"/>
                            </a:spcBef>
                            <a:spcAft>
                              <a:spcPts val="0"/>
                            </a:spcAft>
                          </a:pPr>
                          <a:endParaRPr lang="en-US" sz="1800" dirty="0" smtClean="0">
                            <a:effectLst/>
                          </a:endParaRPr>
                        </a:p>
                      </a:txBody>
                      <a:tcPr marL="57915" marR="57915"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60449920"/>
                  </p:ext>
                </p:extLst>
              </p:nvPr>
            </p:nvGraphicFramePr>
            <p:xfrm>
              <a:off x="1295400" y="1447800"/>
              <a:ext cx="6858000" cy="5158272"/>
            </p:xfrm>
            <a:graphic>
              <a:graphicData uri="http://schemas.openxmlformats.org/drawingml/2006/table">
                <a:tbl>
                  <a:tblPr firstRow="1" firstCol="1">
                    <a:tableStyleId>{9D7B26C5-4107-4FEC-AEDC-1716B250A1EF}</a:tableStyleId>
                  </a:tblPr>
                  <a:tblGrid>
                    <a:gridCol w="5334000"/>
                    <a:gridCol w="1524000"/>
                  </a:tblGrid>
                  <a:tr h="749652">
                    <a:tc>
                      <a:txBody>
                        <a:bodyPr/>
                        <a:lstStyle/>
                        <a:p>
                          <a:pPr marL="0" marR="0" algn="ctr">
                            <a:lnSpc>
                              <a:spcPct val="100000"/>
                            </a:lnSpc>
                            <a:spcBef>
                              <a:spcPts val="0"/>
                            </a:spcBef>
                            <a:spcAft>
                              <a:spcPts val="0"/>
                            </a:spcAft>
                          </a:pP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CMG</a:t>
                          </a:r>
                          <a:endParaRPr lang="en-US" sz="2000" dirty="0">
                            <a:effectLst/>
                            <a:latin typeface="Traditional Arabic" panose="02020603050405020304" pitchFamily="18" charset="-78"/>
                            <a:ea typeface="Calibri"/>
                            <a:cs typeface="Traditional Arabic" panose="02020603050405020304" pitchFamily="18" charset="-78"/>
                          </a:endParaRPr>
                        </a:p>
                      </a:txBody>
                      <a:tcPr marL="57915" marR="57915"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50805">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cs typeface="Traditional Arabic" panose="02020603050405020304" pitchFamily="18" charset="-78"/>
                            </a:rPr>
                            <a:t>UOS </a:t>
                          </a:r>
                          <a:r>
                            <a:rPr lang="en-US" sz="3200" dirty="0" err="1" smtClean="0">
                              <a:effectLst/>
                              <a:latin typeface="Traditional Arabic" panose="02020603050405020304" pitchFamily="18" charset="-78"/>
                              <a:cs typeface="Traditional Arabic" panose="02020603050405020304" pitchFamily="18" charset="-78"/>
                            </a:rPr>
                            <a:t>pos</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.35**</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r>
                  <a:tr h="850805">
                    <a:tc>
                      <a:txBody>
                        <a:bodyPr/>
                        <a:lstStyle/>
                        <a:p>
                          <a:pPr marL="0" marR="0" algn="l">
                            <a:lnSpc>
                              <a:spcPct val="100000"/>
                            </a:lnSpc>
                            <a:spcBef>
                              <a:spcPts val="0"/>
                            </a:spcBef>
                            <a:spcAft>
                              <a:spcPts val="0"/>
                            </a:spcAft>
                          </a:pPr>
                          <a:r>
                            <a:rPr lang="en-US" sz="3200" dirty="0" smtClean="0">
                              <a:effectLst/>
                              <a:latin typeface="Traditional Arabic" panose="02020603050405020304" pitchFamily="18" charset="-78"/>
                              <a:ea typeface="+mn-ea"/>
                              <a:cs typeface="Traditional Arabic" panose="02020603050405020304" pitchFamily="18" charset="-78"/>
                            </a:rPr>
                            <a:t>TSBI</a:t>
                          </a:r>
                          <a:endParaRPr lang="en-US" sz="2800"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lang="en-US" sz="3200" b="1" dirty="0" smtClean="0">
                              <a:effectLst/>
                              <a:latin typeface="Traditional Arabic" panose="02020603050405020304" pitchFamily="18" charset="-78"/>
                              <a:cs typeface="Traditional Arabic" panose="02020603050405020304" pitchFamily="18" charset="-78"/>
                            </a:rPr>
                            <a:t>.23** </a:t>
                          </a:r>
                          <a:endParaRPr lang="en-US" sz="2800" b="1" dirty="0">
                            <a:effectLst/>
                            <a:latin typeface="Traditional Arabic" panose="02020603050405020304" pitchFamily="18" charset="-78"/>
                            <a:ea typeface="Calibri"/>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837321">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Satisfaction w/ Life</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.18**</a:t>
                          </a:r>
                        </a:p>
                      </a:txBody>
                      <a:tcPr marL="57915" marR="57915" marT="0" marB="0" anchor="ctr">
                        <a:lnL>
                          <a:noFill/>
                        </a:lnL>
                        <a:lnR>
                          <a:noFill/>
                        </a:lnR>
                        <a:lnT>
                          <a:noFill/>
                        </a:lnT>
                        <a:lnB>
                          <a:noFill/>
                        </a:lnB>
                        <a:lnTlToBr w="12700" cmpd="sng">
                          <a:noFill/>
                          <a:prstDash val="solid"/>
                        </a:lnTlToBr>
                        <a:lnBlToTr w="12700" cmpd="sng">
                          <a:noFill/>
                          <a:prstDash val="solid"/>
                        </a:lnBlToTr>
                      </a:tcPr>
                    </a:tc>
                  </a:tr>
                  <a:tr h="1463040">
                    <a:tc>
                      <a:txBody>
                        <a:bodyPr/>
                        <a:lstStyle/>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Principle of Care</a:t>
                          </a:r>
                        </a:p>
                        <a:p>
                          <a:pPr marL="0" marR="0" algn="l">
                            <a:lnSpc>
                              <a:spcPct val="100000"/>
                            </a:lnSpc>
                            <a:spcBef>
                              <a:spcPts val="0"/>
                            </a:spcBef>
                            <a:spcAft>
                              <a:spcPts val="0"/>
                            </a:spcAft>
                          </a:pPr>
                          <a:endPar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algn="l">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 of SL</a:t>
                          </a:r>
                          <a:r>
                            <a:rPr kumimoji="0" lang="en-US" sz="3200" b="1" kern="1200" baseline="0" dirty="0" smtClean="0">
                              <a:solidFill>
                                <a:schemeClr val="tx1"/>
                              </a:solidFill>
                              <a:effectLst/>
                              <a:latin typeface="Traditional Arabic" panose="02020603050405020304" pitchFamily="18" charset="-78"/>
                              <a:ea typeface="+mn-ea"/>
                              <a:cs typeface="Traditional Arabic" panose="02020603050405020304" pitchFamily="18" charset="-78"/>
                            </a:rPr>
                            <a:t> Courses</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.42**</a:t>
                          </a:r>
                        </a:p>
                        <a:p>
                          <a:pPr marL="0" marR="0" algn="ctr">
                            <a:lnSpc>
                              <a:spcPct val="100000"/>
                            </a:lnSpc>
                            <a:spcBef>
                              <a:spcPts val="0"/>
                            </a:spcBef>
                            <a:spcAft>
                              <a:spcPts val="0"/>
                            </a:spcAft>
                          </a:pPr>
                          <a:endPar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endParaRPr>
                        </a:p>
                        <a:p>
                          <a:pPr marL="0" marR="0" algn="ctr">
                            <a:lnSpc>
                              <a:spcPct val="100000"/>
                            </a:lnSpc>
                            <a:spcBef>
                              <a:spcPts val="0"/>
                            </a:spcBef>
                            <a:spcAft>
                              <a:spcPts val="0"/>
                            </a:spcAft>
                          </a:pPr>
                          <a:r>
                            <a:rPr kumimoji="0" lang="en-US" sz="3200" b="1" kern="1200" dirty="0" smtClean="0">
                              <a:solidFill>
                                <a:schemeClr val="tx1"/>
                              </a:solidFill>
                              <a:effectLst/>
                              <a:latin typeface="Traditional Arabic" panose="02020603050405020304" pitchFamily="18" charset="-78"/>
                              <a:ea typeface="+mn-ea"/>
                              <a:cs typeface="Traditional Arabic" panose="02020603050405020304" pitchFamily="18" charset="-78"/>
                            </a:rPr>
                            <a:t>.32**</a:t>
                          </a:r>
                          <a:endParaRPr kumimoji="0" lang="en-US" sz="3200" b="1" kern="1200" dirty="0">
                            <a:solidFill>
                              <a:schemeClr val="tx1"/>
                            </a:solidFill>
                            <a:effectLst/>
                            <a:latin typeface="Traditional Arabic" panose="02020603050405020304" pitchFamily="18" charset="-78"/>
                            <a:ea typeface="+mn-ea"/>
                            <a:cs typeface="Traditional Arabic" panose="02020603050405020304" pitchFamily="18" charset="-78"/>
                          </a:endParaRPr>
                        </a:p>
                      </a:txBody>
                      <a:tcPr marL="57915" marR="57915" marT="0" marB="0" anchor="ctr">
                        <a:lnL>
                          <a:noFill/>
                        </a:lnL>
                        <a:lnR>
                          <a:noFill/>
                        </a:lnR>
                        <a:lnT>
                          <a:noFill/>
                        </a:lnT>
                        <a:lnB>
                          <a:noFill/>
                        </a:lnB>
                        <a:lnTlToBr w="12700" cmpd="sng">
                          <a:noFill/>
                          <a:prstDash val="solid"/>
                        </a:lnTlToBr>
                        <a:lnBlToTr w="12700" cmpd="sng">
                          <a:noFill/>
                          <a:prstDash val="solid"/>
                        </a:lnBlToTr>
                      </a:tcPr>
                    </a:tc>
                  </a:tr>
                  <a:tr h="406649">
                    <a:tc gridSpan="2">
                      <a:txBody>
                        <a:bodyPr/>
                        <a:lstStyle/>
                        <a:p>
                          <a:endParaRPr lang="en-US"/>
                        </a:p>
                      </a:txBody>
                      <a:tcPr marL="57915" marR="57915" marT="0" marB="0">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rotWithShape="1">
                          <a:blip r:embed="rId2"/>
                          <a:stretch>
                            <a:fillRect l="-89" t="-1164179"/>
                          </a:stretch>
                        </a:blipFill>
                      </a:tcPr>
                    </a:tc>
                    <a:tc hMerge="1">
                      <a:txBody>
                        <a:bodyPr/>
                        <a:lstStyle/>
                        <a:p>
                          <a:pPr marL="0" marR="0" algn="ctr">
                            <a:lnSpc>
                              <a:spcPct val="200000"/>
                            </a:lnSpc>
                            <a:spcBef>
                              <a:spcPts val="0"/>
                            </a:spcBef>
                            <a:spcAft>
                              <a:spcPts val="0"/>
                            </a:spcAft>
                          </a:pPr>
                          <a:endParaRPr lang="en-US" sz="1800" dirty="0" smtClean="0">
                            <a:effectLst/>
                          </a:endParaRPr>
                        </a:p>
                      </a:txBody>
                      <a:tcPr marL="57915" marR="57915" marT="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8307770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524000"/>
          </a:xfrm>
        </p:spPr>
        <p:txBody>
          <a:bodyPr/>
          <a:lstStyle/>
          <a:p>
            <a:pPr algn="ctr"/>
            <a:r>
              <a:rPr lang="en-US" b="1" dirty="0" smtClean="0"/>
              <a:t>Stepwise Multiple Regression</a:t>
            </a:r>
            <a:br>
              <a:rPr lang="en-US" b="1" dirty="0" smtClean="0"/>
            </a:br>
            <a:r>
              <a:rPr lang="en-US" b="1" dirty="0" smtClean="0"/>
              <a:t>DV: CMG</a:t>
            </a:r>
            <a:endParaRPr lang="en-US" b="1" dirty="0"/>
          </a:p>
        </p:txBody>
      </p:sp>
      <mc:AlternateContent xmlns:mc="http://schemas.openxmlformats.org/markup-compatibility/2006" xmlns:a14="http://schemas.microsoft.com/office/drawing/2010/main">
        <mc:Choice Requires="a14">
          <p:sp>
            <p:nvSpPr>
              <p:cNvPr id="7" name="Rectangle 6"/>
              <p:cNvSpPr/>
              <p:nvPr/>
            </p:nvSpPr>
            <p:spPr>
              <a:xfrm>
                <a:off x="6019801" y="6275106"/>
                <a:ext cx="2768707" cy="615553"/>
              </a:xfrm>
              <a:prstGeom prst="rect">
                <a:avLst/>
              </a:prstGeom>
            </p:spPr>
            <p:txBody>
              <a:bodyPr wrap="none">
                <a:spAutoFit/>
              </a:bodyPr>
              <a:lstStyle/>
              <a:p>
                <a:pPr>
                  <a:buNone/>
                </a:pPr>
                <a:r>
                  <a:rPr lang="en-US" sz="1400" dirty="0" smtClean="0"/>
                  <a:t>* = </a:t>
                </a:r>
                <a:r>
                  <a:rPr lang="en-US" sz="2000" i="1" dirty="0" smtClean="0"/>
                  <a:t>p</a:t>
                </a:r>
                <a:r>
                  <a:rPr lang="en-US" sz="2000" dirty="0" smtClean="0"/>
                  <a:t> </a:t>
                </a:r>
                <a14:m>
                  <m:oMath xmlns:m="http://schemas.openxmlformats.org/officeDocument/2006/math">
                    <m:r>
                      <a:rPr lang="en-US" sz="2000">
                        <a:latin typeface="Cambria Math"/>
                      </a:rPr>
                      <m:t>≤</m:t>
                    </m:r>
                  </m:oMath>
                </a14:m>
                <a:r>
                  <a:rPr lang="en-US" sz="2000" dirty="0"/>
                  <a:t> .</a:t>
                </a:r>
                <a:r>
                  <a:rPr lang="en-US" sz="2000" dirty="0" smtClean="0"/>
                  <a:t>05, ** = </a:t>
                </a:r>
                <a:r>
                  <a:rPr lang="en-US" sz="2000" i="1" dirty="0" smtClean="0"/>
                  <a:t>p</a:t>
                </a:r>
                <a:r>
                  <a:rPr lang="en-US" sz="2000" dirty="0" smtClean="0"/>
                  <a:t> </a:t>
                </a:r>
                <a14:m>
                  <m:oMath xmlns:m="http://schemas.openxmlformats.org/officeDocument/2006/math">
                    <m:r>
                      <a:rPr lang="en-US" sz="2000">
                        <a:latin typeface="Cambria Math"/>
                      </a:rPr>
                      <m:t>≤</m:t>
                    </m:r>
                  </m:oMath>
                </a14:m>
                <a:r>
                  <a:rPr lang="en-US" sz="2000" dirty="0" smtClean="0"/>
                  <a:t> </a:t>
                </a:r>
                <a:r>
                  <a:rPr lang="en-US" sz="2000" dirty="0"/>
                  <a:t>.01</a:t>
                </a:r>
              </a:p>
              <a:p>
                <a:pPr>
                  <a:buNone/>
                </a:pPr>
                <a:endParaRPr lang="en-US" sz="1400" dirty="0"/>
              </a:p>
            </p:txBody>
          </p:sp>
        </mc:Choice>
        <mc:Fallback xmlns="">
          <p:sp>
            <p:nvSpPr>
              <p:cNvPr id="7" name="Rectangle 6"/>
              <p:cNvSpPr>
                <a:spLocks noRot="1" noChangeAspect="1" noMove="1" noResize="1" noEditPoints="1" noAdjustHandles="1" noChangeArrowheads="1" noChangeShapeType="1" noTextEdit="1"/>
              </p:cNvSpPr>
              <p:nvPr/>
            </p:nvSpPr>
            <p:spPr>
              <a:xfrm>
                <a:off x="6019800" y="6275104"/>
                <a:ext cx="2768707" cy="615553"/>
              </a:xfrm>
              <a:prstGeom prst="rect">
                <a:avLst/>
              </a:prstGeom>
              <a:blipFill rotWithShape="1">
                <a:blip r:embed="rId3" cstate="print"/>
                <a:stretch>
                  <a:fillRect l="-661" t="-5941" r="-1322"/>
                </a:stretch>
              </a:blipFill>
            </p:spPr>
            <p:txBody>
              <a:bodyPr/>
              <a:lstStyle/>
              <a:p>
                <a:r>
                  <a:rPr lang="en-US">
                    <a:noFill/>
                  </a:rPr>
                  <a:t> </a:t>
                </a:r>
              </a:p>
            </p:txBody>
          </p:sp>
        </mc:Fallback>
      </mc:AlternateContent>
      <p:graphicFrame>
        <p:nvGraphicFramePr>
          <p:cNvPr id="3" name="Diagram 2"/>
          <p:cNvGraphicFramePr/>
          <p:nvPr>
            <p:extLst>
              <p:ext uri="{D42A27DB-BD31-4B8C-83A1-F6EECF244321}">
                <p14:modId xmlns:p14="http://schemas.microsoft.com/office/powerpoint/2010/main" val="2145200710"/>
              </p:ext>
            </p:extLst>
          </p:nvPr>
        </p:nvGraphicFramePr>
        <p:xfrm>
          <a:off x="469954" y="2211106"/>
          <a:ext cx="69342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715675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graphicEl>
                                              <a:dgm id="{C2D9ADCF-E7CA-49AA-A2AA-D3020B3BF0F7}"/>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graphicEl>
                                              <a:dgm id="{7C6E27E1-E359-4574-9110-985DDA84A23A}"/>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graphicEl>
                                              <a:dgm id="{BA28AD2D-6B76-4B9F-AFA3-2B8BA531CEF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graphicEl>
                                              <a:dgm id="{0B2FD446-5D0D-49FE-8FF5-814BD9ABFCD5}"/>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graphicEl>
                                              <a:dgm id="{7CCFDCA7-03C8-46CF-A668-74B204680935}"/>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graphicEl>
                                              <a:dgm id="{53BB2FE7-F431-4B61-8318-07A51F4126CF}"/>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graphicEl>
                                              <a:dgm id="{1589FA3D-C70A-4C74-9F19-3A51891F80A3}"/>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graphicEl>
                                              <a:dgm id="{EE953EDD-1D77-45F4-8AE4-0690B5E6D7B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 y="685800"/>
            <a:ext cx="8839200" cy="6096000"/>
          </a:xfrm>
        </p:spPr>
        <p:txBody>
          <a:bodyPr>
            <a:normAutofit fontScale="25000" lnSpcReduction="20000"/>
          </a:bodyPr>
          <a:lstStyle/>
          <a:p>
            <a:pPr marL="0" indent="0">
              <a:buNone/>
            </a:pPr>
            <a:r>
              <a:rPr lang="en-US" sz="8000" b="1" dirty="0"/>
              <a:t>Knowledge:</a:t>
            </a:r>
            <a:endParaRPr lang="en-US" sz="8000" dirty="0"/>
          </a:p>
          <a:p>
            <a:pPr marL="0" indent="0">
              <a:buNone/>
            </a:pPr>
            <a:r>
              <a:rPr lang="en-US" sz="6400" dirty="0" smtClean="0">
                <a:solidFill>
                  <a:srgbClr val="00B050"/>
                </a:solidFill>
              </a:rPr>
              <a:t>√</a:t>
            </a:r>
            <a:r>
              <a:rPr lang="en-US" sz="6400" b="1" i="1" dirty="0" smtClean="0"/>
              <a:t>Volunteer </a:t>
            </a:r>
            <a:r>
              <a:rPr lang="en-US" sz="6400" b="1" i="1" dirty="0"/>
              <a:t>opportunities:</a:t>
            </a:r>
            <a:r>
              <a:rPr lang="en-US" sz="6400" b="1" dirty="0"/>
              <a:t> </a:t>
            </a:r>
            <a:r>
              <a:rPr lang="en-US" sz="6400" dirty="0"/>
              <a:t>understanding of ways to contribute to society, particularly through voluntary service, and including knowledge of nonprofit organizations.</a:t>
            </a:r>
          </a:p>
          <a:p>
            <a:pPr marL="0" indent="0">
              <a:buNone/>
            </a:pPr>
            <a:r>
              <a:rPr lang="en-US" sz="6400" b="1" dirty="0" smtClean="0">
                <a:solidFill>
                  <a:srgbClr val="00B050"/>
                </a:solidFill>
              </a:rPr>
              <a:t>√</a:t>
            </a:r>
            <a:r>
              <a:rPr lang="en-US" sz="6400" b="1" dirty="0" smtClean="0"/>
              <a:t> </a:t>
            </a:r>
            <a:r>
              <a:rPr lang="en-US" sz="6400" b="1" i="1" dirty="0" smtClean="0"/>
              <a:t>Academic </a:t>
            </a:r>
            <a:r>
              <a:rPr lang="en-US" sz="6400" b="1" i="1" dirty="0"/>
              <a:t>knowledge and technical skills</a:t>
            </a:r>
            <a:r>
              <a:rPr lang="en-US" sz="6400" b="1" dirty="0"/>
              <a:t>: </a:t>
            </a:r>
            <a:r>
              <a:rPr lang="en-US" sz="6400" dirty="0"/>
              <a:t>understanding of how knowledge and skills in at least one discipline are relevant to addressing the issues in society.</a:t>
            </a:r>
          </a:p>
          <a:p>
            <a:pPr marL="0" indent="0">
              <a:buNone/>
            </a:pPr>
            <a:r>
              <a:rPr lang="en-US" sz="6400" dirty="0" smtClean="0"/>
              <a:t> </a:t>
            </a:r>
            <a:r>
              <a:rPr lang="en-US" sz="6400" b="1" i="1" dirty="0" smtClean="0"/>
              <a:t>Contemporary </a:t>
            </a:r>
            <a:r>
              <a:rPr lang="en-US" sz="6400" b="1" i="1" dirty="0"/>
              <a:t>social issues</a:t>
            </a:r>
            <a:r>
              <a:rPr lang="en-US" sz="6400" b="1" dirty="0"/>
              <a:t>: </a:t>
            </a:r>
            <a:r>
              <a:rPr lang="en-US" sz="6400" dirty="0"/>
              <a:t>understanding of current events and the complexity of issues in modern society locally, nationally, or globally.</a:t>
            </a:r>
          </a:p>
          <a:p>
            <a:pPr marL="0" indent="0">
              <a:buNone/>
            </a:pPr>
            <a:endParaRPr lang="en-US" sz="8000" dirty="0"/>
          </a:p>
          <a:p>
            <a:pPr marL="0" indent="0">
              <a:buNone/>
            </a:pPr>
            <a:r>
              <a:rPr lang="en-US" sz="8000" b="1" dirty="0"/>
              <a:t>Skills:</a:t>
            </a:r>
            <a:endParaRPr lang="en-US" sz="8000" dirty="0"/>
          </a:p>
          <a:p>
            <a:pPr marL="0" indent="0">
              <a:buNone/>
            </a:pPr>
            <a:r>
              <a:rPr lang="en-US" sz="6400" b="1" dirty="0" smtClean="0">
                <a:solidFill>
                  <a:srgbClr val="00B050"/>
                </a:solidFill>
              </a:rPr>
              <a:t>√ </a:t>
            </a:r>
            <a:r>
              <a:rPr lang="en-US" sz="6400" b="1" i="1" dirty="0" smtClean="0"/>
              <a:t>Communication </a:t>
            </a:r>
            <a:r>
              <a:rPr lang="en-US" sz="6400" b="1" i="1" dirty="0"/>
              <a:t>and listening</a:t>
            </a:r>
            <a:r>
              <a:rPr lang="en-US" sz="6400" dirty="0"/>
              <a:t>: ability to communicate (written and oral) with others, as well as listening to divergent points of view.</a:t>
            </a:r>
          </a:p>
          <a:p>
            <a:pPr marL="0" indent="0">
              <a:buNone/>
            </a:pPr>
            <a:r>
              <a:rPr lang="en-US" sz="6400" b="1" dirty="0" smtClean="0">
                <a:solidFill>
                  <a:srgbClr val="00B050"/>
                </a:solidFill>
              </a:rPr>
              <a:t>√</a:t>
            </a:r>
            <a:r>
              <a:rPr lang="en-US" sz="6400" b="1" dirty="0" smtClean="0"/>
              <a:t> </a:t>
            </a:r>
            <a:r>
              <a:rPr lang="en-US" sz="6400" b="1" i="1" dirty="0" smtClean="0"/>
              <a:t>Diversity</a:t>
            </a:r>
            <a:r>
              <a:rPr lang="en-US" sz="6400" b="1" i="1" dirty="0"/>
              <a:t>: </a:t>
            </a:r>
            <a:r>
              <a:rPr lang="en-US" sz="6400" dirty="0"/>
              <a:t>understanding the importance of, and the ability to work with, others from diverse backgrounds; also appreciation of and sensitivity to diversity in a pluralistic society.</a:t>
            </a:r>
          </a:p>
          <a:p>
            <a:pPr marL="0" indent="0">
              <a:buNone/>
            </a:pPr>
            <a:r>
              <a:rPr lang="en-US" sz="6400" b="1" dirty="0" smtClean="0">
                <a:solidFill>
                  <a:srgbClr val="00B050"/>
                </a:solidFill>
              </a:rPr>
              <a:t>√</a:t>
            </a:r>
            <a:r>
              <a:rPr lang="en-US" sz="6400" b="1" dirty="0" smtClean="0"/>
              <a:t> </a:t>
            </a:r>
            <a:r>
              <a:rPr lang="en-US" sz="6400" b="1" i="1" dirty="0" smtClean="0"/>
              <a:t>Consensus </a:t>
            </a:r>
            <a:r>
              <a:rPr lang="en-US" sz="6400" b="1" i="1" dirty="0"/>
              <a:t>building</a:t>
            </a:r>
            <a:r>
              <a:rPr lang="en-US" sz="6400" i="1" dirty="0"/>
              <a:t>: </a:t>
            </a:r>
            <a:r>
              <a:rPr lang="en-US" sz="6400" dirty="0"/>
              <a:t>ability to work with others, including those with diverse opinions, and work across difference to come to an agreement or solve a problem.</a:t>
            </a:r>
          </a:p>
          <a:p>
            <a:pPr marL="0" indent="0">
              <a:buNone/>
            </a:pPr>
            <a:endParaRPr lang="en-US" sz="6400" dirty="0"/>
          </a:p>
          <a:p>
            <a:pPr marL="0" indent="0">
              <a:buNone/>
            </a:pPr>
            <a:r>
              <a:rPr lang="en-US" sz="6400" b="1" dirty="0"/>
              <a:t>Attitudes/Dispositions:</a:t>
            </a:r>
            <a:endParaRPr lang="en-US" sz="6400" dirty="0"/>
          </a:p>
          <a:p>
            <a:pPr marL="0" indent="0">
              <a:buNone/>
            </a:pPr>
            <a:r>
              <a:rPr lang="en-US" sz="6400" b="1" dirty="0" smtClean="0">
                <a:solidFill>
                  <a:srgbClr val="00B050"/>
                </a:solidFill>
              </a:rPr>
              <a:t>√</a:t>
            </a:r>
            <a:r>
              <a:rPr lang="en-US" sz="6400" b="1" dirty="0" smtClean="0"/>
              <a:t> </a:t>
            </a:r>
            <a:r>
              <a:rPr lang="en-US" sz="6400" b="1" i="1" dirty="0" smtClean="0"/>
              <a:t>Valuing </a:t>
            </a:r>
            <a:r>
              <a:rPr lang="en-US" sz="6400" b="1" i="1" dirty="0"/>
              <a:t>community engagement: </a:t>
            </a:r>
            <a:r>
              <a:rPr lang="en-US" sz="6400" dirty="0"/>
              <a:t>understanding the importance of serving others, and being actively involved in communities to address social issues.</a:t>
            </a:r>
          </a:p>
          <a:p>
            <a:pPr marL="0" indent="0">
              <a:buNone/>
            </a:pPr>
            <a:r>
              <a:rPr lang="en-US" sz="6400" b="1" dirty="0" smtClean="0">
                <a:solidFill>
                  <a:srgbClr val="00B050"/>
                </a:solidFill>
              </a:rPr>
              <a:t>√</a:t>
            </a:r>
            <a:r>
              <a:rPr lang="en-US" sz="6400" b="1" dirty="0" smtClean="0"/>
              <a:t> </a:t>
            </a:r>
            <a:r>
              <a:rPr lang="en-US" sz="6400" b="1" i="1" dirty="0" smtClean="0"/>
              <a:t>Self</a:t>
            </a:r>
            <a:r>
              <a:rPr lang="en-US" sz="6400" b="1" i="1" dirty="0"/>
              <a:t>-efficacy: </a:t>
            </a:r>
            <a:r>
              <a:rPr lang="en-US" sz="6400" dirty="0"/>
              <a:t>having a desire to take personal action, with a realistic view that the action will produce the desired results.</a:t>
            </a:r>
          </a:p>
          <a:p>
            <a:pPr marL="0" indent="0">
              <a:buNone/>
            </a:pPr>
            <a:r>
              <a:rPr lang="en-US" sz="6400" b="1" dirty="0" smtClean="0">
                <a:solidFill>
                  <a:srgbClr val="00B050"/>
                </a:solidFill>
              </a:rPr>
              <a:t>√</a:t>
            </a:r>
            <a:r>
              <a:rPr lang="en-US" sz="6400" b="1" dirty="0" smtClean="0"/>
              <a:t> </a:t>
            </a:r>
            <a:r>
              <a:rPr lang="en-US" sz="6400" b="1" i="1" dirty="0" smtClean="0"/>
              <a:t>Social </a:t>
            </a:r>
            <a:r>
              <a:rPr lang="en-US" sz="6400" b="1" i="1" dirty="0"/>
              <a:t>trustee of knowledge: </a:t>
            </a:r>
            <a:r>
              <a:rPr lang="en-US" sz="6400" dirty="0"/>
              <a:t>feeling a sense of responsibility and commitment to use the knowledge gained in higher education to serve others</a:t>
            </a:r>
            <a:r>
              <a:rPr lang="en-US" sz="6400" dirty="0" smtClean="0"/>
              <a:t>.</a:t>
            </a:r>
          </a:p>
          <a:p>
            <a:pPr marL="0" indent="0">
              <a:buNone/>
            </a:pPr>
            <a:endParaRPr lang="en-US" sz="6400" dirty="0"/>
          </a:p>
          <a:p>
            <a:pPr marL="0" indent="0">
              <a:buNone/>
            </a:pPr>
            <a:r>
              <a:rPr lang="en-US" sz="6400" b="1" dirty="0" smtClean="0"/>
              <a:t>Behavioral intentions:</a:t>
            </a:r>
          </a:p>
          <a:p>
            <a:pPr marL="0" indent="0">
              <a:buNone/>
            </a:pPr>
            <a:r>
              <a:rPr lang="en-US" sz="6400" b="1" dirty="0" smtClean="0">
                <a:solidFill>
                  <a:srgbClr val="00B050"/>
                </a:solidFill>
              </a:rPr>
              <a:t>√</a:t>
            </a:r>
            <a:r>
              <a:rPr lang="en-US" sz="6400" dirty="0" smtClean="0"/>
              <a:t>  A stated intention to be personally involved in community service in the future</a:t>
            </a:r>
          </a:p>
          <a:p>
            <a:pPr marL="0" indent="0">
              <a:buNone/>
            </a:pPr>
            <a:endParaRPr lang="en-US" sz="3800" dirty="0"/>
          </a:p>
          <a:p>
            <a:endParaRPr lang="en-US" dirty="0"/>
          </a:p>
        </p:txBody>
      </p:sp>
    </p:spTree>
    <p:extLst>
      <p:ext uri="{BB962C8B-B14F-4D97-AF65-F5344CB8AC3E}">
        <p14:creationId xmlns:p14="http://schemas.microsoft.com/office/powerpoint/2010/main" val="40507752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152400" y="457200"/>
            <a:ext cx="74676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solidFill>
                  <a:srgbClr val="860000"/>
                </a:solidFill>
                <a:effectLst>
                  <a:outerShdw blurRad="38100" dist="38100" dir="2700000" algn="tl">
                    <a:srgbClr val="000000">
                      <a:alpha val="43137"/>
                    </a:srgbClr>
                  </a:outerShdw>
                </a:effectLst>
              </a:rPr>
              <a:t>Developmental Models</a:t>
            </a:r>
          </a:p>
        </p:txBody>
      </p:sp>
      <p:sp>
        <p:nvSpPr>
          <p:cNvPr id="20483" name="Content Placeholder 2"/>
          <p:cNvSpPr>
            <a:spLocks noGrp="1"/>
          </p:cNvSpPr>
          <p:nvPr>
            <p:ph idx="1"/>
          </p:nvPr>
        </p:nvSpPr>
        <p:spPr bwMode="auto">
          <a:xfrm>
            <a:off x="381000" y="1600200"/>
            <a:ext cx="7848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800" b="1" dirty="0" err="1" smtClean="0">
                <a:latin typeface="Trebuchet MS" pitchFamily="34" charset="0"/>
              </a:rPr>
              <a:t>Deci</a:t>
            </a:r>
            <a:r>
              <a:rPr lang="en-US" sz="2800" b="1" dirty="0" smtClean="0">
                <a:latin typeface="Trebuchet MS" pitchFamily="34" charset="0"/>
              </a:rPr>
              <a:t> and Ryan’s </a:t>
            </a:r>
            <a:r>
              <a:rPr lang="en-US" sz="2800" b="1" i="1" dirty="0" smtClean="0">
                <a:latin typeface="Trebuchet MS" pitchFamily="34" charset="0"/>
              </a:rPr>
              <a:t>Self-Determination Theory</a:t>
            </a:r>
          </a:p>
          <a:p>
            <a:pPr>
              <a:buNone/>
            </a:pPr>
            <a:endParaRPr lang="en-US" sz="2800" b="1" dirty="0" smtClean="0">
              <a:latin typeface="Trebuchet MS" pitchFamily="34" charset="0"/>
            </a:endParaRPr>
          </a:p>
          <a:p>
            <a:r>
              <a:rPr lang="en-US" sz="2800" b="1" i="1" dirty="0" smtClean="0">
                <a:latin typeface="Trebuchet MS" pitchFamily="34" charset="0"/>
              </a:rPr>
              <a:t>Intergroup Contact </a:t>
            </a:r>
            <a:r>
              <a:rPr lang="en-US" b="1" i="1" dirty="0" smtClean="0">
                <a:latin typeface="Trebuchet MS" pitchFamily="34" charset="0"/>
              </a:rPr>
              <a:t>H</a:t>
            </a:r>
            <a:r>
              <a:rPr lang="en-US" sz="2800" b="1" i="1" dirty="0" smtClean="0">
                <a:latin typeface="Trebuchet MS" pitchFamily="34" charset="0"/>
              </a:rPr>
              <a:t>ypothesis</a:t>
            </a:r>
          </a:p>
          <a:p>
            <a:pPr>
              <a:buNone/>
            </a:pPr>
            <a:endParaRPr lang="en-US" sz="2800" b="1" dirty="0" smtClean="0">
              <a:latin typeface="Trebuchet MS" pitchFamily="34" charset="0"/>
            </a:endParaRPr>
          </a:p>
          <a:p>
            <a:r>
              <a:rPr lang="en-US" b="1" dirty="0" smtClean="0">
                <a:latin typeface="Trebuchet MS" pitchFamily="34" charset="0"/>
              </a:rPr>
              <a:t>Baxter-</a:t>
            </a:r>
            <a:r>
              <a:rPr lang="en-US" b="1" dirty="0" err="1" smtClean="0">
                <a:latin typeface="Trebuchet MS" pitchFamily="34" charset="0"/>
              </a:rPr>
              <a:t>Magolda’s</a:t>
            </a:r>
            <a:r>
              <a:rPr lang="en-US" b="1" dirty="0" smtClean="0">
                <a:latin typeface="Trebuchet MS" pitchFamily="34" charset="0"/>
              </a:rPr>
              <a:t> </a:t>
            </a:r>
            <a:r>
              <a:rPr lang="en-US" b="1" i="1" dirty="0" smtClean="0">
                <a:latin typeface="Trebuchet MS" pitchFamily="34" charset="0"/>
              </a:rPr>
              <a:t>Self-Authorship</a:t>
            </a:r>
            <a:r>
              <a:rPr lang="en-US" b="1" dirty="0" smtClean="0">
                <a:latin typeface="Trebuchet MS" pitchFamily="34" charset="0"/>
              </a:rPr>
              <a:t> and </a:t>
            </a:r>
            <a:r>
              <a:rPr lang="en-US" b="1" i="1" dirty="0" smtClean="0">
                <a:latin typeface="Trebuchet MS" pitchFamily="34" charset="0"/>
              </a:rPr>
              <a:t>Learning Partnerships </a:t>
            </a:r>
            <a:r>
              <a:rPr lang="en-US" b="1" dirty="0" smtClean="0">
                <a:latin typeface="Trebuchet MS" pitchFamily="34" charset="0"/>
              </a:rPr>
              <a:t>Models</a:t>
            </a:r>
            <a:endParaRPr lang="en-US" sz="2800" b="1" dirty="0" smtClean="0">
              <a:latin typeface="Trebuchet MS"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bwMode="auto">
          <a:xfrm>
            <a:off x="228600" y="533400"/>
            <a:ext cx="75438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solidFill>
                  <a:srgbClr val="860000"/>
                </a:solidFill>
                <a:effectLst>
                  <a:outerShdw blurRad="38100" dist="38100" dir="2700000" algn="tl">
                    <a:srgbClr val="000000">
                      <a:alpha val="43137"/>
                    </a:srgbClr>
                  </a:outerShdw>
                </a:effectLst>
              </a:rPr>
              <a:t>Integration</a:t>
            </a:r>
          </a:p>
        </p:txBody>
      </p:sp>
      <p:sp>
        <p:nvSpPr>
          <p:cNvPr id="22531" name="Content Placeholder 2"/>
          <p:cNvSpPr>
            <a:spLocks noGrp="1"/>
          </p:cNvSpPr>
          <p:nvPr>
            <p:ph idx="1"/>
          </p:nvPr>
        </p:nvSpPr>
        <p:spPr bwMode="auto">
          <a:xfrm>
            <a:off x="457200" y="1600200"/>
            <a:ext cx="7772400" cy="4525963"/>
          </a:xfrm>
          <a:noFill/>
          <a:ln>
            <a:miter lim="800000"/>
            <a:headEnd/>
            <a:tailEnd/>
          </a:ln>
        </p:spPr>
        <p:txBody>
          <a:bodyPr vert="horz" wrap="square" lIns="91440" tIns="45720" rIns="91440" bIns="45720" numCol="1" anchor="t" anchorCtr="0" compatLnSpc="1">
            <a:prstTxWarp prst="textNoShape">
              <a:avLst/>
            </a:prstTxWarp>
          </a:bodyPr>
          <a:lstStyle/>
          <a:p>
            <a:pPr marL="0" indent="0">
              <a:buNone/>
            </a:pPr>
            <a:r>
              <a:rPr lang="en-US" dirty="0" smtClean="0">
                <a:latin typeface="Trebuchet MS" pitchFamily="34" charset="0"/>
              </a:rPr>
              <a:t>The importance of </a:t>
            </a:r>
            <a:r>
              <a:rPr lang="en-US" b="1" u="sng" dirty="0" smtClean="0">
                <a:latin typeface="Trebuchet MS" pitchFamily="34" charset="0"/>
              </a:rPr>
              <a:t>interpersonal relationships </a:t>
            </a:r>
            <a:r>
              <a:rPr lang="en-US" dirty="0" smtClean="0">
                <a:latin typeface="Trebuchet MS" pitchFamily="34" charset="0"/>
              </a:rPr>
              <a:t>to civic development and particular relationship qualities that are important </a:t>
            </a:r>
          </a:p>
          <a:p>
            <a:pPr marL="457200" indent="-457200"/>
            <a:r>
              <a:rPr lang="en-US" dirty="0">
                <a:latin typeface="Trebuchet MS" pitchFamily="34" charset="0"/>
              </a:rPr>
              <a:t>T</a:t>
            </a:r>
            <a:r>
              <a:rPr lang="en-US" dirty="0" smtClean="0">
                <a:latin typeface="Trebuchet MS" pitchFamily="34" charset="0"/>
              </a:rPr>
              <a:t>he importance of </a:t>
            </a:r>
            <a:r>
              <a:rPr lang="en-US" b="1" u="sng" dirty="0" smtClean="0">
                <a:latin typeface="Trebuchet MS" pitchFamily="34" charset="0"/>
              </a:rPr>
              <a:t>norms</a:t>
            </a:r>
            <a:r>
              <a:rPr lang="en-US" dirty="0" smtClean="0">
                <a:latin typeface="Trebuchet MS" pitchFamily="34" charset="0"/>
              </a:rPr>
              <a:t> and </a:t>
            </a:r>
            <a:r>
              <a:rPr lang="en-US" b="1" u="sng" dirty="0" smtClean="0">
                <a:latin typeface="Trebuchet MS" pitchFamily="34" charset="0"/>
              </a:rPr>
              <a:t>expectations</a:t>
            </a:r>
            <a:r>
              <a:rPr lang="en-US" dirty="0" smtClean="0">
                <a:latin typeface="Trebuchet MS" pitchFamily="34" charset="0"/>
              </a:rPr>
              <a:t> about the </a:t>
            </a:r>
            <a:r>
              <a:rPr lang="en-US" b="1" u="sng" dirty="0" smtClean="0">
                <a:latin typeface="Trebuchet MS" pitchFamily="34" charset="0"/>
              </a:rPr>
              <a:t>nature</a:t>
            </a:r>
            <a:r>
              <a:rPr lang="en-US" dirty="0" smtClean="0">
                <a:latin typeface="Trebuchet MS" pitchFamily="34" charset="0"/>
              </a:rPr>
              <a:t> of the relationships</a:t>
            </a:r>
          </a:p>
          <a:p>
            <a:pPr marL="457200" indent="-457200"/>
            <a:r>
              <a:rPr lang="en-US" dirty="0" smtClean="0">
                <a:latin typeface="Trebuchet MS" pitchFamily="34" charset="0"/>
              </a:rPr>
              <a:t>Connections to others (diverse others)</a:t>
            </a:r>
          </a:p>
          <a:p>
            <a:pPr marL="457200" indent="-457200"/>
            <a:r>
              <a:rPr lang="en-US" dirty="0">
                <a:latin typeface="Trebuchet MS" pitchFamily="34" charset="0"/>
              </a:rPr>
              <a:t>C</a:t>
            </a:r>
            <a:r>
              <a:rPr lang="en-US" dirty="0" smtClean="0">
                <a:latin typeface="Trebuchet MS" pitchFamily="34" charset="0"/>
              </a:rPr>
              <a:t>ooperative relationships that have common goals (i.e., democratic)</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bwMode="auto">
          <a:xfrm>
            <a:off x="304800" y="381000"/>
            <a:ext cx="72390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solidFill>
                  <a:srgbClr val="860000"/>
                </a:solidFill>
                <a:effectLst>
                  <a:outerShdw blurRad="38100" dist="38100" dir="2700000" algn="tl">
                    <a:srgbClr val="000000">
                      <a:alpha val="43137"/>
                    </a:srgbClr>
                  </a:outerShdw>
                </a:effectLst>
              </a:rPr>
              <a:t>Integration</a:t>
            </a:r>
          </a:p>
        </p:txBody>
      </p:sp>
      <p:sp>
        <p:nvSpPr>
          <p:cNvPr id="23555" name="Content Placeholder 2"/>
          <p:cNvSpPr>
            <a:spLocks noGrp="1"/>
          </p:cNvSpPr>
          <p:nvPr>
            <p:ph idx="1"/>
          </p:nvPr>
        </p:nvSpPr>
        <p:spPr bwMode="auto">
          <a:xfrm>
            <a:off x="228600" y="15240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b="1" dirty="0" smtClean="0">
                <a:latin typeface="Trebuchet MS" pitchFamily="34" charset="0"/>
              </a:rPr>
              <a:t>Self-determination theory also:</a:t>
            </a:r>
          </a:p>
          <a:p>
            <a:pPr>
              <a:buFontTx/>
              <a:buNone/>
            </a:pPr>
            <a:r>
              <a:rPr lang="en-US" b="1" dirty="0" smtClean="0">
                <a:latin typeface="Trebuchet MS" pitchFamily="34" charset="0"/>
              </a:rPr>
              <a:t> </a:t>
            </a:r>
          </a:p>
          <a:p>
            <a:r>
              <a:rPr lang="en-US" b="1" dirty="0" smtClean="0">
                <a:latin typeface="Trebuchet MS" pitchFamily="34" charset="0"/>
              </a:rPr>
              <a:t>provides an analysis of when the civic interest and motives will decrease due to experiences (e.g., extrinsic rewards, controlling circumstances) </a:t>
            </a:r>
          </a:p>
          <a:p>
            <a:endParaRPr lang="en-US" b="1" dirty="0" smtClean="0">
              <a:latin typeface="Trebuchet MS" pitchFamily="34" charset="0"/>
            </a:endParaRPr>
          </a:p>
          <a:p>
            <a:r>
              <a:rPr lang="en-US" b="1" dirty="0" smtClean="0">
                <a:latin typeface="Trebuchet MS" pitchFamily="34" charset="0"/>
              </a:rPr>
              <a:t>suggests intervention strategies for those who lack internalized motivation</a:t>
            </a:r>
          </a:p>
          <a:p>
            <a:endParaRPr lang="en-US" dirty="0" smtClean="0">
              <a:latin typeface="Trebuchet MS"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bwMode="auto">
          <a:xfrm>
            <a:off x="0" y="533400"/>
            <a:ext cx="8839200" cy="1143000"/>
          </a:xfrm>
          <a:noFill/>
          <a:ln>
            <a:miter lim="800000"/>
            <a:headEnd/>
            <a:tailEnd/>
          </a:ln>
        </p:spPr>
        <p:txBody>
          <a:bodyPr vert="horz" wrap="square" lIns="91440" tIns="45720" rIns="91440" bIns="45720" numCol="1" anchor="t" anchorCtr="0" compatLnSpc="1">
            <a:prstTxWarp prst="textNoShape">
              <a:avLst/>
            </a:prstTxWarp>
            <a:normAutofit/>
          </a:bodyPr>
          <a:lstStyle/>
          <a:p>
            <a:pPr algn="ctr" eaLnBrk="1" hangingPunct="1"/>
            <a:r>
              <a:rPr lang="en-US" sz="3600" dirty="0" smtClean="0">
                <a:effectLst>
                  <a:outerShdw blurRad="38100" dist="38100" dir="2700000" algn="tl">
                    <a:srgbClr val="000000">
                      <a:alpha val="43137"/>
                    </a:srgbClr>
                  </a:outerShdw>
                </a:effectLst>
              </a:rPr>
              <a:t>IUPUI Center for Service &amp; Learning</a:t>
            </a:r>
          </a:p>
        </p:txBody>
      </p:sp>
      <p:sp>
        <p:nvSpPr>
          <p:cNvPr id="11267" name="Content Placeholder 2"/>
          <p:cNvSpPr>
            <a:spLocks noGrp="1"/>
          </p:cNvSpPr>
          <p:nvPr>
            <p:ph idx="1"/>
          </p:nvPr>
        </p:nvSpPr>
        <p:spPr bwMode="auto">
          <a:xfrm>
            <a:off x="76200" y="1600200"/>
            <a:ext cx="7543800" cy="50292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b="1" dirty="0" smtClean="0">
                <a:latin typeface="Trebuchet MS" pitchFamily="34" charset="0"/>
              </a:rPr>
              <a:t>Office of Service Learning </a:t>
            </a:r>
          </a:p>
          <a:p>
            <a:pPr lvl="1" eaLnBrk="1" hangingPunct="1"/>
            <a:r>
              <a:rPr lang="en-US" b="1" dirty="0" smtClean="0">
                <a:latin typeface="Trebuchet MS" pitchFamily="34" charset="0"/>
              </a:rPr>
              <a:t>curricular</a:t>
            </a:r>
          </a:p>
          <a:p>
            <a:pPr eaLnBrk="1" hangingPunct="1"/>
            <a:r>
              <a:rPr lang="en-US" b="1" dirty="0" smtClean="0">
                <a:latin typeface="Trebuchet MS" pitchFamily="34" charset="0"/>
              </a:rPr>
              <a:t>Office of Community Service—joint with student affairs</a:t>
            </a:r>
          </a:p>
          <a:p>
            <a:pPr lvl="1" eaLnBrk="1" hangingPunct="1"/>
            <a:r>
              <a:rPr lang="en-US" b="1" dirty="0" smtClean="0">
                <a:latin typeface="Trebuchet MS" pitchFamily="34" charset="0"/>
              </a:rPr>
              <a:t>voluntary service</a:t>
            </a:r>
          </a:p>
          <a:p>
            <a:pPr eaLnBrk="1" hangingPunct="1"/>
            <a:r>
              <a:rPr lang="en-US" b="1" dirty="0" smtClean="0">
                <a:latin typeface="Trebuchet MS" pitchFamily="34" charset="0"/>
              </a:rPr>
              <a:t>Office of Community Work Study—joint with career center</a:t>
            </a:r>
          </a:p>
          <a:p>
            <a:pPr lvl="1" eaLnBrk="1" hangingPunct="1"/>
            <a:r>
              <a:rPr lang="en-US" b="1" dirty="0" smtClean="0">
                <a:latin typeface="Trebuchet MS" pitchFamily="34" charset="0"/>
              </a:rPr>
              <a:t>community-service employment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pPr algn="ctr"/>
            <a:r>
              <a:rPr lang="en-US" b="1" dirty="0" smtClean="0"/>
              <a:t>Across All Studies</a:t>
            </a:r>
            <a:endParaRPr lang="en-US" b="1" dirty="0"/>
          </a:p>
        </p:txBody>
      </p:sp>
      <p:sp>
        <p:nvSpPr>
          <p:cNvPr id="3" name="Content Placeholder 2"/>
          <p:cNvSpPr>
            <a:spLocks noGrp="1"/>
          </p:cNvSpPr>
          <p:nvPr>
            <p:ph idx="1"/>
          </p:nvPr>
        </p:nvSpPr>
        <p:spPr>
          <a:xfrm>
            <a:off x="457200" y="1676400"/>
            <a:ext cx="8229600" cy="4325112"/>
          </a:xfrm>
        </p:spPr>
        <p:txBody>
          <a:bodyPr>
            <a:normAutofit fontScale="92500" lnSpcReduction="10000"/>
          </a:bodyPr>
          <a:lstStyle/>
          <a:p>
            <a:r>
              <a:rPr lang="en-US" sz="3200" b="1" dirty="0" smtClean="0"/>
              <a:t>Provides additional construct validity evidence about the nature of CMG</a:t>
            </a:r>
          </a:p>
          <a:p>
            <a:r>
              <a:rPr lang="en-US" sz="3200" b="1" dirty="0" smtClean="0"/>
              <a:t>CMG related to a broad range of motives for service, functions of service, types of community involvement, skills</a:t>
            </a:r>
          </a:p>
          <a:p>
            <a:r>
              <a:rPr lang="en-US" sz="3200" b="1" dirty="0" smtClean="0"/>
              <a:t>Related to service learning, but causality unclear</a:t>
            </a:r>
            <a:endParaRPr lang="en-US" sz="3200" b="1" dirty="0"/>
          </a:p>
          <a:p>
            <a:r>
              <a:rPr lang="en-US" sz="3200" b="1" dirty="0" smtClean="0"/>
              <a:t>CMG is tapping integration of civic w/ identity</a:t>
            </a:r>
          </a:p>
        </p:txBody>
      </p:sp>
    </p:spTree>
    <p:extLst>
      <p:ext uri="{BB962C8B-B14F-4D97-AF65-F5344CB8AC3E}">
        <p14:creationId xmlns:p14="http://schemas.microsoft.com/office/powerpoint/2010/main" val="12956660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p>
            <a:pPr algn="ctr"/>
            <a:r>
              <a:rPr lang="en-US" sz="4000" b="1" dirty="0" smtClean="0">
                <a:latin typeface="Times" pitchFamily="18" charset="0"/>
                <a:cs typeface="Times" pitchFamily="18" charset="0"/>
              </a:rPr>
              <a:t>To What End/So What?</a:t>
            </a:r>
            <a:endParaRPr lang="en-US" sz="4000" b="1" dirty="0">
              <a:latin typeface="Times" pitchFamily="18" charset="0"/>
              <a:cs typeface="Times" pitchFamily="18" charset="0"/>
            </a:endParaRPr>
          </a:p>
        </p:txBody>
      </p:sp>
      <p:sp>
        <p:nvSpPr>
          <p:cNvPr id="3" name="Content Placeholder 2"/>
          <p:cNvSpPr>
            <a:spLocks noGrp="1"/>
          </p:cNvSpPr>
          <p:nvPr>
            <p:ph idx="1"/>
          </p:nvPr>
        </p:nvSpPr>
        <p:spPr>
          <a:xfrm>
            <a:off x="838200" y="1600200"/>
            <a:ext cx="8077200" cy="4525963"/>
          </a:xfrm>
        </p:spPr>
        <p:txBody>
          <a:bodyPr>
            <a:normAutofit/>
          </a:bodyPr>
          <a:lstStyle/>
          <a:p>
            <a:r>
              <a:rPr lang="en-US" sz="2800" b="1" dirty="0" smtClean="0"/>
              <a:t>Improve CSL programs</a:t>
            </a:r>
          </a:p>
          <a:p>
            <a:pPr lvl="1"/>
            <a:r>
              <a:rPr lang="en-US" sz="2400" b="1" dirty="0" smtClean="0"/>
              <a:t>Provides consistency of purpose across programs</a:t>
            </a:r>
          </a:p>
          <a:p>
            <a:pPr lvl="1"/>
            <a:r>
              <a:rPr lang="en-US" sz="2400" b="1" dirty="0" smtClean="0"/>
              <a:t>Training sessions, applications, awards</a:t>
            </a:r>
          </a:p>
          <a:p>
            <a:pPr lvl="1"/>
            <a:r>
              <a:rPr lang="en-US" sz="2400" b="1" dirty="0" smtClean="0"/>
              <a:t>“Civic Pathways Initiative” on </a:t>
            </a:r>
            <a:r>
              <a:rPr lang="en-US" sz="2400" b="1" dirty="0" err="1" smtClean="0"/>
              <a:t>ePortfolio</a:t>
            </a:r>
            <a:endParaRPr lang="en-US" sz="2800" b="1" dirty="0" smtClean="0"/>
          </a:p>
          <a:p>
            <a:r>
              <a:rPr lang="en-US" sz="2800" b="1" dirty="0" smtClean="0"/>
              <a:t>Improve SL courses and curriculum</a:t>
            </a:r>
          </a:p>
          <a:p>
            <a:pPr lvl="1"/>
            <a:r>
              <a:rPr lang="en-US" sz="2400" b="1" dirty="0" smtClean="0"/>
              <a:t>Departmental grants to develop clear civic outcomes across curriculum; use and modify CMG tools</a:t>
            </a:r>
          </a:p>
          <a:p>
            <a:pPr lvl="1"/>
            <a:r>
              <a:rPr lang="en-US" sz="2400" b="1" dirty="0" smtClean="0"/>
              <a:t>Faculty development workshops; reflection prompts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bwMode="auto">
          <a:xfrm>
            <a:off x="228600" y="457200"/>
            <a:ext cx="74676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rgbClr val="860000"/>
                </a:solidFill>
                <a:effectLst>
                  <a:outerShdw blurRad="38100" dist="38100" dir="2700000" algn="tl">
                    <a:srgbClr val="000000">
                      <a:alpha val="43137"/>
                    </a:srgbClr>
                  </a:outerShdw>
                </a:effectLst>
              </a:rPr>
              <a:t>Uses of CMG</a:t>
            </a:r>
          </a:p>
        </p:txBody>
      </p:sp>
      <p:sp>
        <p:nvSpPr>
          <p:cNvPr id="17411" name="Content Placeholder 2"/>
          <p:cNvSpPr>
            <a:spLocks noGrp="1"/>
          </p:cNvSpPr>
          <p:nvPr>
            <p:ph idx="1"/>
          </p:nvPr>
        </p:nvSpPr>
        <p:spPr bwMode="auto">
          <a:xfrm>
            <a:off x="304800" y="1676400"/>
            <a:ext cx="8077200" cy="4525963"/>
          </a:xfrm>
          <a:noFill/>
          <a:ln>
            <a:miter lim="800000"/>
            <a:headEnd/>
            <a:tailEnd/>
          </a:ln>
        </p:spPr>
        <p:txBody>
          <a:bodyPr vert="horz" wrap="square" lIns="91440" tIns="45720" rIns="91440" bIns="45720" numCol="1" anchor="t" anchorCtr="0" compatLnSpc="1">
            <a:prstTxWarp prst="textNoShape">
              <a:avLst/>
            </a:prstTxWarp>
            <a:normAutofit fontScale="92500"/>
          </a:bodyPr>
          <a:lstStyle/>
          <a:p>
            <a:r>
              <a:rPr lang="en-US" sz="3200" b="1" dirty="0" smtClean="0">
                <a:latin typeface="Trebuchet MS" pitchFamily="34" charset="0"/>
              </a:rPr>
              <a:t>Program evaluation</a:t>
            </a:r>
          </a:p>
          <a:p>
            <a:pPr lvl="1"/>
            <a:r>
              <a:rPr lang="en-US" sz="3000" b="1" dirty="0" smtClean="0">
                <a:latin typeface="Trebuchet MS" pitchFamily="34" charset="0"/>
              </a:rPr>
              <a:t>Curricular:  Service Learning Courses</a:t>
            </a:r>
          </a:p>
          <a:p>
            <a:pPr lvl="1"/>
            <a:r>
              <a:rPr lang="en-US" sz="3000" b="1" dirty="0" smtClean="0">
                <a:latin typeface="Trebuchet MS" pitchFamily="34" charset="0"/>
              </a:rPr>
              <a:t>Co-curricular programs: </a:t>
            </a:r>
          </a:p>
          <a:p>
            <a:r>
              <a:rPr lang="en-US" sz="3200" b="1" dirty="0" smtClean="0">
                <a:latin typeface="Trebuchet MS" pitchFamily="34" charset="0"/>
              </a:rPr>
              <a:t>Academic units (e.g., majors, departments)</a:t>
            </a:r>
          </a:p>
          <a:p>
            <a:r>
              <a:rPr lang="en-US" sz="3200" b="1" dirty="0" smtClean="0">
                <a:latin typeface="Trebuchet MS" pitchFamily="34" charset="0"/>
              </a:rPr>
              <a:t>Institutional </a:t>
            </a:r>
            <a:r>
              <a:rPr lang="en-US" sz="3200" b="1" dirty="0">
                <a:latin typeface="Trebuchet MS" pitchFamily="34" charset="0"/>
              </a:rPr>
              <a:t>a</a:t>
            </a:r>
            <a:r>
              <a:rPr lang="en-US" sz="3200" b="1" dirty="0" smtClean="0">
                <a:latin typeface="Trebuchet MS" pitchFamily="34" charset="0"/>
              </a:rPr>
              <a:t>ssessment of civic outcomes</a:t>
            </a:r>
          </a:p>
          <a:p>
            <a:r>
              <a:rPr lang="en-US" sz="3200" b="1" dirty="0" smtClean="0">
                <a:latin typeface="Trebuchet MS" pitchFamily="34" charset="0"/>
              </a:rPr>
              <a:t>Represent civic engagement to external audiences</a:t>
            </a:r>
          </a:p>
          <a:p>
            <a:r>
              <a:rPr lang="en-US" sz="3200" b="1" dirty="0" smtClean="0">
                <a:latin typeface="Trebuchet MS" pitchFamily="34" charset="0"/>
              </a:rPr>
              <a:t>Research to understand change/growth</a:t>
            </a:r>
          </a:p>
        </p:txBody>
      </p:sp>
    </p:spTree>
    <p:extLst>
      <p:ext uri="{BB962C8B-B14F-4D97-AF65-F5344CB8AC3E}">
        <p14:creationId xmlns:p14="http://schemas.microsoft.com/office/powerpoint/2010/main" val="356800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411">
                                            <p:bg/>
                                          </p:spTgt>
                                        </p:tgtEl>
                                        <p:attrNameLst>
                                          <p:attrName>style.visibility</p:attrName>
                                        </p:attrNameLst>
                                      </p:cBhvr>
                                      <p:to>
                                        <p:strVal val="visible"/>
                                      </p:to>
                                    </p:set>
                                    <p:animEffect transition="in" filter="fade">
                                      <p:cBhvr>
                                        <p:cTn id="7" dur="2000"/>
                                        <p:tgtEl>
                                          <p:spTgt spid="17411">
                                            <p:bg/>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7411">
                                            <p:txEl>
                                              <p:pRg st="0" end="0"/>
                                            </p:txEl>
                                          </p:spTgt>
                                        </p:tgtEl>
                                        <p:attrNameLst>
                                          <p:attrName>style.visibility</p:attrName>
                                        </p:attrNameLst>
                                      </p:cBhvr>
                                      <p:to>
                                        <p:strVal val="visible"/>
                                      </p:to>
                                    </p:set>
                                    <p:animEffect transition="in" filter="fade">
                                      <p:cBhvr>
                                        <p:cTn id="11" dur="2000"/>
                                        <p:tgtEl>
                                          <p:spTgt spid="17411">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7411">
                                            <p:txEl>
                                              <p:pRg st="1" end="1"/>
                                            </p:txEl>
                                          </p:spTgt>
                                        </p:tgtEl>
                                        <p:attrNameLst>
                                          <p:attrName>style.visibility</p:attrName>
                                        </p:attrNameLst>
                                      </p:cBhvr>
                                      <p:to>
                                        <p:strVal val="visible"/>
                                      </p:to>
                                    </p:set>
                                    <p:animEffect transition="in" filter="fade">
                                      <p:cBhvr>
                                        <p:cTn id="14" dur="2000"/>
                                        <p:tgtEl>
                                          <p:spTgt spid="17411">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fade">
                                      <p:cBhvr>
                                        <p:cTn id="17" dur="2000"/>
                                        <p:tgtEl>
                                          <p:spTgt spid="17411">
                                            <p:txEl>
                                              <p:pRg st="2" end="2"/>
                                            </p:txEl>
                                          </p:spTgt>
                                        </p:tgtEl>
                                      </p:cBhvr>
                                    </p:animEffect>
                                  </p:childTnLst>
                                </p:cTn>
                              </p:par>
                            </p:childTnLst>
                          </p:cTn>
                        </p:par>
                        <p:par>
                          <p:cTn id="18" fill="hold">
                            <p:stCondLst>
                              <p:cond delay="4000"/>
                            </p:stCondLst>
                            <p:childTnLst>
                              <p:par>
                                <p:cTn id="19" presetID="10" presetClass="entr" presetSubtype="0" fill="hold" grpId="0" nodeType="afterEffect">
                                  <p:stCondLst>
                                    <p:cond delay="0"/>
                                  </p:stCondLst>
                                  <p:childTnLst>
                                    <p:set>
                                      <p:cBhvr>
                                        <p:cTn id="20" dur="1" fill="hold">
                                          <p:stCondLst>
                                            <p:cond delay="0"/>
                                          </p:stCondLst>
                                        </p:cTn>
                                        <p:tgtEl>
                                          <p:spTgt spid="17411">
                                            <p:txEl>
                                              <p:pRg st="3" end="3"/>
                                            </p:txEl>
                                          </p:spTgt>
                                        </p:tgtEl>
                                        <p:attrNameLst>
                                          <p:attrName>style.visibility</p:attrName>
                                        </p:attrNameLst>
                                      </p:cBhvr>
                                      <p:to>
                                        <p:strVal val="visible"/>
                                      </p:to>
                                    </p:set>
                                    <p:animEffect transition="in" filter="fade">
                                      <p:cBhvr>
                                        <p:cTn id="21" dur="2000"/>
                                        <p:tgtEl>
                                          <p:spTgt spid="17411">
                                            <p:txEl>
                                              <p:pRg st="3" end="3"/>
                                            </p:txEl>
                                          </p:spTgt>
                                        </p:tgtEl>
                                      </p:cBhvr>
                                    </p:animEffect>
                                  </p:childTnLst>
                                </p:cTn>
                              </p:par>
                            </p:childTnLst>
                          </p:cTn>
                        </p:par>
                        <p:par>
                          <p:cTn id="22" fill="hold">
                            <p:stCondLst>
                              <p:cond delay="6000"/>
                            </p:stCondLst>
                            <p:childTnLst>
                              <p:par>
                                <p:cTn id="23" presetID="10" presetClass="entr" presetSubtype="0" fill="hold" grpId="0" nodeType="afterEffect">
                                  <p:stCondLst>
                                    <p:cond delay="0"/>
                                  </p:stCondLst>
                                  <p:childTnLst>
                                    <p:set>
                                      <p:cBhvr>
                                        <p:cTn id="24" dur="1" fill="hold">
                                          <p:stCondLst>
                                            <p:cond delay="0"/>
                                          </p:stCondLst>
                                        </p:cTn>
                                        <p:tgtEl>
                                          <p:spTgt spid="17411">
                                            <p:txEl>
                                              <p:pRg st="4" end="4"/>
                                            </p:txEl>
                                          </p:spTgt>
                                        </p:tgtEl>
                                        <p:attrNameLst>
                                          <p:attrName>style.visibility</p:attrName>
                                        </p:attrNameLst>
                                      </p:cBhvr>
                                      <p:to>
                                        <p:strVal val="visible"/>
                                      </p:to>
                                    </p:set>
                                    <p:animEffect transition="in" filter="fade">
                                      <p:cBhvr>
                                        <p:cTn id="25" dur="2000"/>
                                        <p:tgtEl>
                                          <p:spTgt spid="17411">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7411">
                                            <p:txEl>
                                              <p:pRg st="5" end="5"/>
                                            </p:txEl>
                                          </p:spTgt>
                                        </p:tgtEl>
                                        <p:attrNameLst>
                                          <p:attrName>style.visibility</p:attrName>
                                        </p:attrNameLst>
                                      </p:cBhvr>
                                      <p:to>
                                        <p:strVal val="visible"/>
                                      </p:to>
                                    </p:set>
                                    <p:animEffect transition="in" filter="fade">
                                      <p:cBhvr>
                                        <p:cTn id="30" dur="2000"/>
                                        <p:tgtEl>
                                          <p:spTgt spid="17411">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7411">
                                            <p:txEl>
                                              <p:pRg st="6" end="6"/>
                                            </p:txEl>
                                          </p:spTgt>
                                        </p:tgtEl>
                                        <p:attrNameLst>
                                          <p:attrName>style.visibility</p:attrName>
                                        </p:attrNameLst>
                                      </p:cBhvr>
                                      <p:to>
                                        <p:strVal val="visible"/>
                                      </p:to>
                                    </p:set>
                                    <p:animEffect transition="in" filter="fade">
                                      <p:cBhvr>
                                        <p:cTn id="35" dur="2000"/>
                                        <p:tgtEl>
                                          <p:spTgt spid="174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bwMode="auto">
          <a:xfrm>
            <a:off x="0" y="533400"/>
            <a:ext cx="78486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effectLst>
                  <a:outerShdw blurRad="38100" dist="38100" dir="2700000" algn="tl">
                    <a:srgbClr val="000000">
                      <a:alpha val="43137"/>
                    </a:srgbClr>
                  </a:outerShdw>
                </a:effectLst>
              </a:rPr>
              <a:t>CMG: Not Just For Students</a:t>
            </a:r>
          </a:p>
        </p:txBody>
      </p:sp>
      <p:grpSp>
        <p:nvGrpSpPr>
          <p:cNvPr id="2" name="Content Placeholder 3"/>
          <p:cNvGrpSpPr>
            <a:grpSpLocks noGrp="1"/>
          </p:cNvGrpSpPr>
          <p:nvPr/>
        </p:nvGrpSpPr>
        <p:grpSpPr bwMode="auto">
          <a:xfrm>
            <a:off x="1828800" y="1524000"/>
            <a:ext cx="5638800" cy="4678363"/>
            <a:chOff x="1066028" y="67897"/>
            <a:chExt cx="6794717" cy="6713903"/>
          </a:xfrm>
        </p:grpSpPr>
        <p:cxnSp>
          <p:nvCxnSpPr>
            <p:cNvPr id="5" name="Straight Connector 4"/>
            <p:cNvCxnSpPr/>
            <p:nvPr/>
          </p:nvCxnSpPr>
          <p:spPr>
            <a:xfrm rot="10800000" flipV="1">
              <a:off x="1904882" y="830894"/>
              <a:ext cx="1752856" cy="1219853"/>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flipV="1">
              <a:off x="1827987" y="1056967"/>
              <a:ext cx="1754603" cy="1222209"/>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595189" y="3044527"/>
              <a:ext cx="3500467" cy="2663425"/>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1524165" y="2734213"/>
              <a:ext cx="3880923" cy="1595571"/>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flipV="1">
              <a:off x="2899274" y="2886748"/>
              <a:ext cx="3502215" cy="2663424"/>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451335" y="2582319"/>
              <a:ext cx="3883278" cy="1595570"/>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H="1">
              <a:off x="3662368" y="2582834"/>
              <a:ext cx="3880923" cy="1747612"/>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H="1">
              <a:off x="3524177" y="2634389"/>
              <a:ext cx="3739627" cy="1644504"/>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3582590" y="67897"/>
              <a:ext cx="1523918" cy="15236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4" name="Oval 13"/>
            <p:cNvSpPr/>
            <p:nvPr/>
          </p:nvSpPr>
          <p:spPr>
            <a:xfrm>
              <a:off x="1066028" y="2050747"/>
              <a:ext cx="1523918" cy="15236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5" name="Oval 14"/>
            <p:cNvSpPr/>
            <p:nvPr/>
          </p:nvSpPr>
          <p:spPr>
            <a:xfrm>
              <a:off x="6249446" y="2050747"/>
              <a:ext cx="1523918" cy="15236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6" name="Oval 15"/>
            <p:cNvSpPr/>
            <p:nvPr/>
          </p:nvSpPr>
          <p:spPr>
            <a:xfrm>
              <a:off x="1447008" y="5251096"/>
              <a:ext cx="1523918" cy="1523638"/>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7" name="Oval 16"/>
            <p:cNvSpPr/>
            <p:nvPr/>
          </p:nvSpPr>
          <p:spPr>
            <a:xfrm>
              <a:off x="5868467" y="5251096"/>
              <a:ext cx="1523918" cy="1523638"/>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cxnSp>
          <p:nvCxnSpPr>
            <p:cNvPr id="18" name="Straight Connector 17"/>
            <p:cNvCxnSpPr/>
            <p:nvPr/>
          </p:nvCxnSpPr>
          <p:spPr>
            <a:xfrm>
              <a:off x="2970926" y="6164809"/>
              <a:ext cx="2897541" cy="0"/>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0738" name="TextBox 43"/>
            <p:cNvSpPr txBox="1">
              <a:spLocks noChangeArrowheads="1"/>
            </p:cNvSpPr>
            <p:nvPr/>
          </p:nvSpPr>
          <p:spPr bwMode="auto">
            <a:xfrm>
              <a:off x="3669948" y="597990"/>
              <a:ext cx="1371600" cy="428216"/>
            </a:xfrm>
            <a:prstGeom prst="rect">
              <a:avLst/>
            </a:prstGeom>
            <a:noFill/>
            <a:ln w="9525">
              <a:noFill/>
              <a:miter lim="800000"/>
              <a:headEnd/>
              <a:tailEnd/>
            </a:ln>
          </p:spPr>
          <p:txBody>
            <a:bodyPr>
              <a:spAutoFit/>
            </a:bodyPr>
            <a:lstStyle/>
            <a:p>
              <a:pPr algn="ctr"/>
              <a:r>
                <a:rPr lang="en-US" dirty="0">
                  <a:latin typeface="Candara" pitchFamily="34" charset="0"/>
                </a:rPr>
                <a:t>Students</a:t>
              </a:r>
            </a:p>
          </p:txBody>
        </p:sp>
        <p:sp>
          <p:nvSpPr>
            <p:cNvPr id="30739" name="TextBox 44"/>
            <p:cNvSpPr txBox="1">
              <a:spLocks noChangeArrowheads="1"/>
            </p:cNvSpPr>
            <p:nvPr/>
          </p:nvSpPr>
          <p:spPr bwMode="auto">
            <a:xfrm>
              <a:off x="1107947" y="2541665"/>
              <a:ext cx="1371600" cy="463901"/>
            </a:xfrm>
            <a:prstGeom prst="rect">
              <a:avLst/>
            </a:prstGeom>
            <a:noFill/>
            <a:ln w="9525">
              <a:noFill/>
              <a:miter lim="800000"/>
              <a:headEnd/>
              <a:tailEnd/>
            </a:ln>
          </p:spPr>
          <p:txBody>
            <a:bodyPr>
              <a:spAutoFit/>
            </a:bodyPr>
            <a:lstStyle/>
            <a:p>
              <a:pPr algn="ctr"/>
              <a:r>
                <a:rPr lang="en-US" sz="1600">
                  <a:latin typeface="Candara" pitchFamily="34" charset="0"/>
                  <a:ea typeface="Arial Unicode MS" pitchFamily="34" charset="-128"/>
                  <a:cs typeface="Arial Unicode MS" pitchFamily="34" charset="-128"/>
                </a:rPr>
                <a:t>Faculty</a:t>
              </a:r>
              <a:r>
                <a:rPr lang="en-US" sz="2000">
                  <a:latin typeface="Candara" pitchFamily="34" charset="0"/>
                  <a:ea typeface="Arial Unicode MS" pitchFamily="34" charset="-128"/>
                  <a:cs typeface="Arial Unicode MS" pitchFamily="34" charset="-128"/>
                </a:rPr>
                <a:t> </a:t>
              </a:r>
            </a:p>
          </p:txBody>
        </p:sp>
        <p:sp>
          <p:nvSpPr>
            <p:cNvPr id="30740" name="TextBox 45"/>
            <p:cNvSpPr txBox="1">
              <a:spLocks noChangeArrowheads="1"/>
            </p:cNvSpPr>
            <p:nvPr/>
          </p:nvSpPr>
          <p:spPr bwMode="auto">
            <a:xfrm>
              <a:off x="6190032" y="2630014"/>
              <a:ext cx="1670713" cy="356847"/>
            </a:xfrm>
            <a:prstGeom prst="rect">
              <a:avLst/>
            </a:prstGeom>
            <a:noFill/>
            <a:ln w="9525">
              <a:noFill/>
              <a:miter lim="800000"/>
              <a:headEnd/>
              <a:tailEnd/>
            </a:ln>
          </p:spPr>
          <p:txBody>
            <a:bodyPr>
              <a:spAutoFit/>
            </a:bodyPr>
            <a:lstStyle/>
            <a:p>
              <a:pPr algn="ctr"/>
              <a:r>
                <a:rPr lang="en-US" sz="1400">
                  <a:latin typeface="Candara" pitchFamily="34" charset="0"/>
                </a:rPr>
                <a:t>Administrators</a:t>
              </a:r>
              <a:endParaRPr lang="en-US" sz="1200">
                <a:latin typeface="Candara" pitchFamily="34" charset="0"/>
              </a:endParaRPr>
            </a:p>
          </p:txBody>
        </p:sp>
        <p:sp>
          <p:nvSpPr>
            <p:cNvPr id="30741" name="TextBox 46"/>
            <p:cNvSpPr txBox="1">
              <a:spLocks noChangeArrowheads="1"/>
            </p:cNvSpPr>
            <p:nvPr/>
          </p:nvSpPr>
          <p:spPr bwMode="auto">
            <a:xfrm>
              <a:off x="1419408" y="5633875"/>
              <a:ext cx="1524000" cy="678008"/>
            </a:xfrm>
            <a:prstGeom prst="rect">
              <a:avLst/>
            </a:prstGeom>
            <a:noFill/>
            <a:ln w="9525">
              <a:noFill/>
              <a:miter lim="800000"/>
              <a:headEnd/>
              <a:tailEnd/>
            </a:ln>
          </p:spPr>
          <p:txBody>
            <a:bodyPr>
              <a:spAutoFit/>
            </a:bodyPr>
            <a:lstStyle/>
            <a:p>
              <a:pPr algn="ctr"/>
              <a:r>
                <a:rPr lang="en-US" sz="1600">
                  <a:latin typeface="Candara" pitchFamily="34" charset="0"/>
                </a:rPr>
                <a:t>Community Organization</a:t>
              </a:r>
            </a:p>
          </p:txBody>
        </p:sp>
        <p:sp>
          <p:nvSpPr>
            <p:cNvPr id="30742" name="TextBox 47"/>
            <p:cNvSpPr txBox="1">
              <a:spLocks noChangeArrowheads="1"/>
            </p:cNvSpPr>
            <p:nvPr/>
          </p:nvSpPr>
          <p:spPr bwMode="auto">
            <a:xfrm>
              <a:off x="5867400" y="5662658"/>
              <a:ext cx="1524000" cy="678008"/>
            </a:xfrm>
            <a:prstGeom prst="rect">
              <a:avLst/>
            </a:prstGeom>
            <a:noFill/>
            <a:ln w="9525">
              <a:noFill/>
              <a:miter lim="800000"/>
              <a:headEnd/>
              <a:tailEnd/>
            </a:ln>
          </p:spPr>
          <p:txBody>
            <a:bodyPr>
              <a:spAutoFit/>
            </a:bodyPr>
            <a:lstStyle/>
            <a:p>
              <a:pPr algn="ctr"/>
              <a:r>
                <a:rPr lang="en-US" sz="1600">
                  <a:latin typeface="Candara" pitchFamily="34" charset="0"/>
                </a:rPr>
                <a:t>Community Residents</a:t>
              </a:r>
            </a:p>
          </p:txBody>
        </p:sp>
        <p:cxnSp>
          <p:nvCxnSpPr>
            <p:cNvPr id="24" name="Straight Connector 23"/>
            <p:cNvCxnSpPr/>
            <p:nvPr/>
          </p:nvCxnSpPr>
          <p:spPr>
            <a:xfrm>
              <a:off x="5027866" y="1134681"/>
              <a:ext cx="1677708" cy="991424"/>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flipH="1" flipV="1">
              <a:off x="5905667" y="4220504"/>
              <a:ext cx="1676709" cy="3844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6066447" y="4213514"/>
              <a:ext cx="1676709" cy="398456"/>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895779" y="6315524"/>
              <a:ext cx="3047836" cy="2354"/>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4" idx="7"/>
              <a:endCxn id="15" idx="1"/>
            </p:cNvCxnSpPr>
            <p:nvPr/>
          </p:nvCxnSpPr>
          <p:spPr>
            <a:xfrm rot="5400000" flipH="1" flipV="1">
              <a:off x="4419697" y="220413"/>
              <a:ext cx="0" cy="41033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514799" y="2432246"/>
              <a:ext cx="3809795" cy="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15" idx="0"/>
            </p:cNvCxnSpPr>
            <p:nvPr/>
          </p:nvCxnSpPr>
          <p:spPr>
            <a:xfrm>
              <a:off x="5106508" y="981609"/>
              <a:ext cx="1904898" cy="10691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4" idx="4"/>
              <a:endCxn id="16" idx="0"/>
            </p:cNvCxnSpPr>
            <p:nvPr/>
          </p:nvCxnSpPr>
          <p:spPr>
            <a:xfrm rot="16200000" flipH="1">
              <a:off x="1180123" y="4222251"/>
              <a:ext cx="1676709" cy="3809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6200000" flipH="1">
              <a:off x="1332165" y="4222251"/>
              <a:ext cx="1676709" cy="38098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5" idx="2"/>
              <a:endCxn id="16" idx="7"/>
            </p:cNvCxnSpPr>
            <p:nvPr/>
          </p:nvCxnSpPr>
          <p:spPr>
            <a:xfrm rot="10800000" flipV="1">
              <a:off x="2748979" y="2811390"/>
              <a:ext cx="3500467" cy="2661070"/>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4" idx="6"/>
              <a:endCxn id="17" idx="1"/>
            </p:cNvCxnSpPr>
            <p:nvPr/>
          </p:nvCxnSpPr>
          <p:spPr>
            <a:xfrm>
              <a:off x="2589946" y="2811390"/>
              <a:ext cx="3500468" cy="26610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754" name="TextBox 217"/>
            <p:cNvSpPr>
              <a:spLocks noChangeArrowheads="1"/>
            </p:cNvSpPr>
            <p:nvPr/>
          </p:nvSpPr>
          <p:spPr bwMode="auto">
            <a:xfrm>
              <a:off x="4096105" y="2125087"/>
              <a:ext cx="628296" cy="496879"/>
            </a:xfrm>
            <a:prstGeom prst="ellipse">
              <a:avLst/>
            </a:prstGeom>
            <a:solidFill>
              <a:schemeClr val="bg1"/>
            </a:solidFill>
            <a:ln w="9525">
              <a:solidFill>
                <a:schemeClr val="tx1"/>
              </a:solidFill>
              <a:round/>
              <a:headEnd/>
              <a:tailEnd/>
            </a:ln>
          </p:spPr>
          <p:txBody>
            <a:bodyPr wrap="square">
              <a:spAutoFit/>
            </a:bodyPr>
            <a:lstStyle/>
            <a:p>
              <a:pPr algn="r"/>
              <a:r>
                <a:rPr lang="en-US" sz="1000" dirty="0" smtClean="0">
                  <a:latin typeface="Tahoma" pitchFamily="34" charset="0"/>
                  <a:cs typeface="Tahoma" pitchFamily="34" charset="0"/>
                </a:rPr>
                <a:t>10</a:t>
              </a:r>
              <a:endParaRPr lang="en-US" sz="1200" dirty="0">
                <a:latin typeface="Tahoma" pitchFamily="34" charset="0"/>
                <a:cs typeface="Tahoma" pitchFamily="34" charset="0"/>
              </a:endParaRPr>
            </a:p>
          </p:txBody>
        </p:sp>
        <p:sp>
          <p:nvSpPr>
            <p:cNvPr id="30755" name="TextBox 218"/>
            <p:cNvSpPr>
              <a:spLocks noChangeArrowheads="1"/>
            </p:cNvSpPr>
            <p:nvPr/>
          </p:nvSpPr>
          <p:spPr bwMode="auto">
            <a:xfrm>
              <a:off x="5867400" y="9058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1</a:t>
              </a:r>
            </a:p>
          </p:txBody>
        </p:sp>
        <p:sp>
          <p:nvSpPr>
            <p:cNvPr id="30756" name="TextBox 219"/>
            <p:cNvSpPr>
              <a:spLocks noChangeArrowheads="1"/>
            </p:cNvSpPr>
            <p:nvPr/>
          </p:nvSpPr>
          <p:spPr bwMode="auto">
            <a:xfrm>
              <a:off x="7086600" y="41824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2</a:t>
              </a:r>
            </a:p>
          </p:txBody>
        </p:sp>
        <p:sp>
          <p:nvSpPr>
            <p:cNvPr id="30757" name="TextBox 220"/>
            <p:cNvSpPr>
              <a:spLocks noChangeArrowheads="1"/>
            </p:cNvSpPr>
            <p:nvPr/>
          </p:nvSpPr>
          <p:spPr bwMode="auto">
            <a:xfrm>
              <a:off x="4191000" y="63922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3</a:t>
              </a:r>
            </a:p>
          </p:txBody>
        </p:sp>
        <p:sp>
          <p:nvSpPr>
            <p:cNvPr id="30758" name="TextBox 221"/>
            <p:cNvSpPr>
              <a:spLocks noChangeArrowheads="1"/>
            </p:cNvSpPr>
            <p:nvPr/>
          </p:nvSpPr>
          <p:spPr bwMode="auto">
            <a:xfrm>
              <a:off x="1581296" y="43348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4</a:t>
              </a:r>
            </a:p>
          </p:txBody>
        </p:sp>
        <p:sp>
          <p:nvSpPr>
            <p:cNvPr id="30759" name="TextBox 222"/>
            <p:cNvSpPr>
              <a:spLocks noChangeArrowheads="1"/>
            </p:cNvSpPr>
            <p:nvPr/>
          </p:nvSpPr>
          <p:spPr bwMode="auto">
            <a:xfrm>
              <a:off x="2209800" y="9820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5</a:t>
              </a:r>
            </a:p>
          </p:txBody>
        </p:sp>
        <p:sp>
          <p:nvSpPr>
            <p:cNvPr id="30760" name="TextBox 223"/>
            <p:cNvSpPr>
              <a:spLocks noChangeArrowheads="1"/>
            </p:cNvSpPr>
            <p:nvPr/>
          </p:nvSpPr>
          <p:spPr bwMode="auto">
            <a:xfrm>
              <a:off x="5867400" y="4447723"/>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6</a:t>
              </a:r>
            </a:p>
          </p:txBody>
        </p:sp>
        <p:sp>
          <p:nvSpPr>
            <p:cNvPr id="30761" name="TextBox 224"/>
            <p:cNvSpPr>
              <a:spLocks noChangeArrowheads="1"/>
            </p:cNvSpPr>
            <p:nvPr/>
          </p:nvSpPr>
          <p:spPr bwMode="auto">
            <a:xfrm>
              <a:off x="5257800" y="4904924"/>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7</a:t>
              </a:r>
            </a:p>
          </p:txBody>
        </p:sp>
        <p:sp>
          <p:nvSpPr>
            <p:cNvPr id="30762" name="TextBox 225"/>
            <p:cNvSpPr>
              <a:spLocks noChangeArrowheads="1"/>
            </p:cNvSpPr>
            <p:nvPr/>
          </p:nvSpPr>
          <p:spPr bwMode="auto">
            <a:xfrm>
              <a:off x="3200400" y="4828723"/>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8</a:t>
              </a:r>
            </a:p>
          </p:txBody>
        </p:sp>
        <p:sp>
          <p:nvSpPr>
            <p:cNvPr id="30763" name="TextBox 226"/>
            <p:cNvSpPr>
              <a:spLocks noChangeArrowheads="1"/>
            </p:cNvSpPr>
            <p:nvPr/>
          </p:nvSpPr>
          <p:spPr bwMode="auto">
            <a:xfrm>
              <a:off x="2743200" y="4295324"/>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9</a:t>
              </a: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0" y="2697163"/>
            <a:ext cx="4572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6514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0" y="457200"/>
            <a:ext cx="8229600" cy="1066800"/>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b="1" dirty="0" smtClean="0">
                <a:solidFill>
                  <a:srgbClr val="860000"/>
                </a:solidFill>
                <a:effectLst>
                  <a:outerShdw blurRad="38100" dist="38100" dir="2700000" algn="tl">
                    <a:srgbClr val="000000">
                      <a:alpha val="43137"/>
                    </a:srgbClr>
                  </a:outerShdw>
                </a:effectLst>
              </a:rPr>
              <a:t>A Fundamental Question:</a:t>
            </a:r>
            <a:r>
              <a:rPr lang="en-US" b="1" dirty="0" smtClean="0">
                <a:solidFill>
                  <a:srgbClr val="C00000"/>
                </a:solidFill>
                <a:effectLst>
                  <a:outerShdw blurRad="38100" dist="38100" dir="2700000" algn="tl">
                    <a:srgbClr val="000000">
                      <a:alpha val="43137"/>
                    </a:srgbClr>
                  </a:outerShdw>
                </a:effectLst>
              </a:rPr>
              <a:t/>
            </a:r>
            <a:br>
              <a:rPr lang="en-US" b="1" dirty="0" smtClean="0">
                <a:solidFill>
                  <a:srgbClr val="C00000"/>
                </a:solidFill>
                <a:effectLst>
                  <a:outerShdw blurRad="38100" dist="38100" dir="2700000" algn="tl">
                    <a:srgbClr val="000000">
                      <a:alpha val="43137"/>
                    </a:srgbClr>
                  </a:outerShdw>
                </a:effectLst>
              </a:rPr>
            </a:br>
            <a:endParaRPr lang="en-US" b="1" dirty="0" smtClean="0">
              <a:solidFill>
                <a:srgbClr val="C00000"/>
              </a:solidFill>
              <a:effectLst>
                <a:outerShdw blurRad="38100" dist="38100" dir="2700000" algn="tl">
                  <a:srgbClr val="000000">
                    <a:alpha val="43137"/>
                  </a:srgbClr>
                </a:outerShdw>
              </a:effectLst>
            </a:endParaRPr>
          </a:p>
        </p:txBody>
      </p:sp>
      <p:sp>
        <p:nvSpPr>
          <p:cNvPr id="13315" name="Content Placeholder 2"/>
          <p:cNvSpPr>
            <a:spLocks noGrp="1"/>
          </p:cNvSpPr>
          <p:nvPr>
            <p:ph idx="1"/>
          </p:nvPr>
        </p:nvSpPr>
        <p:spPr bwMode="auto">
          <a:xfrm>
            <a:off x="0" y="5410200"/>
            <a:ext cx="8915400" cy="1447800"/>
          </a:xfrm>
          <a:noFill/>
          <a:ln>
            <a:miter lim="800000"/>
            <a:headEnd/>
            <a:tailEnd/>
          </a:ln>
        </p:spPr>
        <p:txBody>
          <a:bodyPr vert="horz" wrap="square" lIns="91440" tIns="45720" rIns="91440" bIns="45720" numCol="1" anchor="t" anchorCtr="0" compatLnSpc="1">
            <a:prstTxWarp prst="textNoShape">
              <a:avLst/>
            </a:prstTxWarp>
            <a:normAutofit/>
          </a:bodyPr>
          <a:lstStyle/>
          <a:p>
            <a:pPr algn="ctr">
              <a:buFontTx/>
              <a:buNone/>
            </a:pPr>
            <a:endParaRPr lang="en-US" sz="3200" b="1" dirty="0" smtClean="0">
              <a:solidFill>
                <a:srgbClr val="860000"/>
              </a:solidFill>
              <a:effectLst>
                <a:outerShdw blurRad="38100" dist="38100" dir="2700000" algn="tl">
                  <a:srgbClr val="000000">
                    <a:alpha val="43137"/>
                  </a:srgbClr>
                </a:outerShdw>
              </a:effectLst>
            </a:endParaRPr>
          </a:p>
          <a:p>
            <a:pPr marL="114300" indent="-4763" algn="ctr">
              <a:buFontTx/>
              <a:buNone/>
            </a:pPr>
            <a:r>
              <a:rPr lang="en-US" sz="3200" b="1" dirty="0" smtClean="0">
                <a:solidFill>
                  <a:srgbClr val="860000"/>
                </a:solidFill>
                <a:effectLst>
                  <a:outerShdw blurRad="75057" dist="38100" dir="5400000" sy="-20000" rotWithShape="0">
                    <a:prstClr val="black">
                      <a:alpha val="25000"/>
                    </a:prstClr>
                  </a:outerShdw>
                </a:effectLst>
                <a:latin typeface="+mj-lt"/>
              </a:rPr>
              <a:t>	What is educationally-meaningful service?</a:t>
            </a:r>
          </a:p>
        </p:txBody>
      </p:sp>
      <p:pic>
        <p:nvPicPr>
          <p:cNvPr id="4" name="Picture 3" descr="Gandhi quote.jpg"/>
          <p:cNvPicPr>
            <a:picLocks noChangeAspect="1"/>
          </p:cNvPicPr>
          <p:nvPr/>
        </p:nvPicPr>
        <p:blipFill>
          <a:blip r:embed="rId3" cstate="print"/>
          <a:stretch>
            <a:fillRect/>
          </a:stretch>
        </p:blipFill>
        <p:spPr>
          <a:xfrm>
            <a:off x="1447800" y="1143000"/>
            <a:ext cx="6253480" cy="46901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315">
                                            <p:bg/>
                                          </p:spTgt>
                                        </p:tgtEl>
                                        <p:attrNameLst>
                                          <p:attrName>style.visibility</p:attrName>
                                        </p:attrNameLst>
                                      </p:cBhvr>
                                      <p:to>
                                        <p:strVal val="visible"/>
                                      </p:to>
                                    </p:set>
                                    <p:animEffect transition="in" filter="fade">
                                      <p:cBhvr>
                                        <p:cTn id="7" dur="2000"/>
                                        <p:tgtEl>
                                          <p:spTgt spid="1331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315">
                                            <p:txEl>
                                              <p:pRg st="1" end="1"/>
                                            </p:txEl>
                                          </p:spTgt>
                                        </p:tgtEl>
                                        <p:attrNameLst>
                                          <p:attrName>style.visibility</p:attrName>
                                        </p:attrNameLst>
                                      </p:cBhvr>
                                      <p:to>
                                        <p:strVal val="visible"/>
                                      </p:to>
                                    </p:set>
                                    <p:animEffect transition="in" filter="fade">
                                      <p:cBhvr>
                                        <p:cTn id="10" dur="2000"/>
                                        <p:tgtEl>
                                          <p:spTgt spid="133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bwMode="auto">
          <a:xfrm>
            <a:off x="762000" y="838200"/>
            <a:ext cx="7543800" cy="704850"/>
          </a:xfrm>
          <a:noFill/>
          <a:ln w="12700">
            <a:miter lim="800000"/>
            <a:headEnd/>
            <a:tailEnd/>
          </a:ln>
        </p:spPr>
        <p:txBody>
          <a:bodyPr vert="horz" wrap="square" lIns="90488" tIns="44450" rIns="90488" bIns="44450" numCol="1" anchor="ctr" anchorCtr="0" compatLnSpc="1">
            <a:prstTxWarp prst="textNoShape">
              <a:avLst/>
            </a:prstTxWarp>
            <a:noAutofit/>
          </a:bodyPr>
          <a:lstStyle/>
          <a:p>
            <a:pPr algn="ctr"/>
            <a:r>
              <a:rPr lang="en-US" b="1" dirty="0">
                <a:latin typeface="Times" charset="0"/>
              </a:rPr>
              <a:t>Working Definition of </a:t>
            </a:r>
            <a:r>
              <a:rPr lang="en-US" b="1" dirty="0" smtClean="0">
                <a:latin typeface="Times" charset="0"/>
              </a:rPr>
              <a:t>Civic-Minded Graduate</a:t>
            </a:r>
            <a:endParaRPr lang="en-US" b="1" dirty="0">
              <a:latin typeface="Times" charset="0"/>
            </a:endParaRPr>
          </a:p>
        </p:txBody>
      </p:sp>
      <p:sp>
        <p:nvSpPr>
          <p:cNvPr id="237571" name="Rectangle 3"/>
          <p:cNvSpPr>
            <a:spLocks noChangeArrowheads="1"/>
          </p:cNvSpPr>
          <p:nvPr/>
        </p:nvSpPr>
        <p:spPr bwMode="auto">
          <a:xfrm>
            <a:off x="1219200" y="1371600"/>
            <a:ext cx="7391400" cy="5124993"/>
          </a:xfrm>
          <a:prstGeom prst="rect">
            <a:avLst/>
          </a:prstGeom>
          <a:noFill/>
          <a:ln w="12700">
            <a:noFill/>
            <a:miter lim="800000"/>
            <a:headEnd/>
            <a:tailEnd/>
          </a:ln>
          <a:effectLst/>
        </p:spPr>
        <p:txBody>
          <a:bodyPr lIns="90488" tIns="44450" rIns="90488" bIns="44450">
            <a:spAutoFit/>
          </a:bodyPr>
          <a:lstStyle/>
          <a:p>
            <a:pPr marL="571500" lvl="1" indent="-457200" eaLnBrk="0" hangingPunct="0">
              <a:lnSpc>
                <a:spcPct val="90000"/>
              </a:lnSpc>
              <a:spcBef>
                <a:spcPct val="30000"/>
              </a:spcBef>
            </a:pPr>
            <a:endParaRPr lang="en-US" sz="2800" dirty="0"/>
          </a:p>
          <a:p>
            <a:pPr marL="571500" lvl="1" indent="-457200" eaLnBrk="0" hangingPunct="0">
              <a:lnSpc>
                <a:spcPct val="90000"/>
              </a:lnSpc>
              <a:spcBef>
                <a:spcPct val="30000"/>
              </a:spcBef>
            </a:pPr>
            <a:r>
              <a:rPr lang="en-US" sz="3200" b="1" dirty="0"/>
              <a:t>A civic-minded graduate is one who </a:t>
            </a:r>
          </a:p>
          <a:p>
            <a:pPr marL="571500" lvl="1" indent="-457200" eaLnBrk="0" hangingPunct="0">
              <a:lnSpc>
                <a:spcPct val="90000"/>
              </a:lnSpc>
              <a:spcBef>
                <a:spcPct val="30000"/>
              </a:spcBef>
              <a:buFontTx/>
              <a:buAutoNum type="alphaLcParenR"/>
            </a:pPr>
            <a:r>
              <a:rPr lang="en-US" sz="3200" b="1" dirty="0" smtClean="0"/>
              <a:t> is formally educated </a:t>
            </a:r>
            <a:r>
              <a:rPr lang="en-US" sz="3200" b="1" dirty="0"/>
              <a:t>and </a:t>
            </a:r>
          </a:p>
          <a:p>
            <a:pPr marL="571500" lvl="1" indent="-457200" eaLnBrk="0" hangingPunct="0">
              <a:lnSpc>
                <a:spcPct val="90000"/>
              </a:lnSpc>
              <a:spcBef>
                <a:spcPct val="30000"/>
              </a:spcBef>
              <a:buFontTx/>
              <a:buAutoNum type="alphaLcParenR"/>
            </a:pPr>
            <a:r>
              <a:rPr lang="en-US" sz="3200" b="1" dirty="0" smtClean="0"/>
              <a:t> has </a:t>
            </a:r>
            <a:r>
              <a:rPr lang="en-US" sz="3200" b="1" dirty="0"/>
              <a:t>the capacity and </a:t>
            </a:r>
            <a:r>
              <a:rPr lang="en-US" sz="3200" b="1" dirty="0" smtClean="0"/>
              <a:t>   orientation </a:t>
            </a:r>
            <a:r>
              <a:rPr lang="en-US" sz="3200" b="1" dirty="0"/>
              <a:t>to work with others </a:t>
            </a:r>
          </a:p>
          <a:p>
            <a:pPr marL="571500" lvl="1" indent="-457200" eaLnBrk="0" hangingPunct="0">
              <a:lnSpc>
                <a:spcPct val="90000"/>
              </a:lnSpc>
              <a:spcBef>
                <a:spcPct val="30000"/>
              </a:spcBef>
              <a:buFontTx/>
              <a:buAutoNum type="alphaLcParenR"/>
            </a:pPr>
            <a:r>
              <a:rPr lang="en-US" sz="3200" b="1" dirty="0" smtClean="0"/>
              <a:t> in </a:t>
            </a:r>
            <a:r>
              <a:rPr lang="en-US" sz="3200" b="1" dirty="0"/>
              <a:t>a democratic way</a:t>
            </a:r>
          </a:p>
          <a:p>
            <a:pPr marL="571500" lvl="1" indent="-457200" eaLnBrk="0" hangingPunct="0">
              <a:lnSpc>
                <a:spcPct val="90000"/>
              </a:lnSpc>
              <a:spcBef>
                <a:spcPct val="30000"/>
              </a:spcBef>
              <a:buFontTx/>
              <a:buAutoNum type="alphaLcParenR"/>
            </a:pPr>
            <a:r>
              <a:rPr lang="en-US" sz="3200" b="1" dirty="0" smtClean="0"/>
              <a:t> to </a:t>
            </a:r>
            <a:r>
              <a:rPr lang="en-US" sz="3200" b="1" dirty="0"/>
              <a:t>improve </a:t>
            </a:r>
            <a:r>
              <a:rPr lang="en-US" sz="3200" b="1" dirty="0" smtClean="0"/>
              <a:t>communities. </a:t>
            </a:r>
            <a:endParaRPr lang="en-US" sz="3200" b="1" dirty="0"/>
          </a:p>
          <a:p>
            <a:pPr marL="571500" lvl="1" indent="-457200" algn="r" eaLnBrk="0" hangingPunct="0">
              <a:lnSpc>
                <a:spcPct val="90000"/>
              </a:lnSpc>
              <a:spcBef>
                <a:spcPct val="30000"/>
              </a:spcBef>
            </a:pPr>
            <a:endParaRPr lang="en-US" sz="3200" dirty="0"/>
          </a:p>
          <a:p>
            <a:pPr marL="457200" indent="-457200" hangingPunct="0"/>
            <a:endParaRPr lang="en-US" sz="14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33400"/>
            <a:ext cx="8839200" cy="6324600"/>
          </a:xfrm>
        </p:spPr>
        <p:txBody>
          <a:bodyPr>
            <a:normAutofit fontScale="25000" lnSpcReduction="20000"/>
          </a:bodyPr>
          <a:lstStyle/>
          <a:p>
            <a:pPr marL="0" indent="0">
              <a:buNone/>
            </a:pPr>
            <a:r>
              <a:rPr lang="en-US" sz="8000" b="1" dirty="0"/>
              <a:t>Knowledge:</a:t>
            </a:r>
            <a:endParaRPr lang="en-US" sz="8000" dirty="0"/>
          </a:p>
          <a:p>
            <a:pPr marL="0" indent="0">
              <a:buNone/>
            </a:pPr>
            <a:r>
              <a:rPr lang="en-US" sz="6400" dirty="0" smtClean="0"/>
              <a:t> </a:t>
            </a:r>
            <a:r>
              <a:rPr lang="en-US" sz="6400" b="1" i="1" dirty="0" smtClean="0"/>
              <a:t>Volunteer </a:t>
            </a:r>
            <a:r>
              <a:rPr lang="en-US" sz="6400" b="1" i="1" dirty="0"/>
              <a:t>opportunities:</a:t>
            </a:r>
            <a:r>
              <a:rPr lang="en-US" sz="6400" b="1" dirty="0"/>
              <a:t> </a:t>
            </a:r>
            <a:r>
              <a:rPr lang="en-US" sz="6400" dirty="0"/>
              <a:t>understanding of ways to contribute to society, particularly through voluntary service, and including knowledge of nonprofit organizations.</a:t>
            </a:r>
          </a:p>
          <a:p>
            <a:pPr marL="0" indent="0">
              <a:buNone/>
            </a:pPr>
            <a:r>
              <a:rPr lang="en-US" sz="6400" dirty="0" smtClean="0"/>
              <a:t> </a:t>
            </a:r>
            <a:r>
              <a:rPr lang="en-US" sz="6400" b="1" i="1" dirty="0" smtClean="0"/>
              <a:t>Academic </a:t>
            </a:r>
            <a:r>
              <a:rPr lang="en-US" sz="6400" b="1" i="1" dirty="0"/>
              <a:t>knowledge and technical skills</a:t>
            </a:r>
            <a:r>
              <a:rPr lang="en-US" sz="6400" dirty="0"/>
              <a:t>: understanding of how knowledge and skills in at least one discipline are relevant to addressing the issues in society.</a:t>
            </a:r>
          </a:p>
          <a:p>
            <a:pPr marL="0" indent="0">
              <a:buNone/>
            </a:pPr>
            <a:r>
              <a:rPr lang="en-US" sz="6400" dirty="0" smtClean="0"/>
              <a:t> </a:t>
            </a:r>
            <a:r>
              <a:rPr lang="en-US" sz="6400" b="1" i="1" dirty="0" smtClean="0"/>
              <a:t>Contemporary </a:t>
            </a:r>
            <a:r>
              <a:rPr lang="en-US" sz="6400" b="1" i="1" dirty="0"/>
              <a:t>social issues</a:t>
            </a:r>
            <a:r>
              <a:rPr lang="en-US" sz="6400" b="1" dirty="0"/>
              <a:t>: </a:t>
            </a:r>
            <a:r>
              <a:rPr lang="en-US" sz="6400" dirty="0"/>
              <a:t>understanding of current events and the complexity of issues in modern society locally, nationally, or globally.</a:t>
            </a:r>
          </a:p>
          <a:p>
            <a:pPr marL="0" indent="0">
              <a:buNone/>
            </a:pPr>
            <a:endParaRPr lang="en-US" sz="6400" dirty="0"/>
          </a:p>
          <a:p>
            <a:pPr marL="0" indent="0">
              <a:buNone/>
            </a:pPr>
            <a:r>
              <a:rPr lang="en-US" sz="8000" b="1" dirty="0"/>
              <a:t>Skills:</a:t>
            </a:r>
            <a:endParaRPr lang="en-US" sz="8000" dirty="0"/>
          </a:p>
          <a:p>
            <a:pPr marL="0" indent="0">
              <a:buNone/>
            </a:pPr>
            <a:r>
              <a:rPr lang="en-US" sz="6400" dirty="0" smtClean="0"/>
              <a:t> </a:t>
            </a:r>
            <a:r>
              <a:rPr lang="en-US" sz="6400" b="1" i="1" dirty="0" smtClean="0"/>
              <a:t>Communication </a:t>
            </a:r>
            <a:r>
              <a:rPr lang="en-US" sz="6400" b="1" i="1" dirty="0"/>
              <a:t>and listening</a:t>
            </a:r>
            <a:r>
              <a:rPr lang="en-US" sz="6400" b="1" dirty="0"/>
              <a:t>: </a:t>
            </a:r>
            <a:r>
              <a:rPr lang="en-US" sz="6400" dirty="0"/>
              <a:t>ability to communicate (written and oral) with others, as well as listening to divergent points of view.</a:t>
            </a:r>
          </a:p>
          <a:p>
            <a:pPr marL="0" indent="0">
              <a:buNone/>
            </a:pPr>
            <a:r>
              <a:rPr lang="en-US" sz="6400" dirty="0" smtClean="0"/>
              <a:t> </a:t>
            </a:r>
            <a:r>
              <a:rPr lang="en-US" sz="6400" b="1" i="1" dirty="0" smtClean="0"/>
              <a:t>Diversity</a:t>
            </a:r>
            <a:r>
              <a:rPr lang="en-US" sz="6400" b="1" i="1" dirty="0"/>
              <a:t>: </a:t>
            </a:r>
            <a:r>
              <a:rPr lang="en-US" sz="6400" dirty="0"/>
              <a:t>understanding the importance of, and the ability to work with, others from diverse backgrounds; also appreciation of and sensitivity to diversity in a pluralistic society.</a:t>
            </a:r>
          </a:p>
          <a:p>
            <a:pPr marL="0" indent="0">
              <a:buNone/>
            </a:pPr>
            <a:r>
              <a:rPr lang="en-US" sz="6400" dirty="0" smtClean="0"/>
              <a:t> </a:t>
            </a:r>
            <a:r>
              <a:rPr lang="en-US" sz="6400" b="1" i="1" dirty="0" smtClean="0"/>
              <a:t>Consensus </a:t>
            </a:r>
            <a:r>
              <a:rPr lang="en-US" sz="6400" b="1" i="1" dirty="0"/>
              <a:t>building: </a:t>
            </a:r>
            <a:r>
              <a:rPr lang="en-US" sz="6400" dirty="0"/>
              <a:t>ability to work with others, including those with diverse opinions, and work across difference to come to an agreement or solve a problem.</a:t>
            </a:r>
          </a:p>
          <a:p>
            <a:pPr marL="0" indent="0">
              <a:buNone/>
            </a:pPr>
            <a:endParaRPr lang="en-US" sz="6400" dirty="0"/>
          </a:p>
          <a:p>
            <a:pPr marL="0" indent="0">
              <a:buNone/>
            </a:pPr>
            <a:r>
              <a:rPr lang="en-US" sz="8000" b="1" dirty="0"/>
              <a:t>Attitudes/Dispositions:</a:t>
            </a:r>
            <a:endParaRPr lang="en-US" sz="8000" dirty="0"/>
          </a:p>
          <a:p>
            <a:pPr marL="0" indent="0">
              <a:buNone/>
            </a:pPr>
            <a:r>
              <a:rPr lang="en-US" sz="6400" dirty="0" smtClean="0"/>
              <a:t> </a:t>
            </a:r>
            <a:r>
              <a:rPr lang="en-US" sz="6400" b="1" i="1" dirty="0" smtClean="0"/>
              <a:t>Valuing </a:t>
            </a:r>
            <a:r>
              <a:rPr lang="en-US" sz="6400" b="1" i="1" dirty="0"/>
              <a:t>community engagement</a:t>
            </a:r>
            <a:r>
              <a:rPr lang="en-US" sz="6400" i="1" dirty="0"/>
              <a:t>: </a:t>
            </a:r>
            <a:r>
              <a:rPr lang="en-US" sz="6400" dirty="0"/>
              <a:t>understanding the importance of serving others, and being actively involved in communities to address social issues.</a:t>
            </a:r>
          </a:p>
          <a:p>
            <a:pPr marL="0" indent="0">
              <a:buNone/>
            </a:pPr>
            <a:r>
              <a:rPr lang="en-US" sz="6400" dirty="0" smtClean="0"/>
              <a:t> </a:t>
            </a:r>
            <a:r>
              <a:rPr lang="en-US" sz="6400" b="1" i="1" dirty="0" smtClean="0"/>
              <a:t>Self</a:t>
            </a:r>
            <a:r>
              <a:rPr lang="en-US" sz="6400" b="1" i="1" dirty="0"/>
              <a:t>-efficacy: </a:t>
            </a:r>
            <a:r>
              <a:rPr lang="en-US" sz="6400" dirty="0"/>
              <a:t>having a desire to take personal action, with a realistic view that the action will produce the desired results.</a:t>
            </a:r>
          </a:p>
          <a:p>
            <a:pPr marL="0" indent="0">
              <a:buNone/>
            </a:pPr>
            <a:r>
              <a:rPr lang="en-US" sz="6400" dirty="0" smtClean="0"/>
              <a:t> </a:t>
            </a:r>
            <a:r>
              <a:rPr lang="en-US" sz="6400" b="1" i="1" dirty="0" smtClean="0"/>
              <a:t>Social </a:t>
            </a:r>
            <a:r>
              <a:rPr lang="en-US" sz="6400" b="1" i="1" dirty="0"/>
              <a:t>trustee of knowledge: </a:t>
            </a:r>
            <a:r>
              <a:rPr lang="en-US" sz="6400" dirty="0"/>
              <a:t>feeling a sense of responsibility and commitment to use the knowledge gained in higher education to serve others</a:t>
            </a:r>
            <a:r>
              <a:rPr lang="en-US" sz="6400" dirty="0" smtClean="0"/>
              <a:t>.</a:t>
            </a:r>
          </a:p>
          <a:p>
            <a:pPr marL="0" indent="0">
              <a:buNone/>
            </a:pPr>
            <a:endParaRPr lang="en-US" sz="6400" dirty="0"/>
          </a:p>
          <a:p>
            <a:pPr marL="0" indent="0">
              <a:buNone/>
            </a:pPr>
            <a:r>
              <a:rPr lang="en-US" sz="8000" b="1" dirty="0" smtClean="0"/>
              <a:t>Behavioral Intentions:</a:t>
            </a:r>
          </a:p>
          <a:p>
            <a:r>
              <a:rPr lang="en-US" sz="6400" dirty="0" smtClean="0"/>
              <a:t>A stated intention to be personally involved in community service in the future</a:t>
            </a:r>
          </a:p>
          <a:p>
            <a:pPr marL="0" indent="0">
              <a:buNone/>
            </a:pPr>
            <a:endParaRPr lang="en-US" sz="3800" dirty="0"/>
          </a:p>
          <a:p>
            <a:endParaRPr lang="en-US" dirty="0"/>
          </a:p>
        </p:txBody>
      </p:sp>
    </p:spTree>
    <p:extLst>
      <p:ext uri="{BB962C8B-B14F-4D97-AF65-F5344CB8AC3E}">
        <p14:creationId xmlns:p14="http://schemas.microsoft.com/office/powerpoint/2010/main" val="1553212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295400"/>
            <a:ext cx="7391400" cy="4800600"/>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62" name="Text Box 39"/>
          <p:cNvSpPr txBox="1">
            <a:spLocks noChangeArrowheads="1"/>
          </p:cNvSpPr>
          <p:nvPr/>
        </p:nvSpPr>
        <p:spPr bwMode="auto">
          <a:xfrm>
            <a:off x="914400" y="5791200"/>
            <a:ext cx="8001000" cy="685800"/>
          </a:xfrm>
          <a:prstGeom prst="rect">
            <a:avLst/>
          </a:prstGeom>
          <a:noFill/>
          <a:ln w="9525" algn="in">
            <a:noFill/>
            <a:miter lim="800000"/>
            <a:headEnd/>
            <a:tailEnd/>
          </a:ln>
        </p:spPr>
        <p:txBody>
          <a:bodyPr lIns="36576" tIns="36576" rIns="36576" bIns="36576"/>
          <a:lstStyle/>
          <a:p>
            <a:endParaRPr lang="en-US" sz="2800"/>
          </a:p>
        </p:txBody>
      </p:sp>
      <p:sp>
        <p:nvSpPr>
          <p:cNvPr id="41" name="Rectangle 2"/>
          <p:cNvSpPr txBox="1">
            <a:spLocks noChangeArrowheads="1"/>
          </p:cNvSpPr>
          <p:nvPr/>
        </p:nvSpPr>
        <p:spPr bwMode="auto">
          <a:xfrm>
            <a:off x="76200" y="381000"/>
            <a:ext cx="7772400" cy="639763"/>
          </a:xfrm>
          <a:prstGeom prst="rect">
            <a:avLst/>
          </a:prstGeom>
          <a:noFill/>
          <a:ln>
            <a:miter lim="800000"/>
            <a:headEnd/>
            <a:tailEnd/>
          </a:ln>
        </p:spPr>
        <p:txBody>
          <a:bodyPr/>
          <a:lstStyle/>
          <a:p>
            <a:pPr>
              <a:defRPr/>
            </a:pPr>
            <a:r>
              <a:rPr lang="en-US" sz="4000" kern="0" dirty="0">
                <a:solidFill>
                  <a:srgbClr val="860000"/>
                </a:solidFill>
                <a:effectLst>
                  <a:outerShdw blurRad="38100" dist="38100" dir="2700000" algn="tl">
                    <a:srgbClr val="000000">
                      <a:alpha val="43137"/>
                    </a:srgbClr>
                  </a:outerShdw>
                </a:effectLst>
                <a:latin typeface="+mj-lt"/>
                <a:ea typeface="+mj-ea"/>
                <a:cs typeface="+mj-cs"/>
              </a:rPr>
              <a:t>Civic-Minded </a:t>
            </a:r>
            <a:r>
              <a:rPr lang="en-US" sz="4000" kern="0" dirty="0" smtClean="0">
                <a:solidFill>
                  <a:srgbClr val="860000"/>
                </a:solidFill>
                <a:effectLst>
                  <a:outerShdw blurRad="38100" dist="38100" dir="2700000" algn="tl">
                    <a:srgbClr val="000000">
                      <a:alpha val="43137"/>
                    </a:srgbClr>
                  </a:outerShdw>
                </a:effectLst>
                <a:latin typeface="+mj-lt"/>
                <a:ea typeface="+mj-ea"/>
                <a:cs typeface="+mj-cs"/>
              </a:rPr>
              <a:t>Graduates</a:t>
            </a:r>
            <a:endParaRPr lang="en-US" sz="4000" kern="0" dirty="0">
              <a:solidFill>
                <a:srgbClr val="860000"/>
              </a:solidFill>
              <a:effectLst>
                <a:outerShdw blurRad="38100" dist="38100" dir="2700000" algn="tl">
                  <a:srgbClr val="000000">
                    <a:alpha val="43137"/>
                  </a:srgbClr>
                </a:outerShdw>
              </a:effectLst>
              <a:latin typeface="+mj-lt"/>
              <a:ea typeface="+mj-ea"/>
              <a:cs typeface="+mj-cs"/>
            </a:endParaRPr>
          </a:p>
        </p:txBody>
      </p:sp>
      <p:graphicFrame>
        <p:nvGraphicFramePr>
          <p:cNvPr id="16" name="Diagram 15"/>
          <p:cNvGraphicFramePr/>
          <p:nvPr/>
        </p:nvGraphicFramePr>
        <p:xfrm>
          <a:off x="1995488" y="1695450"/>
          <a:ext cx="5229225" cy="346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3429000" y="5791200"/>
            <a:ext cx="2362200" cy="646331"/>
          </a:xfrm>
          <a:prstGeom prst="rect">
            <a:avLst/>
          </a:prstGeom>
          <a:solidFill>
            <a:schemeClr val="bg1"/>
          </a:solidFill>
        </p:spPr>
        <p:txBody>
          <a:bodyPr wrap="square" rtlCol="0">
            <a:spAutoFit/>
          </a:bodyPr>
          <a:lstStyle/>
          <a:p>
            <a:pPr algn="ctr"/>
            <a:r>
              <a:rPr lang="en-US" i="1" dirty="0" smtClean="0"/>
              <a:t>Cultural Norms and Social Context</a:t>
            </a:r>
            <a:endParaRPr lang="en-US" i="1" dirty="0"/>
          </a:p>
        </p:txBody>
      </p:sp>
      <p:sp>
        <p:nvSpPr>
          <p:cNvPr id="8" name="TextBox 7"/>
          <p:cNvSpPr txBox="1"/>
          <p:nvPr/>
        </p:nvSpPr>
        <p:spPr>
          <a:xfrm>
            <a:off x="5715000" y="1944469"/>
            <a:ext cx="2362200" cy="646331"/>
          </a:xfrm>
          <a:prstGeom prst="rect">
            <a:avLst/>
          </a:prstGeom>
          <a:noFill/>
        </p:spPr>
        <p:txBody>
          <a:bodyPr wrap="square" rtlCol="0">
            <a:spAutoFit/>
          </a:bodyPr>
          <a:lstStyle/>
          <a:p>
            <a:pPr algn="ctr"/>
            <a:r>
              <a:rPr lang="en-US" i="1" dirty="0" smtClean="0"/>
              <a:t>Civic-Minded Graduate (CMG)</a:t>
            </a:r>
            <a:endParaRPr lang="en-US" i="1" dirty="0"/>
          </a:p>
        </p:txBody>
      </p:sp>
      <p:cxnSp>
        <p:nvCxnSpPr>
          <p:cNvPr id="10" name="Elbow Connector 9"/>
          <p:cNvCxnSpPr>
            <a:stCxn id="8" idx="2"/>
          </p:cNvCxnSpPr>
          <p:nvPr/>
        </p:nvCxnSpPr>
        <p:spPr>
          <a:xfrm rot="5400000">
            <a:off x="5238750" y="2000250"/>
            <a:ext cx="1066800" cy="224790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962400" y="3200400"/>
            <a:ext cx="381000" cy="338554"/>
          </a:xfrm>
          <a:prstGeom prst="rect">
            <a:avLst/>
          </a:prstGeom>
          <a:noFill/>
        </p:spPr>
        <p:txBody>
          <a:bodyPr wrap="square" rtlCol="0">
            <a:spAutoFit/>
          </a:bodyPr>
          <a:lstStyle/>
          <a:p>
            <a:pPr algn="ctr"/>
            <a:r>
              <a:rPr lang="en-US" sz="1600" dirty="0" smtClean="0"/>
              <a:t>1</a:t>
            </a:r>
            <a:endParaRPr lang="en-US" sz="1600" dirty="0"/>
          </a:p>
        </p:txBody>
      </p:sp>
      <p:sp>
        <p:nvSpPr>
          <p:cNvPr id="15" name="TextBox 14"/>
          <p:cNvSpPr txBox="1"/>
          <p:nvPr/>
        </p:nvSpPr>
        <p:spPr>
          <a:xfrm>
            <a:off x="4419600" y="3962400"/>
            <a:ext cx="381000" cy="338554"/>
          </a:xfrm>
          <a:prstGeom prst="rect">
            <a:avLst/>
          </a:prstGeom>
          <a:noFill/>
        </p:spPr>
        <p:txBody>
          <a:bodyPr wrap="square" rtlCol="0">
            <a:spAutoFit/>
          </a:bodyPr>
          <a:lstStyle/>
          <a:p>
            <a:pPr algn="ctr"/>
            <a:r>
              <a:rPr lang="en-US" sz="1600" dirty="0" smtClean="0"/>
              <a:t>2</a:t>
            </a:r>
            <a:endParaRPr lang="en-US" sz="1600" dirty="0"/>
          </a:p>
        </p:txBody>
      </p:sp>
      <p:sp>
        <p:nvSpPr>
          <p:cNvPr id="17" name="TextBox 16"/>
          <p:cNvSpPr txBox="1"/>
          <p:nvPr/>
        </p:nvSpPr>
        <p:spPr>
          <a:xfrm>
            <a:off x="4876800" y="3166646"/>
            <a:ext cx="381000" cy="338554"/>
          </a:xfrm>
          <a:prstGeom prst="rect">
            <a:avLst/>
          </a:prstGeom>
          <a:noFill/>
        </p:spPr>
        <p:txBody>
          <a:bodyPr wrap="square" rtlCol="0">
            <a:spAutoFit/>
          </a:bodyPr>
          <a:lstStyle/>
          <a:p>
            <a:pPr algn="ctr"/>
            <a:r>
              <a:rPr lang="en-US" sz="1600" dirty="0" smtClean="0"/>
              <a:t>3</a:t>
            </a:r>
            <a:endParaRPr 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3238500" y="1352550"/>
            <a:ext cx="2743200" cy="2743200"/>
          </a:xfrm>
          <a:prstGeom prst="ellipse">
            <a:avLst/>
          </a:prstGeom>
          <a:noFill/>
          <a:ln w="349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spc="-150" dirty="0" smtClean="0">
                <a:solidFill>
                  <a:schemeClr val="tx1"/>
                </a:solidFill>
                <a:latin typeface="Agency FB" panose="020B0503020202020204" pitchFamily="34" charset="0"/>
              </a:rPr>
              <a:t>Personal </a:t>
            </a:r>
          </a:p>
          <a:p>
            <a:pPr algn="ctr"/>
            <a:r>
              <a:rPr lang="en-US" sz="3600" spc="-150" dirty="0" smtClean="0">
                <a:solidFill>
                  <a:schemeClr val="tx1"/>
                </a:solidFill>
                <a:latin typeface="Agency FB" panose="020B0503020202020204" pitchFamily="34" charset="0"/>
              </a:rPr>
              <a:t>Identity</a:t>
            </a:r>
            <a:endParaRPr lang="en-US" sz="3600" spc="-150" dirty="0">
              <a:solidFill>
                <a:schemeClr val="tx1"/>
              </a:solidFill>
              <a:latin typeface="Agency FB" panose="020B0503020202020204" pitchFamily="34" charset="0"/>
            </a:endParaRPr>
          </a:p>
        </p:txBody>
      </p:sp>
      <p:sp>
        <p:nvSpPr>
          <p:cNvPr id="8" name="Oval 7"/>
          <p:cNvSpPr/>
          <p:nvPr/>
        </p:nvSpPr>
        <p:spPr>
          <a:xfrm>
            <a:off x="1828800" y="3124200"/>
            <a:ext cx="2743200" cy="2743200"/>
          </a:xfrm>
          <a:prstGeom prst="ellipse">
            <a:avLst/>
          </a:prstGeom>
          <a:noFill/>
          <a:ln w="349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3600" spc="-150" dirty="0" smtClean="0">
                <a:solidFill>
                  <a:schemeClr val="tx1"/>
                </a:solidFill>
                <a:latin typeface="Agency FB" panose="020B0503020202020204" pitchFamily="34" charset="0"/>
              </a:rPr>
              <a:t>Educational Experiences</a:t>
            </a:r>
          </a:p>
        </p:txBody>
      </p:sp>
      <p:sp>
        <p:nvSpPr>
          <p:cNvPr id="9" name="Oval 8"/>
          <p:cNvSpPr/>
          <p:nvPr/>
        </p:nvSpPr>
        <p:spPr>
          <a:xfrm>
            <a:off x="4572000" y="3105150"/>
            <a:ext cx="2743200" cy="274320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3600" spc="-150" dirty="0" smtClean="0">
                <a:solidFill>
                  <a:schemeClr val="tx1"/>
                </a:solidFill>
                <a:latin typeface="Agency FB" panose="020B0503020202020204" pitchFamily="34" charset="0"/>
              </a:rPr>
              <a:t>Civic</a:t>
            </a:r>
          </a:p>
          <a:p>
            <a:pPr algn="ctr"/>
            <a:r>
              <a:rPr lang="en-US" sz="3600" spc="-150" dirty="0" smtClean="0">
                <a:solidFill>
                  <a:schemeClr val="tx1"/>
                </a:solidFill>
                <a:latin typeface="Agency FB" panose="020B0503020202020204" pitchFamily="34" charset="0"/>
              </a:rPr>
              <a:t> Experiences</a:t>
            </a:r>
          </a:p>
        </p:txBody>
      </p:sp>
      <p:sp>
        <p:nvSpPr>
          <p:cNvPr id="11" name="Title 10"/>
          <p:cNvSpPr>
            <a:spLocks noGrp="1"/>
          </p:cNvSpPr>
          <p:nvPr>
            <p:ph type="title"/>
          </p:nvPr>
        </p:nvSpPr>
        <p:spPr>
          <a:xfrm>
            <a:off x="457200" y="282702"/>
            <a:ext cx="8229600" cy="1069848"/>
          </a:xfrm>
        </p:spPr>
        <p:txBody>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anose="020B0A04020102020204" pitchFamily="34" charset="0"/>
                <a:cs typeface="Times New Roman" pitchFamily="18" charset="0"/>
              </a:rPr>
              <a:t>Sample Student A</a:t>
            </a:r>
            <a:endParaRPr lang="en-US" dirty="0"/>
          </a:p>
        </p:txBody>
      </p:sp>
    </p:spTree>
    <p:extLst>
      <p:ext uri="{BB962C8B-B14F-4D97-AF65-F5344CB8AC3E}">
        <p14:creationId xmlns:p14="http://schemas.microsoft.com/office/powerpoint/2010/main" val="5527490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IUPUI">
      <a:dk1>
        <a:sysClr val="windowText" lastClr="000000"/>
      </a:dk1>
      <a:lt1>
        <a:sysClr val="window" lastClr="FFFFFF"/>
      </a:lt1>
      <a:dk2>
        <a:srgbClr val="323232"/>
      </a:dk2>
      <a:lt2>
        <a:srgbClr val="E3DED1"/>
      </a:lt2>
      <a:accent1>
        <a:srgbClr val="FFC000"/>
      </a:accent1>
      <a:accent2>
        <a:srgbClr val="900000"/>
      </a:accent2>
      <a:accent3>
        <a:srgbClr val="900000"/>
      </a:accent3>
      <a:accent4>
        <a:srgbClr val="4E8542"/>
      </a:accent4>
      <a:accent5>
        <a:srgbClr val="604878"/>
      </a:accent5>
      <a:accent6>
        <a:srgbClr val="C19859"/>
      </a:accent6>
      <a:hlink>
        <a:srgbClr val="50771B"/>
      </a:hlink>
      <a:folHlink>
        <a:srgbClr val="997339"/>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2711</TotalTime>
  <Words>2323</Words>
  <Application>Microsoft Office PowerPoint</Application>
  <PresentationFormat>On-screen Show (4:3)</PresentationFormat>
  <Paragraphs>373</Paragraphs>
  <Slides>44</Slides>
  <Notes>18</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44</vt:i4>
      </vt:variant>
    </vt:vector>
  </HeadingPairs>
  <TitlesOfParts>
    <vt:vector size="63" baseType="lpstr">
      <vt:lpstr>Arial Unicode MS</vt:lpstr>
      <vt:lpstr>Agency FB</vt:lpstr>
      <vt:lpstr>Aharoni</vt:lpstr>
      <vt:lpstr>AngsanaUPC</vt:lpstr>
      <vt:lpstr>Arial</vt:lpstr>
      <vt:lpstr>Arial Black</vt:lpstr>
      <vt:lpstr>Calibri</vt:lpstr>
      <vt:lpstr>Cambria Math</vt:lpstr>
      <vt:lpstr>Candara</vt:lpstr>
      <vt:lpstr>Courier New</vt:lpstr>
      <vt:lpstr>Georgia</vt:lpstr>
      <vt:lpstr>Tahoma</vt:lpstr>
      <vt:lpstr>Times</vt:lpstr>
      <vt:lpstr>Times New Roman</vt:lpstr>
      <vt:lpstr>Traditional Arabic</vt:lpstr>
      <vt:lpstr>Trebuchet MS</vt:lpstr>
      <vt:lpstr>Wingdings</vt:lpstr>
      <vt:lpstr>Wingdings 2</vt:lpstr>
      <vt:lpstr>Urban</vt:lpstr>
      <vt:lpstr>  Civic-Minded Graduate: Construct Validation Evidence      </vt:lpstr>
      <vt:lpstr>Overview</vt:lpstr>
      <vt:lpstr>IUPUI:  Centralized Support Centers</vt:lpstr>
      <vt:lpstr>IUPUI Center for Service &amp; Learning</vt:lpstr>
      <vt:lpstr>A Fundamental Question: </vt:lpstr>
      <vt:lpstr>Working Definition of Civic-Minded Graduate</vt:lpstr>
      <vt:lpstr>PowerPoint Presentation</vt:lpstr>
      <vt:lpstr>PowerPoint Presentation</vt:lpstr>
      <vt:lpstr>Sample Student A</vt:lpstr>
      <vt:lpstr>Sample Student B</vt:lpstr>
      <vt:lpstr>PowerPoint Presentation</vt:lpstr>
      <vt:lpstr>Assessment: CMG Scale</vt:lpstr>
      <vt:lpstr>Assessment: CMG Narrative and Rubric </vt:lpstr>
      <vt:lpstr>Assessment: CMG Interview and Rubric </vt:lpstr>
      <vt:lpstr>Problem Situation</vt:lpstr>
      <vt:lpstr>CMG Validity Study—MJCSL, 2011 </vt:lpstr>
      <vt:lpstr>Results</vt:lpstr>
      <vt:lpstr>Results</vt:lpstr>
      <vt:lpstr>Results</vt:lpstr>
      <vt:lpstr>PowerPoint Presentation</vt:lpstr>
      <vt:lpstr>Study 2 (2013): Purpose</vt:lpstr>
      <vt:lpstr>Methods</vt:lpstr>
      <vt:lpstr>Methods (cont.)</vt:lpstr>
      <vt:lpstr>Bivariate Correlations</vt:lpstr>
      <vt:lpstr>Bivariate Correlations</vt:lpstr>
      <vt:lpstr>Bivariate Correlations</vt:lpstr>
      <vt:lpstr>Stepwise Multiple Regression DV: CMG</vt:lpstr>
      <vt:lpstr>Study 3 (2014): Purpose</vt:lpstr>
      <vt:lpstr>Methods</vt:lpstr>
      <vt:lpstr>Bivariate Correlations</vt:lpstr>
      <vt:lpstr>Stepwise Multiple Regression DV: CMG</vt:lpstr>
      <vt:lpstr>Study 4 (2014): Purpose</vt:lpstr>
      <vt:lpstr>Methods</vt:lpstr>
      <vt:lpstr>Bivariate Correlations</vt:lpstr>
      <vt:lpstr>Stepwise Multiple Regression DV: CMG</vt:lpstr>
      <vt:lpstr>PowerPoint Presentation</vt:lpstr>
      <vt:lpstr>Developmental Models</vt:lpstr>
      <vt:lpstr>Integration</vt:lpstr>
      <vt:lpstr>Integration</vt:lpstr>
      <vt:lpstr>Across All Studies</vt:lpstr>
      <vt:lpstr>To What End/So What?</vt:lpstr>
      <vt:lpstr>Uses of CMG</vt:lpstr>
      <vt:lpstr>CMG: Not Just For Students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Civic Engagement Programs to Produce Civic-Minded Graduates</dc:title>
  <dc:creator>price6</dc:creator>
  <cp:lastModifiedBy> </cp:lastModifiedBy>
  <cp:revision>128</cp:revision>
  <dcterms:created xsi:type="dcterms:W3CDTF">2011-10-05T19:48:25Z</dcterms:created>
  <dcterms:modified xsi:type="dcterms:W3CDTF">2016-05-25T14:14:21Z</dcterms:modified>
</cp:coreProperties>
</file>