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deadly pursuit? Dangerous  ideas at the end of history - Bernard Doherty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761b2fddd1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761b2fddd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761b2fddd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761b2fddd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7b0508fb42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7b0508fb42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Nimrod built the Tower of Babel? Became associated with the first city builder, therefore the originator of private property. </a:t>
            </a:r>
            <a:r>
              <a:rPr lang="en"/>
              <a:t>Both Genestealers and the Imperium religion believes in a return to a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7b0508fb42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7b0508fb4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Aum Shinkrikyo </a:t>
            </a:r>
            <a:r>
              <a:rPr lang="en"/>
              <a:t>believed</a:t>
            </a:r>
            <a:r>
              <a:rPr lang="en"/>
              <a:t> in a nuclear war, where they will appear afteward to rule.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761b2fddd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761b2fddd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They see the Tyranids as the “Star Children” or envoys of the 4 armed </a:t>
            </a:r>
            <a:r>
              <a:rPr lang="en"/>
              <a:t>emperor</a:t>
            </a:r>
            <a:r>
              <a:rPr lang="en"/>
              <a:t>, which will take them up and transform life.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7b0508fb42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7b0508fb4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They see the Tyranids as the “Star Children” or envoys of the 4 armed emperor, which will take them up and transform life.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7b0508fb42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7b0508fb42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Catholic Church portrayed as the Whore of Babylon -  a </a:t>
            </a:r>
            <a:r>
              <a:rPr lang="en"/>
              <a:t>prophesied</a:t>
            </a:r>
            <a:r>
              <a:rPr lang="en"/>
              <a:t> person or organization that heralds the end and helps the antichrist. It therefore becomes holy and necessary to kill clergy and nuns. Thomas Muntzer - "Omnia sunt communia"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7b0508fb42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7b0508fb42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CULT IMAGINARY: FRINGE RELIGIONS AND  FAN CULTURES ON AMERICAN TELEVISION  David Scott Diffrient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761b2fddd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761b2fdd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Thanks to Scott Harrower and Christopher Porter (eds) for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7b0508fb42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7b0508fb42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761b2fddd1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761b2fddd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761b2fddd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761b2fddd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Really this is most important in stressing that it is not an individual salvation. Rather it will affect society as a whole, and may include the damnation of non believers or those that lack the same zealotry as others. This criteria is of particular importance for the Genestealer Cults as they are now typically portrayed - as collective revolutionaries, borrowing the visual language of working class struggle. I want to highlight a presentation last year at this </a:t>
            </a:r>
            <a:r>
              <a:rPr lang="en"/>
              <a:t>conference</a:t>
            </a:r>
            <a:r>
              <a:rPr lang="en"/>
              <a:t> by  </a:t>
            </a:r>
            <a:r>
              <a:rPr lang="en" sz="1000">
                <a:solidFill>
                  <a:schemeClr val="dk1"/>
                </a:solidFill>
              </a:rPr>
              <a:t>Aasa Timonen and Ian Sturrock, Genestealer Cults and the Diverging Political Paradigm of Warhammer 40k, where-in they document the change of the Genestealer cults, from more “high society” style cult believers to the working class we’ve seen in the last few additions. This is reflected in the book, “Day of Ascension,” where the genestealers are the underclass on a world controlled by the Tech Priests of Mars.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7b0508fb42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7b0508fb42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rPr>
              <a:t>James Rinehart argues in his book Millennialism and Revolution that there is a link between the two movements, that a </a:t>
            </a:r>
            <a:r>
              <a:rPr lang="en" sz="1000">
                <a:solidFill>
                  <a:schemeClr val="dk1"/>
                </a:solidFill>
              </a:rPr>
              <a:t>successful</a:t>
            </a:r>
            <a:r>
              <a:rPr lang="en" sz="1000">
                <a:solidFill>
                  <a:schemeClr val="dk1"/>
                </a:solidFill>
              </a:rPr>
              <a:t> revolution may need the galvanizing forces of Millennialist beliefs.  </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Aasa Timonen and Ian Sturrock, Genestealer Cults and the Diverging Political Paradigm of Warhammer 40k</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7b0508fb42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7b0508fb4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rPr>
              <a:t>Aasa Timonen and Ian Sturrock, Genestealer Cults and the Diverging Political Paradigm of Warhammer 40k</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7b0508fb4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7b0508fb4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Pursuit of the Millennium from Norman Cohn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7b0508fb42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7b0508fb4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7b0508fb42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7b0508fb42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Genestealer beliefs do not extend past the planet that they are on. This makes sense from the Tyranid’s perspective, where the genestealers are used to whittle down a single planet’s defenses and act as a beacon for the swarm. It is curious tho, much like a geocentrist view of cosmology, that this means that the Genestealer’s don’t really discuss or think about the </a:t>
            </a:r>
            <a:r>
              <a:rPr lang="en"/>
              <a:t>implications of their beliefs past the planet that they are currently inhabiting. While some talk of joining the star children is perhaps part of the genestealer belief, they are mainly concerned with the material conditions of their own planet and family.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15.png"/><Relationship Id="rId6" Type="http://schemas.openxmlformats.org/officeDocument/2006/relationships/hyperlink" Target="mailto:gmaixner@iu.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55" name="Google Shape;55;p13"/>
          <p:cNvPicPr preferRelativeResize="0"/>
          <p:nvPr/>
        </p:nvPicPr>
        <p:blipFill>
          <a:blip r:embed="rId4">
            <a:alphaModFix/>
          </a:blip>
          <a:stretch>
            <a:fillRect/>
          </a:stretch>
        </p:blipFill>
        <p:spPr>
          <a:xfrm>
            <a:off x="4572000" y="-643225"/>
            <a:ext cx="4837051" cy="6679927"/>
          </a:xfrm>
          <a:prstGeom prst="rect">
            <a:avLst/>
          </a:prstGeom>
          <a:noFill/>
          <a:ln>
            <a:noFill/>
          </a:ln>
        </p:spPr>
      </p:pic>
      <p:sp>
        <p:nvSpPr>
          <p:cNvPr id="56" name="Google Shape;56;p13"/>
          <p:cNvSpPr txBox="1"/>
          <p:nvPr>
            <p:ph type="ctrTitle"/>
          </p:nvPr>
        </p:nvSpPr>
        <p:spPr>
          <a:xfrm>
            <a:off x="311700" y="435325"/>
            <a:ext cx="4203300" cy="2484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SzPts val="990"/>
              <a:buNone/>
            </a:pPr>
            <a:r>
              <a:rPr b="1" lang="en" sz="4080">
                <a:solidFill>
                  <a:schemeClr val="lt1"/>
                </a:solidFill>
                <a:latin typeface="Impact"/>
                <a:ea typeface="Impact"/>
                <a:cs typeface="Impact"/>
                <a:sym typeface="Impact"/>
              </a:rPr>
              <a:t>Millennialism and the Coming Tyranid Invasion</a:t>
            </a:r>
            <a:endParaRPr b="1" sz="4080">
              <a:solidFill>
                <a:schemeClr val="lt1"/>
              </a:solidFill>
              <a:latin typeface="Impact"/>
              <a:ea typeface="Impact"/>
              <a:cs typeface="Impact"/>
              <a:sym typeface="Impact"/>
            </a:endParaRPr>
          </a:p>
        </p:txBody>
      </p:sp>
      <p:sp>
        <p:nvSpPr>
          <p:cNvPr id="57" name="Google Shape;57;p13"/>
          <p:cNvSpPr txBox="1"/>
          <p:nvPr>
            <p:ph idx="1" type="subTitle"/>
          </p:nvPr>
        </p:nvSpPr>
        <p:spPr>
          <a:xfrm>
            <a:off x="311700" y="2845100"/>
            <a:ext cx="4030200" cy="915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300">
                <a:solidFill>
                  <a:schemeClr val="lt1"/>
                </a:solidFill>
              </a:rPr>
              <a:t>The Doomsday Beliefs of the Genestealer Cults</a:t>
            </a:r>
            <a:endParaRPr sz="2300">
              <a:solidFill>
                <a:schemeClr val="lt1"/>
              </a:solidFill>
            </a:endParaRPr>
          </a:p>
        </p:txBody>
      </p:sp>
      <p:pic>
        <p:nvPicPr>
          <p:cNvPr id="58" name="Google Shape;58;p13"/>
          <p:cNvPicPr preferRelativeResize="0"/>
          <p:nvPr/>
        </p:nvPicPr>
        <p:blipFill>
          <a:blip r:embed="rId5">
            <a:alphaModFix/>
          </a:blip>
          <a:stretch>
            <a:fillRect/>
          </a:stretch>
        </p:blipFill>
        <p:spPr>
          <a:xfrm>
            <a:off x="4572002" y="-33425"/>
            <a:ext cx="4552594" cy="60701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22"/>
          <p:cNvPicPr preferRelativeResize="0"/>
          <p:nvPr/>
        </p:nvPicPr>
        <p:blipFill>
          <a:blip r:embed="rId3">
            <a:alphaModFix/>
          </a:blip>
          <a:stretch>
            <a:fillRect/>
          </a:stretch>
        </p:blipFill>
        <p:spPr>
          <a:xfrm>
            <a:off x="0" y="0"/>
            <a:ext cx="9144000" cy="5143500"/>
          </a:xfrm>
          <a:prstGeom prst="rect">
            <a:avLst/>
          </a:prstGeom>
          <a:noFill/>
          <a:ln>
            <a:noFill/>
          </a:ln>
        </p:spPr>
      </p:pic>
      <p:sp>
        <p:nvSpPr>
          <p:cNvPr id="127" name="Google Shape;127;p22"/>
          <p:cNvSpPr/>
          <p:nvPr/>
        </p:nvSpPr>
        <p:spPr>
          <a:xfrm>
            <a:off x="5981700" y="-100275"/>
            <a:ext cx="3162300" cy="53475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8" name="Google Shape;128;p22"/>
          <p:cNvSpPr txBox="1"/>
          <p:nvPr>
            <p:ph type="title"/>
          </p:nvPr>
        </p:nvSpPr>
        <p:spPr>
          <a:xfrm>
            <a:off x="6210300" y="1472725"/>
            <a:ext cx="2662800" cy="3081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lt1"/>
                </a:solidFill>
                <a:latin typeface="Impact"/>
                <a:ea typeface="Impact"/>
                <a:cs typeface="Impact"/>
                <a:sym typeface="Impact"/>
              </a:rPr>
              <a:t>3. Imminent, in the sense that it is to come both soon and suddenly</a:t>
            </a:r>
            <a:endParaRPr>
              <a:solidFill>
                <a:schemeClr val="lt1"/>
              </a:solidFill>
              <a:latin typeface="Impact"/>
              <a:ea typeface="Impact"/>
              <a:cs typeface="Impact"/>
              <a:sym typeface="Impact"/>
            </a:endParaRPr>
          </a:p>
        </p:txBody>
      </p:sp>
      <p:pic>
        <p:nvPicPr>
          <p:cNvPr id="129" name="Google Shape;129;p22"/>
          <p:cNvPicPr preferRelativeResize="0"/>
          <p:nvPr/>
        </p:nvPicPr>
        <p:blipFill>
          <a:blip r:embed="rId4">
            <a:alphaModFix/>
          </a:blip>
          <a:stretch>
            <a:fillRect/>
          </a:stretch>
        </p:blipFill>
        <p:spPr>
          <a:xfrm>
            <a:off x="1040375" y="150900"/>
            <a:ext cx="3226825" cy="3332275"/>
          </a:xfrm>
          <a:prstGeom prst="rect">
            <a:avLst/>
          </a:prstGeom>
          <a:noFill/>
          <a:ln>
            <a:noFill/>
          </a:ln>
        </p:spPr>
      </p:pic>
      <p:sp>
        <p:nvSpPr>
          <p:cNvPr id="130" name="Google Shape;130;p22"/>
          <p:cNvSpPr txBox="1"/>
          <p:nvPr/>
        </p:nvSpPr>
        <p:spPr>
          <a:xfrm>
            <a:off x="376375" y="3483175"/>
            <a:ext cx="5381700" cy="1161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650">
                <a:solidFill>
                  <a:schemeClr val="lt1"/>
                </a:solidFill>
              </a:rPr>
              <a:t>‘It is not the time,’ she said again. ‘I listen, child. Every night I listen to the singing of the Emperor’s angels. They are closer, I know. They hear our hymns and know we are faithful, but it is not time, yet…’ </a:t>
            </a:r>
            <a:endParaRPr i="1" sz="1650">
              <a:solidFill>
                <a:schemeClr val="lt1"/>
              </a:solidFill>
            </a:endParaRPr>
          </a:p>
          <a:p>
            <a:pPr indent="0" lvl="0" marL="0" rtl="0" algn="l">
              <a:lnSpc>
                <a:spcPct val="115000"/>
              </a:lnSpc>
              <a:spcBef>
                <a:spcPts val="0"/>
              </a:spcBef>
              <a:spcAft>
                <a:spcPts val="0"/>
              </a:spcAft>
              <a:buClr>
                <a:schemeClr val="dk1"/>
              </a:buClr>
              <a:buSzPts val="1100"/>
              <a:buFont typeface="Arial"/>
              <a:buNone/>
            </a:pPr>
            <a:r>
              <a:rPr i="1" lang="en" sz="1650">
                <a:solidFill>
                  <a:schemeClr val="lt1"/>
                </a:solidFill>
              </a:rPr>
              <a:t>- Tchaikovsky, pg 49</a:t>
            </a:r>
            <a:endParaRPr i="1" sz="1650">
              <a:solidFill>
                <a:schemeClr val="lt1"/>
              </a:solidFill>
            </a:endParaRPr>
          </a:p>
          <a:p>
            <a:pPr indent="0" lvl="0" marL="0" rtl="0" algn="l">
              <a:spcBef>
                <a:spcPts val="0"/>
              </a:spcBef>
              <a:spcAft>
                <a:spcPts val="0"/>
              </a:spcAft>
              <a:buNone/>
            </a:pPr>
            <a:r>
              <a:t/>
            </a:r>
            <a:endParaRPr sz="1800">
              <a:solidFill>
                <a:schemeClr val="l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23"/>
          <p:cNvPicPr preferRelativeResize="0"/>
          <p:nvPr/>
        </p:nvPicPr>
        <p:blipFill>
          <a:blip r:embed="rId3">
            <a:alphaModFix/>
          </a:blip>
          <a:stretch>
            <a:fillRect/>
          </a:stretch>
        </p:blipFill>
        <p:spPr>
          <a:xfrm>
            <a:off x="0" y="0"/>
            <a:ext cx="9144000" cy="5143500"/>
          </a:xfrm>
          <a:prstGeom prst="rect">
            <a:avLst/>
          </a:prstGeom>
          <a:noFill/>
          <a:ln>
            <a:noFill/>
          </a:ln>
        </p:spPr>
      </p:pic>
      <p:sp>
        <p:nvSpPr>
          <p:cNvPr id="136" name="Google Shape;136;p23"/>
          <p:cNvSpPr txBox="1"/>
          <p:nvPr>
            <p:ph type="title"/>
          </p:nvPr>
        </p:nvSpPr>
        <p:spPr>
          <a:xfrm>
            <a:off x="311700" y="273575"/>
            <a:ext cx="8520600" cy="1384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lang="en" sz="2220">
                <a:solidFill>
                  <a:schemeClr val="lt1"/>
                </a:solidFill>
                <a:latin typeface="Impact"/>
                <a:ea typeface="Impact"/>
                <a:cs typeface="Impact"/>
                <a:sym typeface="Impact"/>
              </a:rPr>
              <a:t>4. Total, in the sense that it is utterly to transform life on earth, so that the new dispensation will be no mere improvement on the present but perfection itself</a:t>
            </a:r>
            <a:endParaRPr sz="2220">
              <a:solidFill>
                <a:schemeClr val="lt1"/>
              </a:solidFill>
              <a:latin typeface="Impact"/>
              <a:ea typeface="Impact"/>
              <a:cs typeface="Impact"/>
              <a:sym typeface="Impact"/>
            </a:endParaRPr>
          </a:p>
        </p:txBody>
      </p:sp>
      <p:pic>
        <p:nvPicPr>
          <p:cNvPr id="137" name="Google Shape;137;p23"/>
          <p:cNvPicPr preferRelativeResize="0"/>
          <p:nvPr/>
        </p:nvPicPr>
        <p:blipFill rotWithShape="1">
          <a:blip r:embed="rId4">
            <a:alphaModFix/>
          </a:blip>
          <a:srcRect b="0" l="0" r="0" t="31323"/>
          <a:stretch/>
        </p:blipFill>
        <p:spPr>
          <a:xfrm>
            <a:off x="-171450" y="1724025"/>
            <a:ext cx="9382125" cy="36243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id="142" name="Google Shape;142;p24"/>
          <p:cNvPicPr preferRelativeResize="0"/>
          <p:nvPr/>
        </p:nvPicPr>
        <p:blipFill>
          <a:blip r:embed="rId3">
            <a:alphaModFix/>
          </a:blip>
          <a:stretch>
            <a:fillRect/>
          </a:stretch>
        </p:blipFill>
        <p:spPr>
          <a:xfrm>
            <a:off x="0" y="0"/>
            <a:ext cx="9144000" cy="5143500"/>
          </a:xfrm>
          <a:prstGeom prst="rect">
            <a:avLst/>
          </a:prstGeom>
          <a:noFill/>
          <a:ln>
            <a:noFill/>
          </a:ln>
        </p:spPr>
      </p:pic>
      <p:sp>
        <p:nvSpPr>
          <p:cNvPr id="143" name="Google Shape;14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Return to Prehistoric/</a:t>
            </a:r>
            <a:r>
              <a:rPr lang="en">
                <a:solidFill>
                  <a:schemeClr val="lt1"/>
                </a:solidFill>
              </a:rPr>
              <a:t>Idyllic</a:t>
            </a:r>
            <a:r>
              <a:rPr lang="en">
                <a:solidFill>
                  <a:schemeClr val="lt1"/>
                </a:solidFill>
              </a:rPr>
              <a:t> State</a:t>
            </a:r>
            <a:endParaRPr>
              <a:solidFill>
                <a:schemeClr val="lt1"/>
              </a:solidFill>
            </a:endParaRPr>
          </a:p>
        </p:txBody>
      </p:sp>
      <p:sp>
        <p:nvSpPr>
          <p:cNvPr id="144" name="Google Shape;144;p24"/>
          <p:cNvSpPr txBox="1"/>
          <p:nvPr/>
        </p:nvSpPr>
        <p:spPr>
          <a:xfrm>
            <a:off x="1036050" y="1537375"/>
            <a:ext cx="3536100" cy="302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1800">
                <a:solidFill>
                  <a:schemeClr val="lt1"/>
                </a:solidFill>
              </a:rPr>
              <a:t>‘I long for it,’ he said. ‘An end to work. An end to pain. A return to the arms of our blessed father. Isn’t that what we used to say when we were young?’ </a:t>
            </a:r>
            <a:r>
              <a:rPr lang="en" sz="1800">
                <a:solidFill>
                  <a:schemeClr val="lt1"/>
                </a:solidFill>
              </a:rPr>
              <a:t> </a:t>
            </a:r>
            <a:endParaRPr sz="1800">
              <a:solidFill>
                <a:schemeClr val="lt1"/>
              </a:solidFill>
            </a:endParaRPr>
          </a:p>
          <a:p>
            <a:pPr indent="0" lvl="0" marL="0" rtl="0" algn="l">
              <a:lnSpc>
                <a:spcPct val="115000"/>
              </a:lnSpc>
              <a:spcBef>
                <a:spcPts val="0"/>
              </a:spcBef>
              <a:spcAft>
                <a:spcPts val="0"/>
              </a:spcAft>
              <a:buClr>
                <a:schemeClr val="dk1"/>
              </a:buClr>
              <a:buSzPts val="1100"/>
              <a:buFont typeface="Arial"/>
              <a:buNone/>
            </a:pPr>
            <a:r>
              <a:rPr i="1" lang="en" sz="1650">
                <a:solidFill>
                  <a:schemeClr val="lt1"/>
                </a:solidFill>
              </a:rPr>
              <a:t>- Tchaikovsky, pg 141</a:t>
            </a:r>
            <a:endParaRPr i="1" sz="1650">
              <a:solidFill>
                <a:schemeClr val="lt1"/>
              </a:solidFill>
            </a:endParaRPr>
          </a:p>
          <a:p>
            <a:pPr indent="0" lvl="0" marL="0" rtl="0" algn="l">
              <a:spcBef>
                <a:spcPts val="0"/>
              </a:spcBef>
              <a:spcAft>
                <a:spcPts val="0"/>
              </a:spcAft>
              <a:buClr>
                <a:schemeClr val="dk1"/>
              </a:buClr>
              <a:buSzPts val="1100"/>
              <a:buFont typeface="Arial"/>
              <a:buNone/>
            </a:pPr>
            <a:r>
              <a:t/>
            </a:r>
            <a:endParaRPr sz="1800">
              <a:solidFill>
                <a:schemeClr val="lt1"/>
              </a:solidFill>
            </a:endParaRPr>
          </a:p>
          <a:p>
            <a:pPr indent="0" lvl="0" marL="0" rtl="0" algn="l">
              <a:spcBef>
                <a:spcPts val="0"/>
              </a:spcBef>
              <a:spcAft>
                <a:spcPts val="0"/>
              </a:spcAft>
              <a:buNone/>
            </a:pPr>
            <a:r>
              <a:t/>
            </a:r>
            <a:endParaRPr sz="1800">
              <a:solidFill>
                <a:schemeClr val="dk2"/>
              </a:solidFill>
            </a:endParaRPr>
          </a:p>
        </p:txBody>
      </p:sp>
      <p:pic>
        <p:nvPicPr>
          <p:cNvPr id="145" name="Google Shape;145;p24"/>
          <p:cNvPicPr preferRelativeResize="0"/>
          <p:nvPr/>
        </p:nvPicPr>
        <p:blipFill rotWithShape="1">
          <a:blip r:embed="rId4">
            <a:alphaModFix/>
          </a:blip>
          <a:srcRect b="0" l="0" r="0" t="55371"/>
          <a:stretch/>
        </p:blipFill>
        <p:spPr>
          <a:xfrm>
            <a:off x="5003900" y="1176357"/>
            <a:ext cx="3320950" cy="36163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25"/>
          <p:cNvPicPr preferRelativeResize="0"/>
          <p:nvPr/>
        </p:nvPicPr>
        <p:blipFill>
          <a:blip r:embed="rId3">
            <a:alphaModFix/>
          </a:blip>
          <a:stretch>
            <a:fillRect/>
          </a:stretch>
        </p:blipFill>
        <p:spPr>
          <a:xfrm>
            <a:off x="0" y="0"/>
            <a:ext cx="9144000" cy="5143500"/>
          </a:xfrm>
          <a:prstGeom prst="rect">
            <a:avLst/>
          </a:prstGeom>
          <a:noFill/>
          <a:ln>
            <a:noFill/>
          </a:ln>
        </p:spPr>
      </p:pic>
      <p:sp>
        <p:nvSpPr>
          <p:cNvPr id="151" name="Google Shape;151;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120">
                <a:solidFill>
                  <a:schemeClr val="lt1"/>
                </a:solidFill>
              </a:rPr>
              <a:t>Dawn of New Society - Religious Members will Rule after Doomsday</a:t>
            </a:r>
            <a:endParaRPr sz="2120">
              <a:solidFill>
                <a:schemeClr val="lt1"/>
              </a:solidFill>
            </a:endParaRPr>
          </a:p>
        </p:txBody>
      </p:sp>
      <p:pic>
        <p:nvPicPr>
          <p:cNvPr id="152" name="Google Shape;152;p25"/>
          <p:cNvPicPr preferRelativeResize="0"/>
          <p:nvPr/>
        </p:nvPicPr>
        <p:blipFill>
          <a:blip r:embed="rId4">
            <a:alphaModFix/>
          </a:blip>
          <a:stretch>
            <a:fillRect/>
          </a:stretch>
        </p:blipFill>
        <p:spPr>
          <a:xfrm>
            <a:off x="1288337" y="1132025"/>
            <a:ext cx="6567337" cy="369715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p26"/>
          <p:cNvPicPr preferRelativeResize="0"/>
          <p:nvPr/>
        </p:nvPicPr>
        <p:blipFill>
          <a:blip r:embed="rId3">
            <a:alphaModFix/>
          </a:blip>
          <a:stretch>
            <a:fillRect/>
          </a:stretch>
        </p:blipFill>
        <p:spPr>
          <a:xfrm>
            <a:off x="0" y="0"/>
            <a:ext cx="9144000" cy="5143500"/>
          </a:xfrm>
          <a:prstGeom prst="rect">
            <a:avLst/>
          </a:prstGeom>
          <a:noFill/>
          <a:ln>
            <a:noFill/>
          </a:ln>
        </p:spPr>
      </p:pic>
      <p:sp>
        <p:nvSpPr>
          <p:cNvPr id="158" name="Google Shape;158;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5. Miraculous, in the sense that it is to be accomplished by, or with the help of, supernatural agencies</a:t>
            </a:r>
            <a:endParaRPr>
              <a:solidFill>
                <a:schemeClr val="lt1"/>
              </a:solidFill>
              <a:latin typeface="Impact"/>
              <a:ea typeface="Impact"/>
              <a:cs typeface="Impact"/>
              <a:sym typeface="Impact"/>
            </a:endParaRPr>
          </a:p>
        </p:txBody>
      </p:sp>
      <p:pic>
        <p:nvPicPr>
          <p:cNvPr id="159" name="Google Shape;159;p26"/>
          <p:cNvPicPr preferRelativeResize="0"/>
          <p:nvPr/>
        </p:nvPicPr>
        <p:blipFill rotWithShape="1">
          <a:blip r:embed="rId4">
            <a:alphaModFix/>
          </a:blip>
          <a:srcRect b="35922" l="0" r="8542" t="0"/>
          <a:stretch/>
        </p:blipFill>
        <p:spPr>
          <a:xfrm>
            <a:off x="229700" y="1481013"/>
            <a:ext cx="5085251" cy="3295826"/>
          </a:xfrm>
          <a:prstGeom prst="rect">
            <a:avLst/>
          </a:prstGeom>
          <a:noFill/>
          <a:ln>
            <a:noFill/>
          </a:ln>
        </p:spPr>
      </p:pic>
      <p:sp>
        <p:nvSpPr>
          <p:cNvPr id="160" name="Google Shape;160;p26"/>
          <p:cNvSpPr txBox="1"/>
          <p:nvPr/>
        </p:nvSpPr>
        <p:spPr>
          <a:xfrm>
            <a:off x="5410200" y="1533525"/>
            <a:ext cx="3648000" cy="324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1800">
                <a:solidFill>
                  <a:schemeClr val="lt1"/>
                </a:solidFill>
              </a:rPr>
              <a:t>You’re making a mistake,’ he told her hoarsely. ‘The things you want to call out to. They will</a:t>
            </a:r>
            <a:endParaRPr i="1" sz="1800">
              <a:solidFill>
                <a:schemeClr val="lt1"/>
              </a:solidFill>
            </a:endParaRPr>
          </a:p>
          <a:p>
            <a:pPr indent="0" lvl="0" marL="0" rtl="0" algn="l">
              <a:spcBef>
                <a:spcPts val="0"/>
              </a:spcBef>
              <a:spcAft>
                <a:spcPts val="0"/>
              </a:spcAft>
              <a:buNone/>
            </a:pPr>
            <a:r>
              <a:rPr i="1" lang="en" sz="1800">
                <a:solidFill>
                  <a:schemeClr val="lt1"/>
                </a:solidFill>
              </a:rPr>
              <a:t>consume you. They’re not angels. They’re monsters.’</a:t>
            </a:r>
            <a:endParaRPr i="1" sz="1800">
              <a:solidFill>
                <a:schemeClr val="lt1"/>
              </a:solidFill>
            </a:endParaRPr>
          </a:p>
          <a:p>
            <a:pPr indent="0" lvl="0" marL="0" rtl="0" algn="l">
              <a:spcBef>
                <a:spcPts val="0"/>
              </a:spcBef>
              <a:spcAft>
                <a:spcPts val="0"/>
              </a:spcAft>
              <a:buClr>
                <a:schemeClr val="dk1"/>
              </a:buClr>
              <a:buSzPts val="1100"/>
              <a:buFont typeface="Arial"/>
              <a:buNone/>
            </a:pPr>
            <a:r>
              <a:t/>
            </a:r>
            <a:endParaRPr i="1" sz="1800">
              <a:solidFill>
                <a:schemeClr val="lt1"/>
              </a:solidFill>
            </a:endParaRPr>
          </a:p>
          <a:p>
            <a:pPr indent="0" lvl="0" marL="0" rtl="0" algn="l">
              <a:spcBef>
                <a:spcPts val="0"/>
              </a:spcBef>
              <a:spcAft>
                <a:spcPts val="0"/>
              </a:spcAft>
              <a:buClr>
                <a:schemeClr val="dk1"/>
              </a:buClr>
              <a:buSzPts val="1100"/>
              <a:buFont typeface="Arial"/>
              <a:buNone/>
            </a:pPr>
            <a:r>
              <a:rPr i="1" lang="en" sz="1800">
                <a:solidFill>
                  <a:schemeClr val="lt1"/>
                </a:solidFill>
              </a:rPr>
              <a:t>Her face was beatifically calm when she answered him. ‘What makes you think,’ she said, ‘that</a:t>
            </a:r>
            <a:endParaRPr i="1" sz="1800">
              <a:solidFill>
                <a:schemeClr val="lt1"/>
              </a:solidFill>
            </a:endParaRPr>
          </a:p>
          <a:p>
            <a:pPr indent="0" lvl="0" marL="0" rtl="0" algn="l">
              <a:spcBef>
                <a:spcPts val="0"/>
              </a:spcBef>
              <a:spcAft>
                <a:spcPts val="0"/>
              </a:spcAft>
              <a:buClr>
                <a:schemeClr val="dk1"/>
              </a:buClr>
              <a:buSzPts val="1100"/>
              <a:buFont typeface="Arial"/>
              <a:buNone/>
            </a:pPr>
            <a:r>
              <a:rPr i="1" lang="en" sz="1800">
                <a:solidFill>
                  <a:schemeClr val="lt1"/>
                </a:solidFill>
              </a:rPr>
              <a:t>they are two different things?’</a:t>
            </a:r>
            <a:endParaRPr i="1" sz="1800">
              <a:solidFill>
                <a:schemeClr val="lt1"/>
              </a:solidFill>
            </a:endParaRPr>
          </a:p>
          <a:p>
            <a:pPr indent="0" lvl="0" marL="0" rtl="0" algn="l">
              <a:lnSpc>
                <a:spcPct val="115000"/>
              </a:lnSpc>
              <a:spcBef>
                <a:spcPts val="0"/>
              </a:spcBef>
              <a:spcAft>
                <a:spcPts val="0"/>
              </a:spcAft>
              <a:buClr>
                <a:schemeClr val="dk1"/>
              </a:buClr>
              <a:buSzPts val="1100"/>
              <a:buFont typeface="Arial"/>
              <a:buNone/>
            </a:pPr>
            <a:r>
              <a:rPr i="1" lang="en" sz="1650">
                <a:solidFill>
                  <a:schemeClr val="lt1"/>
                </a:solidFill>
              </a:rPr>
              <a:t>- Tchaikovsky, pg 186-187</a:t>
            </a:r>
            <a:endParaRPr i="1" sz="1650">
              <a:solidFill>
                <a:schemeClr val="lt1"/>
              </a:solidFill>
            </a:endParaRPr>
          </a:p>
          <a:p>
            <a:pPr indent="0" lvl="0" marL="0" rtl="0" algn="l">
              <a:spcBef>
                <a:spcPts val="0"/>
              </a:spcBef>
              <a:spcAft>
                <a:spcPts val="0"/>
              </a:spcAft>
              <a:buClr>
                <a:schemeClr val="dk1"/>
              </a:buClr>
              <a:buSzPts val="1100"/>
              <a:buFont typeface="Arial"/>
              <a:buNone/>
            </a:pPr>
            <a:r>
              <a:t/>
            </a:r>
            <a:endParaRPr i="1" sz="1800">
              <a:solidFill>
                <a:schemeClr val="lt1"/>
              </a:solidFill>
            </a:endParaRPr>
          </a:p>
          <a:p>
            <a:pPr indent="0" lvl="0" marL="0" rtl="0" algn="l">
              <a:spcBef>
                <a:spcPts val="0"/>
              </a:spcBef>
              <a:spcAft>
                <a:spcPts val="0"/>
              </a:spcAft>
              <a:buNone/>
            </a:pPr>
            <a:r>
              <a:t/>
            </a:r>
            <a:endParaRPr sz="1800">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id="165" name="Google Shape;165;p27"/>
          <p:cNvPicPr preferRelativeResize="0"/>
          <p:nvPr/>
        </p:nvPicPr>
        <p:blipFill>
          <a:blip r:embed="rId3">
            <a:alphaModFix/>
          </a:blip>
          <a:stretch>
            <a:fillRect/>
          </a:stretch>
        </p:blipFill>
        <p:spPr>
          <a:xfrm>
            <a:off x="0" y="0"/>
            <a:ext cx="9144000" cy="5143500"/>
          </a:xfrm>
          <a:prstGeom prst="rect">
            <a:avLst/>
          </a:prstGeom>
          <a:noFill/>
          <a:ln>
            <a:noFill/>
          </a:ln>
        </p:spPr>
      </p:pic>
      <p:sp>
        <p:nvSpPr>
          <p:cNvPr id="166" name="Google Shape;166;p27"/>
          <p:cNvSpPr txBox="1"/>
          <p:nvPr>
            <p:ph type="title"/>
          </p:nvPr>
        </p:nvSpPr>
        <p:spPr>
          <a:xfrm>
            <a:off x="311700" y="445025"/>
            <a:ext cx="8520600" cy="849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lt1"/>
                </a:solidFill>
              </a:rPr>
              <a:t>Secular “Miraculous Apocalypses”</a:t>
            </a:r>
            <a:endParaRPr>
              <a:solidFill>
                <a:schemeClr val="lt1"/>
              </a:solidFill>
            </a:endParaRPr>
          </a:p>
        </p:txBody>
      </p:sp>
      <p:pic>
        <p:nvPicPr>
          <p:cNvPr id="167" name="Google Shape;167;p27"/>
          <p:cNvPicPr preferRelativeResize="0"/>
          <p:nvPr/>
        </p:nvPicPr>
        <p:blipFill>
          <a:blip r:embed="rId4">
            <a:alphaModFix/>
          </a:blip>
          <a:stretch>
            <a:fillRect/>
          </a:stretch>
        </p:blipFill>
        <p:spPr>
          <a:xfrm>
            <a:off x="1533525" y="1096575"/>
            <a:ext cx="6076950" cy="341827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id="172" name="Google Shape;172;p28"/>
          <p:cNvPicPr preferRelativeResize="0"/>
          <p:nvPr/>
        </p:nvPicPr>
        <p:blipFill>
          <a:blip r:embed="rId3">
            <a:alphaModFix/>
          </a:blip>
          <a:stretch>
            <a:fillRect/>
          </a:stretch>
        </p:blipFill>
        <p:spPr>
          <a:xfrm>
            <a:off x="0" y="0"/>
            <a:ext cx="9144000" cy="5143500"/>
          </a:xfrm>
          <a:prstGeom prst="rect">
            <a:avLst/>
          </a:prstGeom>
          <a:noFill/>
          <a:ln>
            <a:noFill/>
          </a:ln>
        </p:spPr>
      </p:pic>
      <p:sp>
        <p:nvSpPr>
          <p:cNvPr id="173" name="Google Shape;173;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Heresy and Rebellion against Dominate Religion</a:t>
            </a:r>
            <a:endParaRPr>
              <a:solidFill>
                <a:schemeClr val="lt1"/>
              </a:solidFill>
              <a:latin typeface="Impact"/>
              <a:ea typeface="Impact"/>
              <a:cs typeface="Impact"/>
              <a:sym typeface="Impact"/>
            </a:endParaRPr>
          </a:p>
          <a:p>
            <a:pPr indent="0" lvl="0" marL="0" rtl="0" algn="l">
              <a:spcBef>
                <a:spcPts val="0"/>
              </a:spcBef>
              <a:spcAft>
                <a:spcPts val="0"/>
              </a:spcAft>
              <a:buNone/>
            </a:pPr>
            <a:r>
              <a:t/>
            </a:r>
            <a:endParaRPr>
              <a:solidFill>
                <a:schemeClr val="lt1"/>
              </a:solidFill>
            </a:endParaRPr>
          </a:p>
        </p:txBody>
      </p:sp>
      <p:pic>
        <p:nvPicPr>
          <p:cNvPr id="174" name="Google Shape;174;p28"/>
          <p:cNvPicPr preferRelativeResize="0"/>
          <p:nvPr/>
        </p:nvPicPr>
        <p:blipFill>
          <a:blip r:embed="rId4">
            <a:alphaModFix/>
          </a:blip>
          <a:stretch>
            <a:fillRect/>
          </a:stretch>
        </p:blipFill>
        <p:spPr>
          <a:xfrm>
            <a:off x="1422100" y="1201550"/>
            <a:ext cx="2603449" cy="3595352"/>
          </a:xfrm>
          <a:prstGeom prst="rect">
            <a:avLst/>
          </a:prstGeom>
          <a:noFill/>
          <a:ln>
            <a:noFill/>
          </a:ln>
        </p:spPr>
      </p:pic>
      <p:pic>
        <p:nvPicPr>
          <p:cNvPr id="175" name="Google Shape;175;p28"/>
          <p:cNvPicPr preferRelativeResize="0"/>
          <p:nvPr/>
        </p:nvPicPr>
        <p:blipFill>
          <a:blip r:embed="rId5">
            <a:alphaModFix/>
          </a:blip>
          <a:stretch>
            <a:fillRect/>
          </a:stretch>
        </p:blipFill>
        <p:spPr>
          <a:xfrm>
            <a:off x="4632500" y="1156613"/>
            <a:ext cx="2857500" cy="35528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id="180" name="Google Shape;180;p29"/>
          <p:cNvPicPr preferRelativeResize="0"/>
          <p:nvPr/>
        </p:nvPicPr>
        <p:blipFill>
          <a:blip r:embed="rId3">
            <a:alphaModFix/>
          </a:blip>
          <a:stretch>
            <a:fillRect/>
          </a:stretch>
        </p:blipFill>
        <p:spPr>
          <a:xfrm>
            <a:off x="0" y="0"/>
            <a:ext cx="9144000" cy="5143500"/>
          </a:xfrm>
          <a:prstGeom prst="rect">
            <a:avLst/>
          </a:prstGeom>
          <a:noFill/>
          <a:ln>
            <a:noFill/>
          </a:ln>
        </p:spPr>
      </p:pic>
      <p:sp>
        <p:nvSpPr>
          <p:cNvPr id="181" name="Google Shape;181;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“The Cult Imaginary”</a:t>
            </a:r>
            <a:endParaRPr>
              <a:solidFill>
                <a:schemeClr val="lt1"/>
              </a:solidFill>
              <a:latin typeface="Impact"/>
              <a:ea typeface="Impact"/>
              <a:cs typeface="Impact"/>
              <a:sym typeface="Impact"/>
            </a:endParaRPr>
          </a:p>
          <a:p>
            <a:pPr indent="0" lvl="0" marL="0" rtl="0" algn="l">
              <a:spcBef>
                <a:spcPts val="0"/>
              </a:spcBef>
              <a:spcAft>
                <a:spcPts val="0"/>
              </a:spcAft>
              <a:buNone/>
            </a:pPr>
            <a:r>
              <a:t/>
            </a:r>
            <a:endParaRPr>
              <a:solidFill>
                <a:schemeClr val="lt1"/>
              </a:solidFill>
            </a:endParaRPr>
          </a:p>
        </p:txBody>
      </p:sp>
      <p:pic>
        <p:nvPicPr>
          <p:cNvPr id="182" name="Google Shape;182;p29"/>
          <p:cNvPicPr preferRelativeResize="0"/>
          <p:nvPr/>
        </p:nvPicPr>
        <p:blipFill rotWithShape="1">
          <a:blip r:embed="rId4">
            <a:alphaModFix/>
          </a:blip>
          <a:srcRect b="18889" l="0" r="0" t="12220"/>
          <a:stretch/>
        </p:blipFill>
        <p:spPr>
          <a:xfrm>
            <a:off x="1527750" y="1266825"/>
            <a:ext cx="6088498" cy="3543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id="187" name="Google Shape;187;p30"/>
          <p:cNvPicPr preferRelativeResize="0"/>
          <p:nvPr/>
        </p:nvPicPr>
        <p:blipFill>
          <a:blip r:embed="rId3">
            <a:alphaModFix/>
          </a:blip>
          <a:stretch>
            <a:fillRect/>
          </a:stretch>
        </p:blipFill>
        <p:spPr>
          <a:xfrm>
            <a:off x="0" y="0"/>
            <a:ext cx="9144000" cy="5143500"/>
          </a:xfrm>
          <a:prstGeom prst="rect">
            <a:avLst/>
          </a:prstGeom>
          <a:noFill/>
          <a:ln>
            <a:noFill/>
          </a:ln>
        </p:spPr>
      </p:pic>
      <p:sp>
        <p:nvSpPr>
          <p:cNvPr id="188" name="Google Shape;188;p30"/>
          <p:cNvSpPr txBox="1"/>
          <p:nvPr>
            <p:ph idx="1" type="body"/>
          </p:nvPr>
        </p:nvSpPr>
        <p:spPr>
          <a:xfrm>
            <a:off x="528675" y="4570800"/>
            <a:ext cx="74073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lt1"/>
                </a:solidFill>
              </a:rPr>
              <a:t>Background image https://www.filterforge.com/filters/12725.html</a:t>
            </a:r>
            <a:endParaRPr>
              <a:solidFill>
                <a:schemeClr val="lt1"/>
              </a:solidFill>
            </a:endParaRPr>
          </a:p>
        </p:txBody>
      </p:sp>
      <p:pic>
        <p:nvPicPr>
          <p:cNvPr id="189" name="Google Shape;189;p30" title="garyReadDone.png"/>
          <p:cNvPicPr preferRelativeResize="0"/>
          <p:nvPr/>
        </p:nvPicPr>
        <p:blipFill>
          <a:blip r:embed="rId4">
            <a:alphaModFix/>
          </a:blip>
          <a:stretch>
            <a:fillRect/>
          </a:stretch>
        </p:blipFill>
        <p:spPr>
          <a:xfrm>
            <a:off x="431451" y="994037"/>
            <a:ext cx="1685799" cy="2464323"/>
          </a:xfrm>
          <a:prstGeom prst="rect">
            <a:avLst/>
          </a:prstGeom>
          <a:noFill/>
          <a:ln>
            <a:noFill/>
          </a:ln>
        </p:spPr>
      </p:pic>
      <p:pic>
        <p:nvPicPr>
          <p:cNvPr id="190" name="Google Shape;190;p30"/>
          <p:cNvPicPr preferRelativeResize="0"/>
          <p:nvPr/>
        </p:nvPicPr>
        <p:blipFill>
          <a:blip r:embed="rId5">
            <a:alphaModFix/>
          </a:blip>
          <a:stretch>
            <a:fillRect/>
          </a:stretch>
        </p:blipFill>
        <p:spPr>
          <a:xfrm>
            <a:off x="4760003" y="445025"/>
            <a:ext cx="4225508" cy="3562349"/>
          </a:xfrm>
          <a:prstGeom prst="rect">
            <a:avLst/>
          </a:prstGeom>
          <a:noFill/>
          <a:ln>
            <a:noFill/>
          </a:ln>
        </p:spPr>
      </p:pic>
      <p:sp>
        <p:nvSpPr>
          <p:cNvPr id="191" name="Google Shape;191;p30"/>
          <p:cNvSpPr txBox="1"/>
          <p:nvPr/>
        </p:nvSpPr>
        <p:spPr>
          <a:xfrm>
            <a:off x="2238375" y="1047750"/>
            <a:ext cx="2171700" cy="27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Gary R. Maixner III</a:t>
            </a:r>
            <a:endParaRPr sz="1800">
              <a:solidFill>
                <a:schemeClr val="lt1"/>
              </a:solidFill>
            </a:endParaRPr>
          </a:p>
          <a:p>
            <a:pPr indent="0" lvl="0" marL="0" rtl="0" algn="l">
              <a:spcBef>
                <a:spcPts val="0"/>
              </a:spcBef>
              <a:spcAft>
                <a:spcPts val="0"/>
              </a:spcAft>
              <a:buNone/>
            </a:pPr>
            <a:r>
              <a:t/>
            </a:r>
            <a:endParaRPr sz="1800">
              <a:solidFill>
                <a:schemeClr val="lt1"/>
              </a:solidFill>
            </a:endParaRPr>
          </a:p>
          <a:p>
            <a:pPr indent="0" lvl="0" marL="0" rtl="0" algn="l">
              <a:spcBef>
                <a:spcPts val="0"/>
              </a:spcBef>
              <a:spcAft>
                <a:spcPts val="0"/>
              </a:spcAft>
              <a:buNone/>
            </a:pPr>
            <a:r>
              <a:rPr lang="en" sz="1800" u="sng">
                <a:solidFill>
                  <a:schemeClr val="hlink"/>
                </a:solidFill>
                <a:hlinkClick r:id="rId6"/>
              </a:rPr>
              <a:t>gmaixner@iu.edu</a:t>
            </a:r>
            <a:endParaRPr sz="1800">
              <a:solidFill>
                <a:schemeClr val="lt1"/>
              </a:solidFill>
            </a:endParaRPr>
          </a:p>
          <a:p>
            <a:pPr indent="0" lvl="0" marL="0" rtl="0" algn="l">
              <a:spcBef>
                <a:spcPts val="0"/>
              </a:spcBef>
              <a:spcAft>
                <a:spcPts val="0"/>
              </a:spcAft>
              <a:buNone/>
            </a:pPr>
            <a:r>
              <a:t/>
            </a:r>
            <a:endParaRPr sz="1800">
              <a:solidFill>
                <a:schemeClr val="lt1"/>
              </a:solidFill>
            </a:endParaRPr>
          </a:p>
          <a:p>
            <a:pPr indent="0" lvl="0" marL="0" rtl="0" algn="l">
              <a:spcBef>
                <a:spcPts val="0"/>
              </a:spcBef>
              <a:spcAft>
                <a:spcPts val="0"/>
              </a:spcAft>
              <a:buNone/>
            </a:pPr>
            <a:r>
              <a:rPr lang="en" sz="1800">
                <a:solidFill>
                  <a:schemeClr val="lt1"/>
                </a:solidFill>
              </a:rPr>
              <a:t>Indiana University Indianapolis</a:t>
            </a:r>
            <a:endParaRPr sz="1800">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a:off x="0" y="0"/>
            <a:ext cx="9144000" cy="5143500"/>
          </a:xfrm>
          <a:prstGeom prst="rect">
            <a:avLst/>
          </a:prstGeom>
          <a:noFill/>
          <a:ln>
            <a:noFill/>
          </a:ln>
        </p:spPr>
      </p:pic>
      <p:sp>
        <p:nvSpPr>
          <p:cNvPr id="64" name="Google Shape;64;p14"/>
          <p:cNvSpPr/>
          <p:nvPr/>
        </p:nvSpPr>
        <p:spPr>
          <a:xfrm>
            <a:off x="-238125" y="-95250"/>
            <a:ext cx="9639300" cy="13335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Millennialism, Eschatology, and Doomsday Cults</a:t>
            </a:r>
            <a:endParaRPr>
              <a:solidFill>
                <a:schemeClr val="lt1"/>
              </a:solidFill>
              <a:latin typeface="Impact"/>
              <a:ea typeface="Impact"/>
              <a:cs typeface="Impact"/>
              <a:sym typeface="Impact"/>
            </a:endParaRPr>
          </a:p>
        </p:txBody>
      </p:sp>
      <p:sp>
        <p:nvSpPr>
          <p:cNvPr id="66" name="Google Shape;66;p14"/>
          <p:cNvSpPr txBox="1"/>
          <p:nvPr/>
        </p:nvSpPr>
        <p:spPr>
          <a:xfrm>
            <a:off x="695325" y="2162175"/>
            <a:ext cx="7362900" cy="19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The belief, expressed in the book of Revelation to John, the last book of the New Testament, that Christ will establish a 1,000-year reign of the saints on earth (the millennium) before the Last Judgment. (Brittanica) &lt;or&gt; The belief in a coming ideal society and especially one created by revolutionary action (Merriam-Webster)</a:t>
            </a:r>
            <a:endParaRPr sz="1800">
              <a:solidFill>
                <a:schemeClr val="lt1"/>
              </a:solidFill>
            </a:endParaRPr>
          </a:p>
          <a:p>
            <a:pPr indent="0" lvl="0" marL="0" rtl="0" algn="l">
              <a:spcBef>
                <a:spcPts val="0"/>
              </a:spcBef>
              <a:spcAft>
                <a:spcPts val="0"/>
              </a:spcAft>
              <a:buNone/>
            </a:pPr>
            <a:r>
              <a:t/>
            </a:r>
            <a:endParaRPr sz="180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pic>
        <p:nvPicPr>
          <p:cNvPr id="71" name="Google Shape;71;p15"/>
          <p:cNvPicPr preferRelativeResize="0"/>
          <p:nvPr/>
        </p:nvPicPr>
        <p:blipFill>
          <a:blip r:embed="rId3">
            <a:alphaModFix/>
          </a:blip>
          <a:stretch>
            <a:fillRect/>
          </a:stretch>
        </p:blipFill>
        <p:spPr>
          <a:xfrm>
            <a:off x="0" y="0"/>
            <a:ext cx="9144000" cy="5143500"/>
          </a:xfrm>
          <a:prstGeom prst="rect">
            <a:avLst/>
          </a:prstGeom>
          <a:noFill/>
          <a:ln>
            <a:noFill/>
          </a:ln>
        </p:spPr>
      </p:pic>
      <p:sp>
        <p:nvSpPr>
          <p:cNvPr id="72" name="Google Shape;72;p15"/>
          <p:cNvSpPr txBox="1"/>
          <p:nvPr>
            <p:ph type="title"/>
          </p:nvPr>
        </p:nvSpPr>
        <p:spPr>
          <a:xfrm>
            <a:off x="442700" y="349775"/>
            <a:ext cx="7587000" cy="612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Belief</a:t>
            </a:r>
            <a:r>
              <a:rPr lang="en">
                <a:solidFill>
                  <a:schemeClr val="lt1"/>
                </a:solidFill>
                <a:latin typeface="Impact"/>
                <a:ea typeface="Impact"/>
                <a:cs typeface="Impact"/>
                <a:sym typeface="Impact"/>
              </a:rPr>
              <a:t> Criteria for a Millennialism Religious Movement</a:t>
            </a:r>
            <a:endParaRPr>
              <a:solidFill>
                <a:schemeClr val="lt1"/>
              </a:solidFill>
              <a:latin typeface="Impact"/>
              <a:ea typeface="Impact"/>
              <a:cs typeface="Impact"/>
              <a:sym typeface="Impact"/>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sz="2133">
              <a:solidFill>
                <a:schemeClr val="lt1"/>
              </a:solidFill>
            </a:endParaRPr>
          </a:p>
        </p:txBody>
      </p:sp>
      <p:pic>
        <p:nvPicPr>
          <p:cNvPr id="73" name="Google Shape;73;p15"/>
          <p:cNvPicPr preferRelativeResize="0"/>
          <p:nvPr/>
        </p:nvPicPr>
        <p:blipFill rotWithShape="1">
          <a:blip r:embed="rId4">
            <a:alphaModFix/>
          </a:blip>
          <a:srcRect b="59659" l="0" r="0" t="0"/>
          <a:stretch/>
        </p:blipFill>
        <p:spPr>
          <a:xfrm>
            <a:off x="1525550" y="1074875"/>
            <a:ext cx="6092900" cy="37985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6"/>
          <p:cNvPicPr preferRelativeResize="0"/>
          <p:nvPr/>
        </p:nvPicPr>
        <p:blipFill>
          <a:blip r:embed="rId3">
            <a:alphaModFix/>
          </a:blip>
          <a:stretch>
            <a:fillRect/>
          </a:stretch>
        </p:blipFill>
        <p:spPr>
          <a:xfrm>
            <a:off x="0" y="0"/>
            <a:ext cx="9144000" cy="5143500"/>
          </a:xfrm>
          <a:prstGeom prst="rect">
            <a:avLst/>
          </a:prstGeom>
          <a:noFill/>
          <a:ln>
            <a:noFill/>
          </a:ln>
        </p:spPr>
      </p:pic>
      <p:sp>
        <p:nvSpPr>
          <p:cNvPr id="79" name="Google Shape;79;p16"/>
          <p:cNvSpPr txBox="1"/>
          <p:nvPr>
            <p:ph type="title"/>
          </p:nvPr>
        </p:nvSpPr>
        <p:spPr>
          <a:xfrm>
            <a:off x="311700" y="236150"/>
            <a:ext cx="8520600" cy="572700"/>
          </a:xfrm>
          <a:prstGeom prst="rect">
            <a:avLst/>
          </a:prstGeom>
        </p:spPr>
        <p:txBody>
          <a:bodyPr anchorCtr="0" anchor="t" bIns="91425" lIns="91425" spcFirstLastPara="1" rIns="91425" wrap="square" tIns="91425">
            <a:noAutofit/>
          </a:bodyPr>
          <a:lstStyle/>
          <a:p>
            <a:pPr indent="-387350" lvl="0" marL="457200" rtl="0" algn="l">
              <a:spcBef>
                <a:spcPts val="0"/>
              </a:spcBef>
              <a:spcAft>
                <a:spcPts val="0"/>
              </a:spcAft>
              <a:buClr>
                <a:schemeClr val="lt1"/>
              </a:buClr>
              <a:buSzPts val="2500"/>
              <a:buFont typeface="Impact"/>
              <a:buAutoNum type="arabicPeriod"/>
            </a:pPr>
            <a:r>
              <a:rPr lang="en" sz="2500">
                <a:solidFill>
                  <a:schemeClr val="lt1"/>
                </a:solidFill>
                <a:latin typeface="Impact"/>
                <a:ea typeface="Impact"/>
                <a:cs typeface="Impact"/>
                <a:sym typeface="Impact"/>
              </a:rPr>
              <a:t>Collective, in the sense that it is to be enjoyed by the faithful as a collectivity</a:t>
            </a:r>
            <a:endParaRPr sz="2500">
              <a:solidFill>
                <a:schemeClr val="lt1"/>
              </a:solidFill>
              <a:latin typeface="Impact"/>
              <a:ea typeface="Impact"/>
              <a:cs typeface="Impact"/>
              <a:sym typeface="Impact"/>
            </a:endParaRPr>
          </a:p>
        </p:txBody>
      </p:sp>
      <p:pic>
        <p:nvPicPr>
          <p:cNvPr id="80" name="Google Shape;80;p16"/>
          <p:cNvPicPr preferRelativeResize="0"/>
          <p:nvPr/>
        </p:nvPicPr>
        <p:blipFill>
          <a:blip r:embed="rId4">
            <a:alphaModFix/>
          </a:blip>
          <a:stretch>
            <a:fillRect/>
          </a:stretch>
        </p:blipFill>
        <p:spPr>
          <a:xfrm>
            <a:off x="1304925" y="1232925"/>
            <a:ext cx="6534150" cy="3676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17"/>
          <p:cNvPicPr preferRelativeResize="0"/>
          <p:nvPr/>
        </p:nvPicPr>
        <p:blipFill>
          <a:blip r:embed="rId3">
            <a:alphaModFix/>
          </a:blip>
          <a:stretch>
            <a:fillRect/>
          </a:stretch>
        </p:blipFill>
        <p:spPr>
          <a:xfrm>
            <a:off x="0" y="0"/>
            <a:ext cx="9144000" cy="5143500"/>
          </a:xfrm>
          <a:prstGeom prst="rect">
            <a:avLst/>
          </a:prstGeom>
          <a:noFill/>
          <a:ln>
            <a:noFill/>
          </a:ln>
        </p:spPr>
      </p:pic>
      <p:sp>
        <p:nvSpPr>
          <p:cNvPr id="86" name="Google Shape;8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Millennialism and Revolution</a:t>
            </a:r>
            <a:endParaRPr>
              <a:solidFill>
                <a:schemeClr val="lt1"/>
              </a:solidFill>
            </a:endParaRPr>
          </a:p>
        </p:txBody>
      </p:sp>
      <p:sp>
        <p:nvSpPr>
          <p:cNvPr id="87" name="Google Shape;87;p17"/>
          <p:cNvSpPr txBox="1"/>
          <p:nvPr>
            <p:ph type="title"/>
          </p:nvPr>
        </p:nvSpPr>
        <p:spPr>
          <a:xfrm>
            <a:off x="311700" y="1017725"/>
            <a:ext cx="8520600" cy="3972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“On the one hand, revolution embodies the extreme side of socio political behavior, in the sense that through such a process humankind explicitly seeks to thoroughly and radically transform the institutions and values of a society. On the other hand, if we define ideology as a doctrine regarding the right and wrong ways in which social power and authority can be used and in what direction society should be headed, then millenarianism must be understood to be ideology in its most extreme form.” </a:t>
            </a:r>
            <a:endParaRPr>
              <a:solidFill>
                <a:schemeClr val="lt1"/>
              </a:solidFill>
            </a:endParaRPr>
          </a:p>
          <a:p>
            <a:pPr indent="-388620" lvl="0" marL="457200" rtl="0" algn="l">
              <a:spcBef>
                <a:spcPts val="0"/>
              </a:spcBef>
              <a:spcAft>
                <a:spcPts val="0"/>
              </a:spcAft>
              <a:buClr>
                <a:schemeClr val="lt1"/>
              </a:buClr>
              <a:buSzPct val="100000"/>
              <a:buChar char="-"/>
            </a:pPr>
            <a:r>
              <a:rPr lang="en">
                <a:solidFill>
                  <a:schemeClr val="lt1"/>
                </a:solidFill>
              </a:rPr>
              <a:t>Rinehart, pg. 2</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18"/>
          <p:cNvPicPr preferRelativeResize="0"/>
          <p:nvPr/>
        </p:nvPicPr>
        <p:blipFill>
          <a:blip r:embed="rId3">
            <a:alphaModFix/>
          </a:blip>
          <a:stretch>
            <a:fillRect/>
          </a:stretch>
        </p:blipFill>
        <p:spPr>
          <a:xfrm>
            <a:off x="0" y="0"/>
            <a:ext cx="9144000" cy="5143500"/>
          </a:xfrm>
          <a:prstGeom prst="rect">
            <a:avLst/>
          </a:prstGeom>
          <a:noFill/>
          <a:ln>
            <a:noFill/>
          </a:ln>
        </p:spPr>
      </p:pic>
      <p:sp>
        <p:nvSpPr>
          <p:cNvPr id="93" name="Google Shape;93;p18"/>
          <p:cNvSpPr/>
          <p:nvPr/>
        </p:nvSpPr>
        <p:spPr>
          <a:xfrm>
            <a:off x="209550" y="266700"/>
            <a:ext cx="8343900" cy="8382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8"/>
          <p:cNvSpPr txBox="1"/>
          <p:nvPr>
            <p:ph type="title"/>
          </p:nvPr>
        </p:nvSpPr>
        <p:spPr>
          <a:xfrm>
            <a:off x="311700" y="445025"/>
            <a:ext cx="8520600" cy="849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lt1"/>
                </a:solidFill>
              </a:rPr>
              <a:t>Three functions of </a:t>
            </a:r>
            <a:r>
              <a:rPr lang="en">
                <a:solidFill>
                  <a:schemeClr val="lt1"/>
                </a:solidFill>
              </a:rPr>
              <a:t>Millennialism</a:t>
            </a:r>
            <a:r>
              <a:rPr lang="en">
                <a:solidFill>
                  <a:schemeClr val="lt1"/>
                </a:solidFill>
              </a:rPr>
              <a:t> for Revolutionaries</a:t>
            </a:r>
            <a:endParaRPr>
              <a:solidFill>
                <a:schemeClr val="lt1"/>
              </a:solidFill>
            </a:endParaRPr>
          </a:p>
        </p:txBody>
      </p:sp>
      <p:sp>
        <p:nvSpPr>
          <p:cNvPr id="95" name="Google Shape;95;p18"/>
          <p:cNvSpPr/>
          <p:nvPr/>
        </p:nvSpPr>
        <p:spPr>
          <a:xfrm>
            <a:off x="311700" y="1762125"/>
            <a:ext cx="3603000" cy="18858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6" name="Google Shape;96;p18"/>
          <p:cNvSpPr txBox="1"/>
          <p:nvPr/>
        </p:nvSpPr>
        <p:spPr>
          <a:xfrm>
            <a:off x="311700" y="2038188"/>
            <a:ext cx="4111200" cy="18858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chemeClr val="lt1"/>
              </a:buClr>
              <a:buSzPts val="2200"/>
              <a:buAutoNum type="arabicPeriod"/>
            </a:pPr>
            <a:r>
              <a:rPr lang="en" sz="2200">
                <a:solidFill>
                  <a:schemeClr val="lt1"/>
                </a:solidFill>
              </a:rPr>
              <a:t>A preparatory function</a:t>
            </a:r>
            <a:endParaRPr sz="2200">
              <a:solidFill>
                <a:schemeClr val="lt1"/>
              </a:solidFill>
            </a:endParaRPr>
          </a:p>
          <a:p>
            <a:pPr indent="-368300" lvl="0" marL="457200" rtl="0" algn="l">
              <a:lnSpc>
                <a:spcPct val="115000"/>
              </a:lnSpc>
              <a:spcBef>
                <a:spcPts val="0"/>
              </a:spcBef>
              <a:spcAft>
                <a:spcPts val="0"/>
              </a:spcAft>
              <a:buClr>
                <a:schemeClr val="lt1"/>
              </a:buClr>
              <a:buSzPts val="2200"/>
              <a:buAutoNum type="arabicPeriod"/>
            </a:pPr>
            <a:r>
              <a:rPr lang="en" sz="2200">
                <a:solidFill>
                  <a:schemeClr val="lt1"/>
                </a:solidFill>
              </a:rPr>
              <a:t>A leadership function</a:t>
            </a:r>
            <a:endParaRPr sz="2200">
              <a:solidFill>
                <a:schemeClr val="lt1"/>
              </a:solidFill>
            </a:endParaRPr>
          </a:p>
          <a:p>
            <a:pPr indent="-368300" lvl="0" marL="457200" rtl="0" algn="l">
              <a:lnSpc>
                <a:spcPct val="115000"/>
              </a:lnSpc>
              <a:spcBef>
                <a:spcPts val="0"/>
              </a:spcBef>
              <a:spcAft>
                <a:spcPts val="0"/>
              </a:spcAft>
              <a:buClr>
                <a:schemeClr val="lt1"/>
              </a:buClr>
              <a:buSzPts val="2200"/>
              <a:buAutoNum type="arabicPeriod"/>
            </a:pPr>
            <a:r>
              <a:rPr lang="en" sz="2200">
                <a:solidFill>
                  <a:schemeClr val="lt1"/>
                </a:solidFill>
              </a:rPr>
              <a:t>A therapeutic function</a:t>
            </a:r>
            <a:endParaRPr sz="2200">
              <a:solidFill>
                <a:schemeClr val="lt1"/>
              </a:solidFill>
            </a:endParaRPr>
          </a:p>
        </p:txBody>
      </p:sp>
      <p:pic>
        <p:nvPicPr>
          <p:cNvPr id="97" name="Google Shape;97;p18"/>
          <p:cNvPicPr preferRelativeResize="0"/>
          <p:nvPr/>
        </p:nvPicPr>
        <p:blipFill rotWithShape="1">
          <a:blip r:embed="rId4">
            <a:alphaModFix/>
          </a:blip>
          <a:srcRect b="26849" l="14629" r="10001" t="25179"/>
          <a:stretch/>
        </p:blipFill>
        <p:spPr>
          <a:xfrm>
            <a:off x="4231950" y="1466375"/>
            <a:ext cx="4550100" cy="2896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id="102" name="Google Shape;102;p19"/>
          <p:cNvPicPr preferRelativeResize="0"/>
          <p:nvPr/>
        </p:nvPicPr>
        <p:blipFill>
          <a:blip r:embed="rId3">
            <a:alphaModFix/>
          </a:blip>
          <a:stretch>
            <a:fillRect/>
          </a:stretch>
        </p:blipFill>
        <p:spPr>
          <a:xfrm>
            <a:off x="0" y="0"/>
            <a:ext cx="9144000" cy="5143500"/>
          </a:xfrm>
          <a:prstGeom prst="rect">
            <a:avLst/>
          </a:prstGeom>
          <a:noFill/>
          <a:ln>
            <a:noFill/>
          </a:ln>
        </p:spPr>
      </p:pic>
      <p:sp>
        <p:nvSpPr>
          <p:cNvPr id="103" name="Google Shape;103;p19"/>
          <p:cNvSpPr txBox="1"/>
          <p:nvPr>
            <p:ph type="title"/>
          </p:nvPr>
        </p:nvSpPr>
        <p:spPr>
          <a:xfrm>
            <a:off x="5007525" y="511700"/>
            <a:ext cx="3965100" cy="6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lt1"/>
                </a:solidFill>
              </a:rPr>
              <a:t>“The Disoriented Poor”</a:t>
            </a:r>
            <a:endParaRPr>
              <a:solidFill>
                <a:schemeClr val="lt1"/>
              </a:solidFill>
            </a:endParaRPr>
          </a:p>
        </p:txBody>
      </p:sp>
      <p:sp>
        <p:nvSpPr>
          <p:cNvPr id="104" name="Google Shape;104;p19"/>
          <p:cNvSpPr txBox="1"/>
          <p:nvPr/>
        </p:nvSpPr>
        <p:spPr>
          <a:xfrm>
            <a:off x="5052525" y="1837775"/>
            <a:ext cx="3710400" cy="252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“...again and again, in situations of mass disorientation and anxiety, traditional beliefs about a future golden age or messianic kingdom came to serve as vehicles for social aspirations and animosities.”</a:t>
            </a:r>
            <a:endParaRPr sz="1800">
              <a:solidFill>
                <a:schemeClr val="lt1"/>
              </a:solidFill>
            </a:endParaRPr>
          </a:p>
          <a:p>
            <a:pPr indent="-342900" lvl="0" marL="457200" rtl="0" algn="l">
              <a:spcBef>
                <a:spcPts val="0"/>
              </a:spcBef>
              <a:spcAft>
                <a:spcPts val="0"/>
              </a:spcAft>
              <a:buClr>
                <a:schemeClr val="lt1"/>
              </a:buClr>
              <a:buSzPts val="1800"/>
              <a:buChar char="-"/>
            </a:pPr>
            <a:r>
              <a:rPr lang="en" sz="1800">
                <a:solidFill>
                  <a:schemeClr val="lt1"/>
                </a:solidFill>
              </a:rPr>
              <a:t>Cohn, pg. 12</a:t>
            </a:r>
            <a:endParaRPr sz="1800">
              <a:solidFill>
                <a:schemeClr val="lt1"/>
              </a:solidFill>
            </a:endParaRPr>
          </a:p>
        </p:txBody>
      </p:sp>
      <p:pic>
        <p:nvPicPr>
          <p:cNvPr id="105" name="Google Shape;105;p19"/>
          <p:cNvPicPr preferRelativeResize="0"/>
          <p:nvPr/>
        </p:nvPicPr>
        <p:blipFill>
          <a:blip r:embed="rId4">
            <a:alphaModFix/>
          </a:blip>
          <a:stretch>
            <a:fillRect/>
          </a:stretch>
        </p:blipFill>
        <p:spPr>
          <a:xfrm>
            <a:off x="242475" y="1147752"/>
            <a:ext cx="4200175" cy="284798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20"/>
          <p:cNvPicPr preferRelativeResize="0"/>
          <p:nvPr/>
        </p:nvPicPr>
        <p:blipFill>
          <a:blip r:embed="rId3">
            <a:alphaModFix/>
          </a:blip>
          <a:stretch>
            <a:fillRect/>
          </a:stretch>
        </p:blipFill>
        <p:spPr>
          <a:xfrm>
            <a:off x="0" y="0"/>
            <a:ext cx="9144000" cy="5143500"/>
          </a:xfrm>
          <a:prstGeom prst="rect">
            <a:avLst/>
          </a:prstGeom>
          <a:noFill/>
          <a:ln>
            <a:noFill/>
          </a:ln>
        </p:spPr>
      </p:pic>
      <p:sp>
        <p:nvSpPr>
          <p:cNvPr id="111" name="Google Shape;111;p20"/>
          <p:cNvSpPr/>
          <p:nvPr/>
        </p:nvSpPr>
        <p:spPr>
          <a:xfrm>
            <a:off x="228600" y="771525"/>
            <a:ext cx="4124400" cy="36291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20"/>
          <p:cNvSpPr txBox="1"/>
          <p:nvPr>
            <p:ph type="title"/>
          </p:nvPr>
        </p:nvSpPr>
        <p:spPr>
          <a:xfrm>
            <a:off x="311700" y="873650"/>
            <a:ext cx="4041300" cy="831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lt1"/>
                </a:solidFill>
              </a:rPr>
              <a:t>“The Disoriented Poor”</a:t>
            </a:r>
            <a:endParaRPr>
              <a:solidFill>
                <a:schemeClr val="lt1"/>
              </a:solidFill>
            </a:endParaRPr>
          </a:p>
        </p:txBody>
      </p:sp>
      <p:sp>
        <p:nvSpPr>
          <p:cNvPr id="113" name="Google Shape;113;p20"/>
          <p:cNvSpPr txBox="1"/>
          <p:nvPr/>
        </p:nvSpPr>
        <p:spPr>
          <a:xfrm>
            <a:off x="353250" y="1591450"/>
            <a:ext cx="3732900" cy="24948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lt1"/>
              </a:buClr>
              <a:buSzPts val="1800"/>
              <a:buChar char="●"/>
            </a:pPr>
            <a:r>
              <a:rPr lang="en" sz="1800">
                <a:solidFill>
                  <a:schemeClr val="lt1"/>
                </a:solidFill>
              </a:rPr>
              <a:t>Broader Societal Upheaval</a:t>
            </a:r>
            <a:endParaRPr sz="1800">
              <a:solidFill>
                <a:schemeClr val="lt1"/>
              </a:solidFill>
            </a:endParaRPr>
          </a:p>
          <a:p>
            <a:pPr indent="-342900" lvl="1" marL="914400" rtl="0" algn="l">
              <a:spcBef>
                <a:spcPts val="0"/>
              </a:spcBef>
              <a:spcAft>
                <a:spcPts val="0"/>
              </a:spcAft>
              <a:buClr>
                <a:schemeClr val="lt1"/>
              </a:buClr>
              <a:buSzPts val="1800"/>
              <a:buChar char="○"/>
            </a:pPr>
            <a:r>
              <a:rPr lang="en" sz="1800">
                <a:solidFill>
                  <a:schemeClr val="lt1"/>
                </a:solidFill>
              </a:rPr>
              <a:t>Environmental</a:t>
            </a:r>
            <a:endParaRPr sz="1800">
              <a:solidFill>
                <a:schemeClr val="lt1"/>
              </a:solidFill>
            </a:endParaRPr>
          </a:p>
          <a:p>
            <a:pPr indent="-342900" lvl="1" marL="914400" rtl="0" algn="l">
              <a:spcBef>
                <a:spcPts val="0"/>
              </a:spcBef>
              <a:spcAft>
                <a:spcPts val="0"/>
              </a:spcAft>
              <a:buClr>
                <a:schemeClr val="lt1"/>
              </a:buClr>
              <a:buSzPts val="1800"/>
              <a:buChar char="○"/>
            </a:pPr>
            <a:r>
              <a:rPr lang="en" sz="1800">
                <a:solidFill>
                  <a:schemeClr val="lt1"/>
                </a:solidFill>
              </a:rPr>
              <a:t>Sociopolitical</a:t>
            </a:r>
            <a:endParaRPr sz="1800">
              <a:solidFill>
                <a:schemeClr val="lt1"/>
              </a:solidFill>
            </a:endParaRPr>
          </a:p>
          <a:p>
            <a:pPr indent="-342900" lvl="1" marL="914400" rtl="0" algn="l">
              <a:spcBef>
                <a:spcPts val="0"/>
              </a:spcBef>
              <a:spcAft>
                <a:spcPts val="0"/>
              </a:spcAft>
              <a:buClr>
                <a:schemeClr val="lt1"/>
              </a:buClr>
              <a:buSzPts val="1800"/>
              <a:buChar char="○"/>
            </a:pPr>
            <a:r>
              <a:rPr lang="en" sz="1800">
                <a:solidFill>
                  <a:schemeClr val="lt1"/>
                </a:solidFill>
              </a:rPr>
              <a:t>Economical</a:t>
            </a:r>
            <a:endParaRPr sz="1800">
              <a:solidFill>
                <a:schemeClr val="lt1"/>
              </a:solidFill>
            </a:endParaRPr>
          </a:p>
          <a:p>
            <a:pPr indent="-342900" lvl="0" marL="457200" rtl="0" algn="l">
              <a:spcBef>
                <a:spcPts val="0"/>
              </a:spcBef>
              <a:spcAft>
                <a:spcPts val="0"/>
              </a:spcAft>
              <a:buClr>
                <a:schemeClr val="lt1"/>
              </a:buClr>
              <a:buSzPts val="1800"/>
              <a:buChar char="●"/>
            </a:pPr>
            <a:r>
              <a:rPr lang="en" sz="1800">
                <a:solidFill>
                  <a:schemeClr val="lt1"/>
                </a:solidFill>
              </a:rPr>
              <a:t>Mass Psychosis</a:t>
            </a:r>
            <a:endParaRPr sz="1800">
              <a:solidFill>
                <a:schemeClr val="lt1"/>
              </a:solidFill>
            </a:endParaRPr>
          </a:p>
          <a:p>
            <a:pPr indent="-342900" lvl="0" marL="457200" rtl="0" algn="l">
              <a:spcBef>
                <a:spcPts val="0"/>
              </a:spcBef>
              <a:spcAft>
                <a:spcPts val="0"/>
              </a:spcAft>
              <a:buClr>
                <a:schemeClr val="lt1"/>
              </a:buClr>
              <a:buSzPts val="1800"/>
              <a:buChar char="●"/>
            </a:pPr>
            <a:r>
              <a:rPr lang="en" sz="1800">
                <a:solidFill>
                  <a:schemeClr val="lt1"/>
                </a:solidFill>
              </a:rPr>
              <a:t>“Brain Washing”</a:t>
            </a:r>
            <a:endParaRPr sz="1800">
              <a:solidFill>
                <a:schemeClr val="lt1"/>
              </a:solidFill>
            </a:endParaRPr>
          </a:p>
          <a:p>
            <a:pPr indent="-342900" lvl="1" marL="914400" rtl="0" algn="l">
              <a:spcBef>
                <a:spcPts val="0"/>
              </a:spcBef>
              <a:spcAft>
                <a:spcPts val="0"/>
              </a:spcAft>
              <a:buClr>
                <a:schemeClr val="lt1"/>
              </a:buClr>
              <a:buSzPts val="1800"/>
              <a:buChar char="○"/>
            </a:pPr>
            <a:r>
              <a:rPr lang="en" sz="1800">
                <a:solidFill>
                  <a:schemeClr val="lt1"/>
                </a:solidFill>
              </a:rPr>
              <a:t>Not a serious theory in study of NRMs</a:t>
            </a:r>
            <a:endParaRPr sz="1800">
              <a:solidFill>
                <a:schemeClr val="lt1"/>
              </a:solidFill>
            </a:endParaRPr>
          </a:p>
        </p:txBody>
      </p:sp>
      <p:pic>
        <p:nvPicPr>
          <p:cNvPr id="114" name="Google Shape;114;p20"/>
          <p:cNvPicPr preferRelativeResize="0"/>
          <p:nvPr/>
        </p:nvPicPr>
        <p:blipFill>
          <a:blip r:embed="rId4">
            <a:alphaModFix/>
          </a:blip>
          <a:stretch>
            <a:fillRect/>
          </a:stretch>
        </p:blipFill>
        <p:spPr>
          <a:xfrm>
            <a:off x="4748401" y="-235225"/>
            <a:ext cx="4614675" cy="60353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21"/>
          <p:cNvPicPr preferRelativeResize="0"/>
          <p:nvPr/>
        </p:nvPicPr>
        <p:blipFill>
          <a:blip r:embed="rId3">
            <a:alphaModFix/>
          </a:blip>
          <a:stretch>
            <a:fillRect/>
          </a:stretch>
        </p:blipFill>
        <p:spPr>
          <a:xfrm>
            <a:off x="0" y="0"/>
            <a:ext cx="9144000" cy="5143500"/>
          </a:xfrm>
          <a:prstGeom prst="rect">
            <a:avLst/>
          </a:prstGeom>
          <a:noFill/>
          <a:ln>
            <a:noFill/>
          </a:ln>
        </p:spPr>
      </p:pic>
      <p:sp>
        <p:nvSpPr>
          <p:cNvPr id="120" name="Google Shape;120;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latin typeface="Impact"/>
                <a:ea typeface="Impact"/>
                <a:cs typeface="Impact"/>
                <a:sym typeface="Impact"/>
              </a:rPr>
              <a:t>2. </a:t>
            </a:r>
            <a:r>
              <a:rPr lang="en">
                <a:solidFill>
                  <a:schemeClr val="lt1"/>
                </a:solidFill>
                <a:latin typeface="Impact"/>
                <a:ea typeface="Impact"/>
                <a:cs typeface="Impact"/>
                <a:sym typeface="Impact"/>
              </a:rPr>
              <a:t>Terrestrial, in the sense that it is to be realized on this earth and not in some other-worldly heaven</a:t>
            </a:r>
            <a:endParaRPr>
              <a:solidFill>
                <a:schemeClr val="lt1"/>
              </a:solidFill>
              <a:latin typeface="Impact"/>
              <a:ea typeface="Impact"/>
              <a:cs typeface="Impact"/>
              <a:sym typeface="Impact"/>
            </a:endParaRPr>
          </a:p>
        </p:txBody>
      </p:sp>
      <p:pic>
        <p:nvPicPr>
          <p:cNvPr id="121" name="Google Shape;121;p21"/>
          <p:cNvPicPr preferRelativeResize="0"/>
          <p:nvPr/>
        </p:nvPicPr>
        <p:blipFill>
          <a:blip r:embed="rId4">
            <a:alphaModFix/>
          </a:blip>
          <a:stretch>
            <a:fillRect/>
          </a:stretch>
        </p:blipFill>
        <p:spPr>
          <a:xfrm>
            <a:off x="1698625" y="1389475"/>
            <a:ext cx="5746750" cy="3591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