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aa595ba2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5aa595ba2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5aa595ba21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5aa595ba21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5aa595ba21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5aa595ba21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5aa595ba21_0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5aa595ba21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Elliot Avedon and Brian Sutton-Smith wrote - “The Study of Games”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Greg Costikyan is the designer of many, many roleplaying games, such as “Toon”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5aa595ba21_0_4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5aa595ba21_0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5aa595ba21_0_5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5aa595ba21_0_5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5aa595ba21_0_6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5aa595ba21_0_6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5aa595ba21_0_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5aa595ba21_0_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5aa595ba21_0_7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5aa595ba21_0_7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5aa595ba21_0_7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5aa595ba21_0_7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5aa595ba21_0_8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5aa595ba21_0_8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5aa595ba2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5aa595ba2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5aa595ba21_0_8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5aa595ba21_0_8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5aa595ba21_0_9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5aa595ba21_0_9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5aa595ba21_0_9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5aa595ba21_0_9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5aa595ba21_0_10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15aa595ba21_0_10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5aa595ba21_0_1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15aa595ba21_0_1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5aa595ba21_0_1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5aa595ba21_0_1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5aa595ba21_0_1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5aa595ba21_0_1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5aa595ba21_0_14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5aa595ba21_0_1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5aa595ba21_0_1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5aa595ba21_0_1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fecdc3b3f1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fecdc3b3f1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5aa595ba21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5aa595ba21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5a1733254a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5a1733254a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fecdc3b3f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fecdc3b3f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fecdc3b3f1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fecdc3b3f1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5a1733254a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5a1733254a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5aa595ba21_0_1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15aa595ba21_0_1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fecdc3b3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fecdc3b3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fecdc3b3f1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fecdc3b3f1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Since cost and the sacrifice (fire and skull)  are both costs/requirements for purchasing new cards they figured moving them elsewhere might clear up some stuff</a:t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fecdc3b3f1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fecdc3b3f1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5a1733254a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15a1733254a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fecdc3b3f1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fecdc3b3f1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5a1733254a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5a1733254a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5a1733254a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15a1733254a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15aa595ba21_0_1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15aa595ba21_0_1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70b0869c5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70b0869c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fecdc3b3f1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fecdc3b3f1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fecdc3b3f1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fecdc3b3f1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15b57bef17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15b57bef17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5a1733254a_0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15a1733254a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fecdc3b3f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fecdc3b3f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fecdc3b3f1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fecdc3b3f1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fecdc3b3f1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fecdc3b3f1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5aa595ba21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5aa595ba21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fecdc3b3f1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fecdc3b3f1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5a1733254a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15a1733254a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fecdc3b3f1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fecdc3b3f1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fecdc3b3f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fecdc3b3f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fecdc3b3f1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fecdc3b3f1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fecdc3b3f1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fecdc3b3f1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fecdc3b3f1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fecdc3b3f1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fecdc3b3f1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fecdc3b3f1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fecdc3b3f1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fecdc3b3f1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15aa595ba21_0_1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15aa595ba21_0_1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70b0869c50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70b0869c50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15a1733254a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0" name="Google Shape;530;g15a1733254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170b0869c5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170b0869c5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15a1733254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15a1733254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g15a173325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4" name="Google Shape;554;g15a173325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15a1733254a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15a1733254a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g15a1733254a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8" name="Google Shape;568;g15a1733254a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15a1733254a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15a1733254a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g170b0869c5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4" name="Google Shape;584;g170b0869c5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15a1733254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15a1733254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2096f80038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2096f8003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70b0869c50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70b0869c50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15a1733254a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15a1733254a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15aa595ba21_0_1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15aa595ba21_0_1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15a1733254a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15a1733254a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15a1733254a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9" name="Google Shape;629;g15a1733254a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15a1733254a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Google Shape;636;g15a1733254a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15a1733254a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15a1733254a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15aa595ba21_0_1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15aa595ba21_0_1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15a1733254a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9" name="Google Shape;659;g15a1733254a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g15aa595ba21_0_1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6" name="Google Shape;666;g15aa595ba21_0_1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5aa595ba21_0_1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5aa595ba21_0_1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5aa595ba21_0_1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5aa595ba21_0_1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fecdc3b3f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0" name="Google Shape;680;gfecdc3b3f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15a1733254a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15a1733254a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g15a1733254a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Google Shape;695;g15a1733254a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0" name="Shape 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Google Shape;701;g15a1733254a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2" name="Google Shape;702;g15a1733254a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15a1733254a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15a1733254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g15a1733254a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7" name="Google Shape;717;g15a1733254a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15a1733254a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Google Shape;724;g15a1733254a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15a1733254a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2" name="Google Shape;732;g15a1733254a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fecdc3b3f1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0" name="Google Shape;740;gfecdc3b3f1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15aa595ba21_0_1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15aa595ba21_0_1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5aa595ba21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5aa595ba21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15aa595ba21_0_1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5" name="Google Shape;755;g15aa595ba21_0_1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g15aa595ba21_0_13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2" name="Google Shape;762;g15aa595ba21_0_1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15aa595ba21_0_1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15aa595ba21_0_1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g15aa595ba21_0_1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7" name="Google Shape;777;g15aa595ba21_0_1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15aa595ba21_0_13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15aa595ba21_0_1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0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15aa595ba21_0_1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15aa595ba21_0_1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8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Google Shape;799;g15aa595ba21_0_1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0" name="Google Shape;800;g15aa595ba21_0_1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g15aa595ba21_0_1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0" name="Google Shape;810;g15aa595ba21_0_1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6.jpg"/><Relationship Id="rId5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5.jpg"/><Relationship Id="rId5" Type="http://schemas.openxmlformats.org/officeDocument/2006/relationships/image" Target="../media/image4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8.png"/><Relationship Id="rId4" Type="http://schemas.openxmlformats.org/officeDocument/2006/relationships/image" Target="../media/image97.png"/><Relationship Id="rId5" Type="http://schemas.openxmlformats.org/officeDocument/2006/relationships/image" Target="../media/image96.png"/><Relationship Id="rId6" Type="http://schemas.openxmlformats.org/officeDocument/2006/relationships/image" Target="../media/image9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Relationship Id="rId4" Type="http://schemas.openxmlformats.org/officeDocument/2006/relationships/image" Target="../media/image23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0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.png"/><Relationship Id="rId4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.png"/><Relationship Id="rId4" Type="http://schemas.openxmlformats.org/officeDocument/2006/relationships/image" Target="../media/image2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.png"/><Relationship Id="rId4" Type="http://schemas.openxmlformats.org/officeDocument/2006/relationships/image" Target="../media/image21.png"/><Relationship Id="rId5" Type="http://schemas.openxmlformats.org/officeDocument/2006/relationships/image" Target="../media/image17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7.png"/><Relationship Id="rId4" Type="http://schemas.openxmlformats.org/officeDocument/2006/relationships/image" Target="../media/image2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7.png"/><Relationship Id="rId4" Type="http://schemas.openxmlformats.org/officeDocument/2006/relationships/image" Target="../media/image33.png"/><Relationship Id="rId5" Type="http://schemas.openxmlformats.org/officeDocument/2006/relationships/image" Target="../media/image3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7.png"/><Relationship Id="rId4" Type="http://schemas.openxmlformats.org/officeDocument/2006/relationships/image" Target="../media/image3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7.png"/><Relationship Id="rId4" Type="http://schemas.openxmlformats.org/officeDocument/2006/relationships/image" Target="../media/image30.png"/><Relationship Id="rId5" Type="http://schemas.openxmlformats.org/officeDocument/2006/relationships/image" Target="../media/image37.png"/><Relationship Id="rId6" Type="http://schemas.openxmlformats.org/officeDocument/2006/relationships/image" Target="../media/image34.png"/><Relationship Id="rId7" Type="http://schemas.openxmlformats.org/officeDocument/2006/relationships/image" Target="../media/image3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7.png"/><Relationship Id="rId4" Type="http://schemas.openxmlformats.org/officeDocument/2006/relationships/image" Target="../media/image43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7.png"/><Relationship Id="rId4" Type="http://schemas.openxmlformats.org/officeDocument/2006/relationships/image" Target="../media/image32.png"/><Relationship Id="rId5" Type="http://schemas.openxmlformats.org/officeDocument/2006/relationships/image" Target="../media/image39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7.png"/><Relationship Id="rId4" Type="http://schemas.openxmlformats.org/officeDocument/2006/relationships/image" Target="../media/image46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7.png"/><Relationship Id="rId4" Type="http://schemas.openxmlformats.org/officeDocument/2006/relationships/image" Target="../media/image45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7.png"/><Relationship Id="rId4" Type="http://schemas.openxmlformats.org/officeDocument/2006/relationships/image" Target="../media/image47.png"/><Relationship Id="rId5" Type="http://schemas.openxmlformats.org/officeDocument/2006/relationships/image" Target="../media/image4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7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50.jp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7.png"/><Relationship Id="rId4" Type="http://schemas.openxmlformats.org/officeDocument/2006/relationships/image" Target="../media/image4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7.png"/><Relationship Id="rId4" Type="http://schemas.openxmlformats.org/officeDocument/2006/relationships/image" Target="../media/image53.png"/><Relationship Id="rId5" Type="http://schemas.openxmlformats.org/officeDocument/2006/relationships/image" Target="../media/image51.png"/><Relationship Id="rId6" Type="http://schemas.openxmlformats.org/officeDocument/2006/relationships/image" Target="../media/image6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3.jp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7.png"/><Relationship Id="rId4" Type="http://schemas.openxmlformats.org/officeDocument/2006/relationships/image" Target="../media/image44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7.png"/><Relationship Id="rId4" Type="http://schemas.openxmlformats.org/officeDocument/2006/relationships/image" Target="../media/image57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7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72.jp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7.png"/><Relationship Id="rId4" Type="http://schemas.openxmlformats.org/officeDocument/2006/relationships/image" Target="../media/image62.jp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7.png"/><Relationship Id="rId4" Type="http://schemas.openxmlformats.org/officeDocument/2006/relationships/image" Target="../media/image54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7.png"/><Relationship Id="rId4" Type="http://schemas.openxmlformats.org/officeDocument/2006/relationships/image" Target="../media/image49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7.png"/><Relationship Id="rId4" Type="http://schemas.openxmlformats.org/officeDocument/2006/relationships/image" Target="../media/image55.png"/><Relationship Id="rId5" Type="http://schemas.openxmlformats.org/officeDocument/2006/relationships/image" Target="../media/image52.png"/><Relationship Id="rId6" Type="http://schemas.openxmlformats.org/officeDocument/2006/relationships/image" Target="../media/image60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7.png"/><Relationship Id="rId4" Type="http://schemas.openxmlformats.org/officeDocument/2006/relationships/image" Target="../media/image92.jp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7.png"/><Relationship Id="rId4" Type="http://schemas.openxmlformats.org/officeDocument/2006/relationships/image" Target="../media/image6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7.png"/><Relationship Id="rId4" Type="http://schemas.openxmlformats.org/officeDocument/2006/relationships/image" Target="../media/image56.png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7.png"/><Relationship Id="rId4" Type="http://schemas.openxmlformats.org/officeDocument/2006/relationships/image" Target="../media/image58.png"/><Relationship Id="rId5" Type="http://schemas.openxmlformats.org/officeDocument/2006/relationships/image" Target="../media/image61.png"/><Relationship Id="rId6" Type="http://schemas.openxmlformats.org/officeDocument/2006/relationships/image" Target="../media/image59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7.png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7.png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7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7.png"/><Relationship Id="rId4" Type="http://schemas.openxmlformats.org/officeDocument/2006/relationships/image" Target="../media/image71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7.png"/><Relationship Id="rId4" Type="http://schemas.openxmlformats.org/officeDocument/2006/relationships/image" Target="../media/image86.jp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7.png"/><Relationship Id="rId4" Type="http://schemas.openxmlformats.org/officeDocument/2006/relationships/image" Target="../media/image63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7.png"/><Relationship Id="rId4" Type="http://schemas.openxmlformats.org/officeDocument/2006/relationships/image" Target="../media/image66.jp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<Relationship Id="rId3" Type="http://schemas.openxmlformats.org/officeDocument/2006/relationships/image" Target="../media/image7.png"/><Relationship Id="rId4" Type="http://schemas.openxmlformats.org/officeDocument/2006/relationships/image" Target="../media/image6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7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1.xml"/><Relationship Id="rId3" Type="http://schemas.openxmlformats.org/officeDocument/2006/relationships/image" Target="../media/image7.png"/><Relationship Id="rId4" Type="http://schemas.openxmlformats.org/officeDocument/2006/relationships/image" Target="../media/image78.jpg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7.png"/><Relationship Id="rId4" Type="http://schemas.openxmlformats.org/officeDocument/2006/relationships/image" Target="../media/image70.png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7.png"/><Relationship Id="rId4" Type="http://schemas.openxmlformats.org/officeDocument/2006/relationships/image" Target="../media/image88.jpg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7.png"/><Relationship Id="rId4" Type="http://schemas.openxmlformats.org/officeDocument/2006/relationships/image" Target="../media/image91.jpg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7.png"/><Relationship Id="rId4" Type="http://schemas.openxmlformats.org/officeDocument/2006/relationships/image" Target="../media/image69.png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6.xml"/><Relationship Id="rId3" Type="http://schemas.openxmlformats.org/officeDocument/2006/relationships/image" Target="../media/image7.png"/><Relationship Id="rId4" Type="http://schemas.openxmlformats.org/officeDocument/2006/relationships/image" Target="../media/image73.jpg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7.png"/><Relationship Id="rId4" Type="http://schemas.openxmlformats.org/officeDocument/2006/relationships/image" Target="../media/image67.png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8.xml"/><Relationship Id="rId3" Type="http://schemas.openxmlformats.org/officeDocument/2006/relationships/image" Target="../media/image7.png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9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.jpg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Relationship Id="rId3" Type="http://schemas.openxmlformats.org/officeDocument/2006/relationships/image" Target="../media/image7.png"/><Relationship Id="rId4" Type="http://schemas.openxmlformats.org/officeDocument/2006/relationships/image" Target="../media/image94.jpg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7.png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2.xml"/><Relationship Id="rId3" Type="http://schemas.openxmlformats.org/officeDocument/2006/relationships/image" Target="../media/image7.png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3.xml"/><Relationship Id="rId3" Type="http://schemas.openxmlformats.org/officeDocument/2006/relationships/image" Target="../media/image7.png"/><Relationship Id="rId4" Type="http://schemas.openxmlformats.org/officeDocument/2006/relationships/image" Target="../media/image77.png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7.png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7.png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7.png"/><Relationship Id="rId4" Type="http://schemas.openxmlformats.org/officeDocument/2006/relationships/image" Target="../media/image80.png"/><Relationship Id="rId5" Type="http://schemas.openxmlformats.org/officeDocument/2006/relationships/image" Target="../media/image76.png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7.png"/><Relationship Id="rId4" Type="http://schemas.openxmlformats.org/officeDocument/2006/relationships/image" Target="../media/image85.png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7.png"/><Relationship Id="rId4" Type="http://schemas.openxmlformats.org/officeDocument/2006/relationships/image" Target="../media/image93.jpg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7.png"/><Relationship Id="rId4" Type="http://schemas.openxmlformats.org/officeDocument/2006/relationships/image" Target="../media/image82.png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7.png"/><Relationship Id="rId4" Type="http://schemas.openxmlformats.org/officeDocument/2006/relationships/image" Target="../media/image75.jpg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7.png"/><Relationship Id="rId4" Type="http://schemas.openxmlformats.org/officeDocument/2006/relationships/image" Target="../media/image74.png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7.png"/><Relationship Id="rId4" Type="http://schemas.openxmlformats.org/officeDocument/2006/relationships/image" Target="../media/image81.png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7.png"/><Relationship Id="rId4" Type="http://schemas.openxmlformats.org/officeDocument/2006/relationships/image" Target="../media/image90.png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5.xml"/><Relationship Id="rId3" Type="http://schemas.openxmlformats.org/officeDocument/2006/relationships/image" Target="../media/image7.png"/><Relationship Id="rId4" Type="http://schemas.openxmlformats.org/officeDocument/2006/relationships/image" Target="../media/image89.png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7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6" Type="http://schemas.openxmlformats.org/officeDocument/2006/relationships/image" Target="../media/image87.png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7.xml"/><Relationship Id="rId3" Type="http://schemas.openxmlformats.org/officeDocument/2006/relationships/image" Target="../media/image7.png"/><Relationship Id="rId4" Type="http://schemas.openxmlformats.org/officeDocument/2006/relationships/hyperlink" Target="mailto:gmaixner@iu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311688" y="1174675"/>
            <a:ext cx="8520600" cy="92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Droid Sans"/>
                <a:ea typeface="Droid Sans"/>
                <a:cs typeface="Droid Sans"/>
                <a:sym typeface="Droid Sans"/>
              </a:rPr>
              <a:t>Designing Games for Your Classroom - A Basic Primer</a:t>
            </a:r>
            <a:r>
              <a:rPr lang="en">
                <a:solidFill>
                  <a:srgbClr val="FFFFFF"/>
                </a:solidFill>
                <a:highlight>
                  <a:srgbClr val="000000"/>
                </a:highlight>
              </a:rPr>
              <a:t>   </a:t>
            </a:r>
            <a:endParaRPr>
              <a:solidFill>
                <a:srgbClr val="FFFFFF"/>
              </a:solidFill>
              <a:highlight>
                <a:srgbClr val="000000"/>
              </a:highlight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-12" y="1981725"/>
            <a:ext cx="9144000" cy="105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Gary R. Maixner III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User Experience/Project Management Librarian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Indiana University - Purdue University Indianapolis</a:t>
            </a:r>
            <a:endParaRPr sz="1800"/>
          </a:p>
        </p:txBody>
      </p:sp>
      <p:sp>
        <p:nvSpPr>
          <p:cNvPr id="57" name="Google Shape;57;p13"/>
          <p:cNvSpPr txBox="1"/>
          <p:nvPr/>
        </p:nvSpPr>
        <p:spPr>
          <a:xfrm>
            <a:off x="755650" y="3163500"/>
            <a:ext cx="7484700" cy="19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Droid Sans"/>
                <a:ea typeface="Droid Sans"/>
                <a:cs typeface="Droid Sans"/>
                <a:sym typeface="Droid Sans"/>
              </a:rPr>
              <a:t>Activity Time!</a:t>
            </a:r>
            <a:endParaRPr b="1" sz="30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What is your favorite game?  What about it resonates so much with you?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07225" y="-510125"/>
            <a:ext cx="9758439" cy="6505626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2"/>
          <p:cNvSpPr txBox="1"/>
          <p:nvPr/>
        </p:nvSpPr>
        <p:spPr>
          <a:xfrm>
            <a:off x="736300" y="2524425"/>
            <a:ext cx="5848200" cy="9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WHAT IS A GAME? 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sz="4800">
              <a:highlight>
                <a:srgbClr val="FFFFFF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24" name="Google Shape;124;p22"/>
          <p:cNvSpPr txBox="1"/>
          <p:nvPr/>
        </p:nvSpPr>
        <p:spPr>
          <a:xfrm>
            <a:off x="629675" y="434800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Nguyen, Linh.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(2011).[280] Easy come, easy go.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3"/>
          <p:cNvSpPr txBox="1"/>
          <p:nvPr/>
        </p:nvSpPr>
        <p:spPr>
          <a:xfrm>
            <a:off x="0" y="456675"/>
            <a:ext cx="91440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latin typeface="Droid Sans"/>
                <a:ea typeface="Droid Sans"/>
                <a:cs typeface="Droid Sans"/>
                <a:sym typeface="Droid Sans"/>
              </a:rPr>
              <a:t>ACTIVITY TIME!</a:t>
            </a:r>
            <a:endParaRPr b="1"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131" name="Google Shape;131;p23"/>
          <p:cNvPicPr preferRelativeResize="0"/>
          <p:nvPr/>
        </p:nvPicPr>
        <p:blipFill rotWithShape="1">
          <a:blip r:embed="rId4">
            <a:alphaModFix/>
          </a:blip>
          <a:srcRect b="0" l="29981" r="12846" t="0"/>
          <a:stretch/>
        </p:blipFill>
        <p:spPr>
          <a:xfrm>
            <a:off x="683700" y="1383325"/>
            <a:ext cx="2684047" cy="26389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3"/>
          <p:cNvSpPr txBox="1"/>
          <p:nvPr/>
        </p:nvSpPr>
        <p:spPr>
          <a:xfrm>
            <a:off x="629675" y="4175800"/>
            <a:ext cx="8781000" cy="8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Genlab, Frank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(201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Curling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Evans, Bryan.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(2017).Clean sweep.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[Photograph]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23"/>
          <p:cNvPicPr preferRelativeResize="0"/>
          <p:nvPr/>
        </p:nvPicPr>
        <p:blipFill rotWithShape="1">
          <a:blip r:embed="rId5">
            <a:alphaModFix/>
          </a:blip>
          <a:srcRect b="0" l="8492" r="23734" t="0"/>
          <a:stretch/>
        </p:blipFill>
        <p:spPr>
          <a:xfrm>
            <a:off x="5581750" y="1383325"/>
            <a:ext cx="2684048" cy="2638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/>
          <p:nvPr/>
        </p:nvSpPr>
        <p:spPr>
          <a:xfrm>
            <a:off x="3480713" y="1493625"/>
            <a:ext cx="1968000" cy="23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What separates a game from an activity?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5500" y="-910375"/>
            <a:ext cx="9459504" cy="630632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4"/>
          <p:cNvSpPr txBox="1"/>
          <p:nvPr/>
        </p:nvSpPr>
        <p:spPr>
          <a:xfrm>
            <a:off x="619150" y="4537325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Stock Catalog.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(2018). dictionary.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  <p:sp>
        <p:nvSpPr>
          <p:cNvPr id="141" name="Google Shape;141;p24"/>
          <p:cNvSpPr txBox="1"/>
          <p:nvPr/>
        </p:nvSpPr>
        <p:spPr>
          <a:xfrm>
            <a:off x="682375" y="334975"/>
            <a:ext cx="53103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highlight>
                  <a:srgbClr val="000000"/>
                </a:highlight>
                <a:latin typeface="Droid Sans"/>
                <a:ea typeface="Droid Sans"/>
                <a:cs typeface="Droid Sans"/>
                <a:sym typeface="Droid Sans"/>
              </a:rPr>
              <a:t>Merriam-Webster</a:t>
            </a:r>
            <a:endParaRPr sz="2400">
              <a:solidFill>
                <a:srgbClr val="FFFFFF"/>
              </a:solidFill>
              <a:highlight>
                <a:srgbClr val="000000"/>
              </a:highlight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highlight>
                  <a:srgbClr val="000000"/>
                </a:highlight>
                <a:latin typeface="Droid Sans"/>
                <a:ea typeface="Droid Sans"/>
                <a:cs typeface="Droid Sans"/>
                <a:sym typeface="Droid Sans"/>
              </a:rPr>
              <a:t>A physical or mental competition conducted according to rules with the participants in direct opposition to each other</a:t>
            </a:r>
            <a:endParaRPr sz="1800">
              <a:solidFill>
                <a:srgbClr val="FFFFFF"/>
              </a:solidFill>
              <a:highlight>
                <a:srgbClr val="000000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42" name="Google Shape;142;p24"/>
          <p:cNvSpPr txBox="1"/>
          <p:nvPr/>
        </p:nvSpPr>
        <p:spPr>
          <a:xfrm>
            <a:off x="3030825" y="1839725"/>
            <a:ext cx="58029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highlight>
                  <a:srgbClr val="000000"/>
                </a:highlight>
                <a:latin typeface="Droid Sans"/>
                <a:ea typeface="Droid Sans"/>
                <a:cs typeface="Droid Sans"/>
                <a:sym typeface="Droid Sans"/>
              </a:rPr>
              <a:t>Elliot Avedon and Brian Sutton-Smith</a:t>
            </a:r>
            <a:endParaRPr sz="2400">
              <a:solidFill>
                <a:srgbClr val="FFFFFF"/>
              </a:solidFill>
              <a:highlight>
                <a:srgbClr val="000000"/>
              </a:highlight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highlight>
                  <a:srgbClr val="000000"/>
                </a:highlight>
                <a:latin typeface="Droid Sans"/>
                <a:ea typeface="Droid Sans"/>
                <a:cs typeface="Droid Sans"/>
                <a:sym typeface="Droid Sans"/>
              </a:rPr>
              <a:t>Games are an exercise of voluntary control systems, in which there is a contest between powers, confined by rules in order to produce a disequilibrial outcome.</a:t>
            </a:r>
            <a:endParaRPr sz="1800">
              <a:solidFill>
                <a:srgbClr val="FFFFFF"/>
              </a:solidFill>
              <a:highlight>
                <a:srgbClr val="000000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43" name="Google Shape;143;p24"/>
          <p:cNvSpPr txBox="1"/>
          <p:nvPr/>
        </p:nvSpPr>
        <p:spPr>
          <a:xfrm>
            <a:off x="619150" y="3344475"/>
            <a:ext cx="63537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  <a:highlight>
                  <a:srgbClr val="000000"/>
                </a:highlight>
                <a:latin typeface="Droid Sans"/>
                <a:ea typeface="Droid Sans"/>
                <a:cs typeface="Droid Sans"/>
                <a:sym typeface="Droid Sans"/>
              </a:rPr>
              <a:t>Greg Costikyan</a:t>
            </a:r>
            <a:endParaRPr sz="2400">
              <a:solidFill>
                <a:srgbClr val="FFFFFF"/>
              </a:solidFill>
              <a:highlight>
                <a:srgbClr val="000000"/>
              </a:highlight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highlight>
                  <a:srgbClr val="000000"/>
                </a:highlight>
                <a:latin typeface="Droid Sans"/>
                <a:ea typeface="Droid Sans"/>
                <a:cs typeface="Droid Sans"/>
                <a:sym typeface="Droid Sans"/>
              </a:rPr>
              <a:t>[A game is] an interactive structure of endogenous meaning that requires players to struggle toward a goal.</a:t>
            </a:r>
            <a:endParaRPr sz="1800">
              <a:solidFill>
                <a:srgbClr val="FFFFFF"/>
              </a:solidFill>
              <a:highlight>
                <a:srgbClr val="000000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5"/>
          <p:cNvSpPr txBox="1"/>
          <p:nvPr/>
        </p:nvSpPr>
        <p:spPr>
          <a:xfrm>
            <a:off x="685500" y="873050"/>
            <a:ext cx="7773000" cy="11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ASPECTS THAT MAKE AN ACTIVITY A GAME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50" name="Google Shape;150;p25"/>
          <p:cNvSpPr txBox="1"/>
          <p:nvPr/>
        </p:nvSpPr>
        <p:spPr>
          <a:xfrm>
            <a:off x="774875" y="1587525"/>
            <a:ext cx="7594200" cy="22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 goal, win condition, or problem to solve</a:t>
            </a:r>
            <a:br>
              <a:rPr lang="en" sz="2400"/>
            </a:b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 decision to make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Artificial limitations on what a player can do (rules)</a:t>
            </a:r>
            <a:br>
              <a:rPr lang="en" sz="2400"/>
            </a:b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Internal Stakes (maybe?)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6"/>
          <p:cNvSpPr txBox="1"/>
          <p:nvPr/>
        </p:nvSpPr>
        <p:spPr>
          <a:xfrm>
            <a:off x="1483100" y="1693475"/>
            <a:ext cx="6006000" cy="8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Droid Sans"/>
                <a:ea typeface="Droid Sans"/>
                <a:cs typeface="Droid Sans"/>
                <a:sym typeface="Droid Sans"/>
              </a:rPr>
              <a:t>Fun =</a:t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57" name="Google Shape;157;p26"/>
          <p:cNvSpPr txBox="1"/>
          <p:nvPr/>
        </p:nvSpPr>
        <p:spPr>
          <a:xfrm>
            <a:off x="1468450" y="2778125"/>
            <a:ext cx="62310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 Pleasure + Surprise</a:t>
            </a:r>
            <a:endParaRPr sz="4800">
              <a:solidFill>
                <a:schemeClr val="dk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7"/>
          <p:cNvSpPr txBox="1"/>
          <p:nvPr/>
        </p:nvSpPr>
        <p:spPr>
          <a:xfrm>
            <a:off x="1273525" y="401725"/>
            <a:ext cx="2696700" cy="7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Gamification 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64" name="Google Shape;164;p27"/>
          <p:cNvSpPr txBox="1"/>
          <p:nvPr/>
        </p:nvSpPr>
        <p:spPr>
          <a:xfrm>
            <a:off x="4392075" y="401725"/>
            <a:ext cx="39456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Game Based-learning</a:t>
            </a:r>
            <a:endParaRPr sz="3000">
              <a:solidFill>
                <a:schemeClr val="dk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5" name="Google Shape;165;p27"/>
          <p:cNvPicPr preferRelativeResize="0"/>
          <p:nvPr/>
        </p:nvPicPr>
        <p:blipFill rotWithShape="1">
          <a:blip r:embed="rId4">
            <a:alphaModFix/>
          </a:blip>
          <a:srcRect b="0" l="11323" r="0" t="0"/>
          <a:stretch/>
        </p:blipFill>
        <p:spPr>
          <a:xfrm>
            <a:off x="629675" y="1164475"/>
            <a:ext cx="3846899" cy="290617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7"/>
          <p:cNvSpPr txBox="1"/>
          <p:nvPr/>
        </p:nvSpPr>
        <p:spPr>
          <a:xfrm>
            <a:off x="629675" y="4175800"/>
            <a:ext cx="8781000" cy="8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Ikegame, Shinsuke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09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Zipcar Starbucks Party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Boristhefrog.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(2009).Crazy hordes of things game.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[Photograph]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7" name="Google Shape;167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51125" y="1164475"/>
            <a:ext cx="3945604" cy="29592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8"/>
          <p:cNvSpPr txBox="1"/>
          <p:nvPr/>
        </p:nvSpPr>
        <p:spPr>
          <a:xfrm>
            <a:off x="915100" y="589025"/>
            <a:ext cx="6952800" cy="6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Game like elements?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74" name="Google Shape;174;p28"/>
          <p:cNvSpPr txBox="1"/>
          <p:nvPr/>
        </p:nvSpPr>
        <p:spPr>
          <a:xfrm>
            <a:off x="1141450" y="1359350"/>
            <a:ext cx="6836400" cy="299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8"/>
          <p:cNvSpPr txBox="1"/>
          <p:nvPr/>
        </p:nvSpPr>
        <p:spPr>
          <a:xfrm>
            <a:off x="1327550" y="1414400"/>
            <a:ext cx="6588300" cy="30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Choices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Randomization elements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Scores/Points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Turns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Actions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Rewards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Movement on a board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Droid Sans"/>
              <a:buChar char="●"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Etc.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2925" y="-1141275"/>
            <a:ext cx="9548080" cy="6365373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9"/>
          <p:cNvSpPr txBox="1"/>
          <p:nvPr/>
        </p:nvSpPr>
        <p:spPr>
          <a:xfrm>
            <a:off x="629675" y="434800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Dibben, David.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(2013).River.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  <p:sp>
        <p:nvSpPr>
          <p:cNvPr id="182" name="Google Shape;182;p29"/>
          <p:cNvSpPr txBox="1"/>
          <p:nvPr/>
        </p:nvSpPr>
        <p:spPr>
          <a:xfrm>
            <a:off x="725550" y="580850"/>
            <a:ext cx="5848200" cy="23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POSITIVE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PSYCHOLOGY AND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FLOW THEORY 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sz="4800">
              <a:highlight>
                <a:srgbClr val="FFFFFF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0"/>
          <p:cNvSpPr txBox="1"/>
          <p:nvPr/>
        </p:nvSpPr>
        <p:spPr>
          <a:xfrm>
            <a:off x="1293775" y="399700"/>
            <a:ext cx="6395100" cy="9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Mihály </a:t>
            </a:r>
            <a:r>
              <a:rPr lang="en" sz="2400"/>
              <a:t>Csíkszentmihályi 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(Me-high Chick-sent-me-high)</a:t>
            </a:r>
            <a:endParaRPr sz="2400"/>
          </a:p>
        </p:txBody>
      </p:sp>
      <p:pic>
        <p:nvPicPr>
          <p:cNvPr id="189" name="Google Shape;18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7375" y="1241025"/>
            <a:ext cx="5599301" cy="293295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0"/>
          <p:cNvSpPr txBox="1"/>
          <p:nvPr/>
        </p:nvSpPr>
        <p:spPr>
          <a:xfrm>
            <a:off x="629675" y="434800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TED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08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Flow, the secret to happiness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screen capture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Retrieved from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YouTube</a:t>
            </a:r>
            <a:endParaRPr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5988" y="704611"/>
            <a:ext cx="6872001" cy="3734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8" l="23244" r="5889" t="11932"/>
          <a:stretch/>
        </p:blipFill>
        <p:spPr>
          <a:xfrm>
            <a:off x="279200" y="161074"/>
            <a:ext cx="2617675" cy="2455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4">
            <a:alphaModFix/>
          </a:blip>
          <a:srcRect b="19833" l="26183" r="4492" t="4380"/>
          <a:stretch/>
        </p:blipFill>
        <p:spPr>
          <a:xfrm>
            <a:off x="2896875" y="161075"/>
            <a:ext cx="2976802" cy="2455023"/>
          </a:xfrm>
          <a:prstGeom prst="rect">
            <a:avLst/>
          </a:prstGeom>
          <a:noFill/>
          <a:ln>
            <a:noFill/>
          </a:ln>
          <a:effectLst>
            <a:outerShdw blurRad="128588" rotWithShape="0" algn="bl" dir="3060000" dist="180975">
              <a:srgbClr val="000000">
                <a:alpha val="50000"/>
              </a:srgbClr>
            </a:outerShdw>
          </a:effectLst>
        </p:spPr>
      </p:pic>
      <p:pic>
        <p:nvPicPr>
          <p:cNvPr id="64" name="Google Shape;64;p14"/>
          <p:cNvPicPr preferRelativeResize="0"/>
          <p:nvPr/>
        </p:nvPicPr>
        <p:blipFill rotWithShape="1">
          <a:blip r:embed="rId5">
            <a:alphaModFix/>
          </a:blip>
          <a:srcRect b="41265" l="15377" r="15879" t="6775"/>
          <a:stretch/>
        </p:blipFill>
        <p:spPr>
          <a:xfrm>
            <a:off x="279200" y="2616100"/>
            <a:ext cx="2617677" cy="2366327"/>
          </a:xfrm>
          <a:prstGeom prst="rect">
            <a:avLst/>
          </a:prstGeom>
          <a:noFill/>
          <a:ln>
            <a:noFill/>
          </a:ln>
          <a:effectLst>
            <a:outerShdw blurRad="128588" rotWithShape="0" algn="bl" dir="2880000" dist="142875">
              <a:srgbClr val="000000">
                <a:alpha val="50000"/>
              </a:srgbClr>
            </a:outerShdw>
          </a:effectLst>
        </p:spPr>
      </p:pic>
      <p:pic>
        <p:nvPicPr>
          <p:cNvPr id="65" name="Google Shape;65;p14"/>
          <p:cNvPicPr preferRelativeResize="0"/>
          <p:nvPr/>
        </p:nvPicPr>
        <p:blipFill rotWithShape="1">
          <a:blip r:embed="rId6">
            <a:alphaModFix/>
          </a:blip>
          <a:srcRect b="26810" l="29638" r="26620" t="29027"/>
          <a:stretch/>
        </p:blipFill>
        <p:spPr>
          <a:xfrm>
            <a:off x="2896875" y="2616100"/>
            <a:ext cx="2976798" cy="2366327"/>
          </a:xfrm>
          <a:prstGeom prst="rect">
            <a:avLst/>
          </a:prstGeom>
          <a:noFill/>
          <a:ln>
            <a:noFill/>
          </a:ln>
          <a:effectLst>
            <a:outerShdw blurRad="128588" rotWithShape="0" algn="bl" dir="2640000" dist="142875">
              <a:srgbClr val="000000">
                <a:alpha val="50000"/>
              </a:srgbClr>
            </a:outerShdw>
          </a:effectLst>
        </p:spPr>
      </p:pic>
      <p:sp>
        <p:nvSpPr>
          <p:cNvPr id="66" name="Google Shape;66;p14"/>
          <p:cNvSpPr txBox="1"/>
          <p:nvPr/>
        </p:nvSpPr>
        <p:spPr>
          <a:xfrm>
            <a:off x="6186500" y="1203925"/>
            <a:ext cx="2506500" cy="26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Droid Sans"/>
                <a:ea typeface="Droid Sans"/>
                <a:cs typeface="Droid Sans"/>
                <a:sym typeface="Droid Sans"/>
              </a:rPr>
              <a:t>My favorite games </a:t>
            </a:r>
            <a:endParaRPr b="1"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Droid Sans"/>
                <a:ea typeface="Droid Sans"/>
                <a:cs typeface="Droid Sans"/>
                <a:sym typeface="Droid Sans"/>
              </a:rPr>
              <a:t>are…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Malifaux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Bloodborne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Binding of Isaac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Moonrakers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Go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Donkey Kong ‘94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300" y="518337"/>
            <a:ext cx="7557577" cy="4106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3"/>
          <p:cNvPicPr preferRelativeResize="0"/>
          <p:nvPr/>
        </p:nvPicPr>
        <p:blipFill rotWithShape="1">
          <a:blip r:embed="rId4">
            <a:alphaModFix/>
          </a:blip>
          <a:srcRect b="0" l="0" r="3595" t="0"/>
          <a:stretch/>
        </p:blipFill>
        <p:spPr>
          <a:xfrm>
            <a:off x="679650" y="1489475"/>
            <a:ext cx="5581474" cy="314614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3"/>
          <p:cNvSpPr txBox="1"/>
          <p:nvPr/>
        </p:nvSpPr>
        <p:spPr>
          <a:xfrm>
            <a:off x="0" y="456675"/>
            <a:ext cx="91440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latin typeface="Droid Sans"/>
                <a:ea typeface="Droid Sans"/>
                <a:cs typeface="Droid Sans"/>
                <a:sym typeface="Droid Sans"/>
              </a:rPr>
              <a:t>ACTIVITY TIME!</a:t>
            </a:r>
            <a:endParaRPr b="1"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10" name="Google Shape;210;p33"/>
          <p:cNvSpPr txBox="1"/>
          <p:nvPr/>
        </p:nvSpPr>
        <p:spPr>
          <a:xfrm>
            <a:off x="6453400" y="2103075"/>
            <a:ext cx="1958700" cy="16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Let’s think of</a:t>
            </a:r>
            <a:r>
              <a:rPr lang="en" sz="1800"/>
              <a:t> activities or times that you found yourself in any of these zones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4"/>
          <p:cNvPicPr preferRelativeResize="0"/>
          <p:nvPr/>
        </p:nvPicPr>
        <p:blipFill rotWithShape="1">
          <a:blip r:embed="rId4">
            <a:alphaModFix/>
          </a:blip>
          <a:srcRect b="0" l="0" r="3222" t="0"/>
          <a:stretch/>
        </p:blipFill>
        <p:spPr>
          <a:xfrm>
            <a:off x="992200" y="704725"/>
            <a:ext cx="7075426" cy="397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5"/>
          <p:cNvPicPr preferRelativeResize="0"/>
          <p:nvPr/>
        </p:nvPicPr>
        <p:blipFill rotWithShape="1">
          <a:blip r:embed="rId4">
            <a:alphaModFix/>
          </a:blip>
          <a:srcRect b="0" l="0" r="3222" t="0"/>
          <a:stretch/>
        </p:blipFill>
        <p:spPr>
          <a:xfrm>
            <a:off x="992200" y="704725"/>
            <a:ext cx="7075426" cy="397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6"/>
          <p:cNvPicPr preferRelativeResize="0"/>
          <p:nvPr/>
        </p:nvPicPr>
        <p:blipFill rotWithShape="1">
          <a:blip r:embed="rId4">
            <a:alphaModFix/>
          </a:blip>
          <a:srcRect b="0" l="0" r="3595" t="0"/>
          <a:stretch/>
        </p:blipFill>
        <p:spPr>
          <a:xfrm>
            <a:off x="2762300" y="1542075"/>
            <a:ext cx="5581474" cy="314614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6"/>
          <p:cNvSpPr txBox="1"/>
          <p:nvPr/>
        </p:nvSpPr>
        <p:spPr>
          <a:xfrm>
            <a:off x="0" y="456675"/>
            <a:ext cx="91440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latin typeface="Droid Sans"/>
                <a:ea typeface="Droid Sans"/>
                <a:cs typeface="Droid Sans"/>
                <a:sym typeface="Droid Sans"/>
              </a:rPr>
              <a:t>ACTIVITY TIME!</a:t>
            </a:r>
            <a:endParaRPr b="1"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30" name="Google Shape;230;p36"/>
          <p:cNvSpPr txBox="1"/>
          <p:nvPr/>
        </p:nvSpPr>
        <p:spPr>
          <a:xfrm>
            <a:off x="752425" y="1871675"/>
            <a:ext cx="1958700" cy="20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How would you modify the challenge of one of the tasks you noted earlier to enter flow state?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37"/>
          <p:cNvSpPr txBox="1"/>
          <p:nvPr/>
        </p:nvSpPr>
        <p:spPr>
          <a:xfrm rot="-5400000">
            <a:off x="-192550" y="975175"/>
            <a:ext cx="40260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900">
                <a:latin typeface="Impact"/>
                <a:ea typeface="Impact"/>
                <a:cs typeface="Impact"/>
                <a:sym typeface="Impact"/>
              </a:rPr>
              <a:t>GAME PIECES</a:t>
            </a:r>
            <a:endParaRPr sz="8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37" name="Google Shape;237;p37"/>
          <p:cNvSpPr txBox="1"/>
          <p:nvPr/>
        </p:nvSpPr>
        <p:spPr>
          <a:xfrm>
            <a:off x="707825" y="4468400"/>
            <a:ext cx="574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Levine, Alan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(2009).Wooden Chess Set. 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Flickr..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238" name="Google Shape;238;p37"/>
          <p:cNvPicPr preferRelativeResize="0"/>
          <p:nvPr/>
        </p:nvPicPr>
        <p:blipFill rotWithShape="1">
          <a:blip r:embed="rId4">
            <a:alphaModFix/>
          </a:blip>
          <a:srcRect b="3114" l="1652" r="13153" t="2224"/>
          <a:stretch/>
        </p:blipFill>
        <p:spPr>
          <a:xfrm>
            <a:off x="3008750" y="442400"/>
            <a:ext cx="5428300" cy="40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3813" y="1199156"/>
            <a:ext cx="3958050" cy="323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8"/>
          <p:cNvSpPr txBox="1"/>
          <p:nvPr/>
        </p:nvSpPr>
        <p:spPr>
          <a:xfrm>
            <a:off x="823825" y="523550"/>
            <a:ext cx="71946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Four Elements of a Game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grpSp>
        <p:nvGrpSpPr>
          <p:cNvPr id="246" name="Google Shape;246;p38"/>
          <p:cNvGrpSpPr/>
          <p:nvPr/>
        </p:nvGrpSpPr>
        <p:grpSpPr>
          <a:xfrm>
            <a:off x="5215625" y="801775"/>
            <a:ext cx="3313050" cy="3837200"/>
            <a:chOff x="5158500" y="822425"/>
            <a:chExt cx="3313050" cy="3837200"/>
          </a:xfrm>
        </p:grpSpPr>
        <p:cxnSp>
          <p:nvCxnSpPr>
            <p:cNvPr id="247" name="Google Shape;247;p38"/>
            <p:cNvCxnSpPr>
              <a:endCxn id="248" idx="3"/>
            </p:cNvCxnSpPr>
            <p:nvPr/>
          </p:nvCxnSpPr>
          <p:spPr>
            <a:xfrm flipH="1" rot="10800000">
              <a:off x="6361788" y="2075612"/>
              <a:ext cx="754800" cy="1263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9" name="Google Shape;249;p38"/>
            <p:cNvCxnSpPr>
              <a:stCxn id="250" idx="5"/>
            </p:cNvCxnSpPr>
            <p:nvPr/>
          </p:nvCxnSpPr>
          <p:spPr>
            <a:xfrm>
              <a:off x="6411687" y="2609712"/>
              <a:ext cx="796200" cy="425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1" name="Google Shape;251;p38"/>
            <p:cNvCxnSpPr/>
            <p:nvPr/>
          </p:nvCxnSpPr>
          <p:spPr>
            <a:xfrm flipH="1" rot="10800000">
              <a:off x="6237775" y="1455725"/>
              <a:ext cx="1116600" cy="315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2" name="Google Shape;252;p38"/>
            <p:cNvCxnSpPr/>
            <p:nvPr/>
          </p:nvCxnSpPr>
          <p:spPr>
            <a:xfrm>
              <a:off x="7805650" y="1997225"/>
              <a:ext cx="78900" cy="8799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3" name="Google Shape;253;p38"/>
            <p:cNvCxnSpPr/>
            <p:nvPr/>
          </p:nvCxnSpPr>
          <p:spPr>
            <a:xfrm>
              <a:off x="5718925" y="2662725"/>
              <a:ext cx="169200" cy="9024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4" name="Google Shape;254;p38"/>
            <p:cNvCxnSpPr>
              <a:stCxn id="255" idx="6"/>
            </p:cNvCxnSpPr>
            <p:nvPr/>
          </p:nvCxnSpPr>
          <p:spPr>
            <a:xfrm flipH="1" rot="10800000">
              <a:off x="6807925" y="3542425"/>
              <a:ext cx="512700" cy="383100"/>
            </a:xfrm>
            <a:prstGeom prst="straightConnector1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8" name="Google Shape;248;p38"/>
            <p:cNvSpPr/>
            <p:nvPr/>
          </p:nvSpPr>
          <p:spPr>
            <a:xfrm>
              <a:off x="6901575" y="822425"/>
              <a:ext cx="1468200" cy="1468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Aesthetics</a:t>
              </a:r>
              <a:endParaRPr sz="1300"/>
            </a:p>
          </p:txBody>
        </p:sp>
        <p:sp>
          <p:nvSpPr>
            <p:cNvPr id="250" name="Google Shape;250;p38"/>
            <p:cNvSpPr/>
            <p:nvPr/>
          </p:nvSpPr>
          <p:spPr>
            <a:xfrm>
              <a:off x="5158500" y="1356525"/>
              <a:ext cx="1468200" cy="1468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Mechanics</a:t>
              </a:r>
              <a:endParaRPr sz="1300"/>
            </a:p>
          </p:txBody>
        </p:sp>
        <p:sp>
          <p:nvSpPr>
            <p:cNvPr id="256" name="Google Shape;256;p38"/>
            <p:cNvSpPr/>
            <p:nvPr/>
          </p:nvSpPr>
          <p:spPr>
            <a:xfrm>
              <a:off x="7003350" y="2571750"/>
              <a:ext cx="1468200" cy="1468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Story</a:t>
              </a:r>
              <a:endParaRPr sz="1300"/>
            </a:p>
          </p:txBody>
        </p:sp>
        <p:sp>
          <p:nvSpPr>
            <p:cNvPr id="255" name="Google Shape;255;p38"/>
            <p:cNvSpPr/>
            <p:nvPr/>
          </p:nvSpPr>
          <p:spPr>
            <a:xfrm>
              <a:off x="5339725" y="3191425"/>
              <a:ext cx="1468200" cy="14682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/>
                <a:t>Technology</a:t>
              </a:r>
              <a:endParaRPr sz="1300"/>
            </a:p>
          </p:txBody>
        </p:sp>
      </p:grpSp>
      <p:sp>
        <p:nvSpPr>
          <p:cNvPr id="257" name="Google Shape;257;p38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Schell, Jesse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Game Element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The Art of Game Design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9"/>
          <p:cNvSpPr txBox="1"/>
          <p:nvPr/>
        </p:nvSpPr>
        <p:spPr>
          <a:xfrm>
            <a:off x="629675" y="434800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lt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Janis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(2014).Mechanics.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  <p:sp>
        <p:nvSpPr>
          <p:cNvPr id="264" name="Google Shape;264;p39"/>
          <p:cNvSpPr txBox="1"/>
          <p:nvPr/>
        </p:nvSpPr>
        <p:spPr>
          <a:xfrm>
            <a:off x="3952450" y="747100"/>
            <a:ext cx="5848200" cy="23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MECHANICS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sz="4800">
              <a:highlight>
                <a:srgbClr val="FFFFFF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40"/>
          <p:cNvSpPr txBox="1"/>
          <p:nvPr/>
        </p:nvSpPr>
        <p:spPr>
          <a:xfrm>
            <a:off x="774900" y="4501475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ljubaphoto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Mechanic using a ratchet wrench stock photo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iStock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40"/>
          <p:cNvSpPr txBox="1"/>
          <p:nvPr/>
        </p:nvSpPr>
        <p:spPr>
          <a:xfrm>
            <a:off x="774900" y="3180875"/>
            <a:ext cx="7594200" cy="14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Can be considered similar to the “genre” of a game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High level descriptions of </a:t>
            </a:r>
            <a:r>
              <a:rPr lang="en" sz="2200"/>
              <a:t>components</a:t>
            </a:r>
            <a:r>
              <a:rPr lang="en" sz="2200"/>
              <a:t> of a game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Different</a:t>
            </a:r>
            <a:r>
              <a:rPr lang="en" sz="2200"/>
              <a:t> from rules</a:t>
            </a:r>
            <a:endParaRPr sz="2200"/>
          </a:p>
        </p:txBody>
      </p:sp>
      <p:pic>
        <p:nvPicPr>
          <p:cNvPr id="272" name="Google Shape;272;p40"/>
          <p:cNvPicPr preferRelativeResize="0"/>
          <p:nvPr/>
        </p:nvPicPr>
        <p:blipFill rotWithShape="1">
          <a:blip r:embed="rId4">
            <a:alphaModFix/>
          </a:blip>
          <a:srcRect b="15207" l="-2080" r="2079" t="34419"/>
          <a:stretch/>
        </p:blipFill>
        <p:spPr>
          <a:xfrm>
            <a:off x="696900" y="648350"/>
            <a:ext cx="7540925" cy="253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41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Winning a Game/Losing a Game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79" name="Google Shape;279;p41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slgckgc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12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Race Medals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p41"/>
          <p:cNvPicPr preferRelativeResize="0"/>
          <p:nvPr/>
        </p:nvPicPr>
        <p:blipFill rotWithShape="1">
          <a:blip r:embed="rId4">
            <a:alphaModFix/>
          </a:blip>
          <a:srcRect b="9519" l="0" r="0" t="1099"/>
          <a:stretch/>
        </p:blipFill>
        <p:spPr>
          <a:xfrm>
            <a:off x="1582150" y="1105998"/>
            <a:ext cx="5604826" cy="331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1062350" y="778350"/>
            <a:ext cx="70683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Droid Sans"/>
                <a:ea typeface="Droid Sans"/>
                <a:cs typeface="Droid Sans"/>
                <a:sym typeface="Droid Sans"/>
              </a:rPr>
              <a:t>My goals for today...</a:t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1651400" y="1757900"/>
            <a:ext cx="5890200" cy="21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Give you the language you need to work with games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Get you comfortable with the idea using games and game elements in the classroom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Give you a starting toolbox for making games</a:t>
            </a:r>
            <a:br>
              <a:rPr lang="en" sz="1800">
                <a:latin typeface="Droid Sans"/>
                <a:ea typeface="Droid Sans"/>
                <a:cs typeface="Droid Sans"/>
                <a:sym typeface="Droid Sans"/>
              </a:rPr>
            </a:b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Inspire you to make some epic stuff!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2"/>
          <p:cNvSpPr txBox="1"/>
          <p:nvPr/>
        </p:nvSpPr>
        <p:spPr>
          <a:xfrm>
            <a:off x="0" y="456675"/>
            <a:ext cx="9144000" cy="6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latin typeface="Droid Sans"/>
                <a:ea typeface="Droid Sans"/>
                <a:cs typeface="Droid Sans"/>
                <a:sym typeface="Droid Sans"/>
              </a:rPr>
              <a:t>ACTIVITY TIME!</a:t>
            </a:r>
            <a:endParaRPr b="1"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87" name="Google Shape;287;p42"/>
          <p:cNvSpPr txBox="1"/>
          <p:nvPr/>
        </p:nvSpPr>
        <p:spPr>
          <a:xfrm>
            <a:off x="615750" y="4448425"/>
            <a:ext cx="8781000" cy="82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Sparkignitor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08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).R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eduction gears on Pratt &amp; Whitney Canada PT6 gas turbine engine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Wikicommons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42"/>
          <p:cNvSpPr txBox="1"/>
          <p:nvPr/>
        </p:nvSpPr>
        <p:spPr>
          <a:xfrm>
            <a:off x="724025" y="1271200"/>
            <a:ext cx="7589100" cy="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What are some of your favorite mechanics? How many can you name?</a:t>
            </a:r>
            <a:endParaRPr/>
          </a:p>
        </p:txBody>
      </p:sp>
      <p:pic>
        <p:nvPicPr>
          <p:cNvPr id="289" name="Google Shape;289;p42"/>
          <p:cNvPicPr preferRelativeResize="0"/>
          <p:nvPr/>
        </p:nvPicPr>
        <p:blipFill rotWithShape="1">
          <a:blip r:embed="rId4">
            <a:alphaModFix/>
          </a:blip>
          <a:srcRect b="16757" l="0" r="0" t="15943"/>
          <a:stretch/>
        </p:blipFill>
        <p:spPr>
          <a:xfrm>
            <a:off x="1749175" y="1736925"/>
            <a:ext cx="4923474" cy="271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43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Examples of Mechanics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296" name="Google Shape;296;p43"/>
          <p:cNvSpPr txBox="1"/>
          <p:nvPr/>
        </p:nvSpPr>
        <p:spPr>
          <a:xfrm>
            <a:off x="594175" y="1305175"/>
            <a:ext cx="31869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Deck Building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Bidding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Area Control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Piece Capture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Exploding Dice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Race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Realtime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Worker </a:t>
            </a:r>
            <a:endParaRPr sz="22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Placement</a:t>
            </a:r>
            <a:endParaRPr sz="2200"/>
          </a:p>
        </p:txBody>
      </p:sp>
      <p:pic>
        <p:nvPicPr>
          <p:cNvPr id="297" name="Google Shape;297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3262" y="1106000"/>
            <a:ext cx="2220025" cy="352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43"/>
          <p:cNvPicPr preferRelativeResize="0"/>
          <p:nvPr/>
        </p:nvPicPr>
        <p:blipFill rotWithShape="1">
          <a:blip r:embed="rId5">
            <a:alphaModFix/>
          </a:blip>
          <a:srcRect b="0" l="0" r="45217" t="0"/>
          <a:stretch/>
        </p:blipFill>
        <p:spPr>
          <a:xfrm>
            <a:off x="5542300" y="1444963"/>
            <a:ext cx="2776525" cy="263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Google Shape;303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p44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latin typeface="Droid Sans"/>
                <a:ea typeface="Droid Sans"/>
                <a:cs typeface="Droid Sans"/>
                <a:sym typeface="Droid Sans"/>
              </a:rPr>
              <a:t>Combining Mechanics into Something New</a:t>
            </a:r>
            <a:endParaRPr sz="29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305" name="Google Shape;305;p44"/>
          <p:cNvPicPr preferRelativeResize="0"/>
          <p:nvPr/>
        </p:nvPicPr>
        <p:blipFill rotWithShape="1">
          <a:blip r:embed="rId4">
            <a:alphaModFix/>
          </a:blip>
          <a:srcRect b="5945" l="0" r="0" t="45197"/>
          <a:stretch/>
        </p:blipFill>
        <p:spPr>
          <a:xfrm>
            <a:off x="912725" y="889675"/>
            <a:ext cx="7428301" cy="3629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5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Design Space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12" name="Google Shape;312;p45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Vagrant Records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07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The Alchemy Index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Discogs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3" name="Google Shape;313;p45"/>
          <p:cNvPicPr preferRelativeResize="0"/>
          <p:nvPr/>
        </p:nvPicPr>
        <p:blipFill rotWithShape="1">
          <a:blip r:embed="rId4">
            <a:alphaModFix/>
          </a:blip>
          <a:srcRect b="0" l="15241" r="1564" t="0"/>
          <a:stretch/>
        </p:blipFill>
        <p:spPr>
          <a:xfrm>
            <a:off x="2759762" y="889675"/>
            <a:ext cx="3354425" cy="353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6"/>
          <p:cNvSpPr txBox="1"/>
          <p:nvPr/>
        </p:nvSpPr>
        <p:spPr>
          <a:xfrm>
            <a:off x="962450" y="-399925"/>
            <a:ext cx="4488600" cy="25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0">
                <a:solidFill>
                  <a:srgbClr val="222222"/>
                </a:solidFill>
              </a:rPr>
              <a:t>©</a:t>
            </a:r>
            <a:endParaRPr sz="35000"/>
          </a:p>
        </p:txBody>
      </p:sp>
      <p:pic>
        <p:nvPicPr>
          <p:cNvPr id="320" name="Google Shape;320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72025" y="501650"/>
            <a:ext cx="6048052" cy="380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460176"/>
            <a:ext cx="9371425" cy="6653725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7"/>
          <p:cNvSpPr txBox="1"/>
          <p:nvPr/>
        </p:nvSpPr>
        <p:spPr>
          <a:xfrm>
            <a:off x="485375" y="456395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lt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Canva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unknown.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[Illustration]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Medium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  <p:sp>
        <p:nvSpPr>
          <p:cNvPr id="327" name="Google Shape;327;p47"/>
          <p:cNvSpPr txBox="1"/>
          <p:nvPr/>
        </p:nvSpPr>
        <p:spPr>
          <a:xfrm>
            <a:off x="2017100" y="0"/>
            <a:ext cx="5848200" cy="23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A E S T H E T I C S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sz="4800">
              <a:highlight>
                <a:srgbClr val="FFFFFF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48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Number 1 Goal is Readability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334" name="Google Shape;334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5425" y="1035175"/>
            <a:ext cx="3461349" cy="346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48"/>
          <p:cNvPicPr preferRelativeResize="0"/>
          <p:nvPr/>
        </p:nvPicPr>
        <p:blipFill rotWithShape="1">
          <a:blip r:embed="rId5">
            <a:alphaModFix/>
          </a:blip>
          <a:srcRect b="0" l="0" r="54712" t="0"/>
          <a:stretch/>
        </p:blipFill>
        <p:spPr>
          <a:xfrm>
            <a:off x="5010260" y="1034450"/>
            <a:ext cx="2716140" cy="346135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p48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GL HF Games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22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Primordial Secrets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Kickstarter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49"/>
          <p:cNvSpPr txBox="1"/>
          <p:nvPr/>
        </p:nvSpPr>
        <p:spPr>
          <a:xfrm>
            <a:off x="580025" y="4058025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Marcher, Martin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900">
                <a:latin typeface="Calibri"/>
                <a:ea typeface="Calibri"/>
                <a:cs typeface="Calibri"/>
                <a:sym typeface="Calibri"/>
              </a:rPr>
              <a:t>14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9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" sz="900">
                <a:latin typeface="Calibri"/>
                <a:ea typeface="Calibri"/>
                <a:cs typeface="Calibri"/>
                <a:sym typeface="Calibri"/>
              </a:rPr>
              <a:t>Legend Of Zelda Health Bar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900">
                <a:latin typeface="Calibri"/>
                <a:ea typeface="Calibri"/>
                <a:cs typeface="Calibri"/>
                <a:sym typeface="Calibri"/>
              </a:rPr>
              <a:t>PNGItem</a:t>
            </a:r>
            <a:endParaRPr i="1"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MechanicalPaladin.</a:t>
            </a:r>
            <a:r>
              <a:rPr i="1" lang="en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(2012). Subscreen / Inventory W.I.P..</a:t>
            </a:r>
            <a:r>
              <a:rPr lang="en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[Illustration]</a:t>
            </a:r>
            <a:r>
              <a:rPr i="1" lang="en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MODDb</a:t>
            </a:r>
            <a:endParaRPr i="1"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Gwiz665. Color Wheel.. [Illustration]. Retrieved from MTG.Fandom</a:t>
            </a:r>
            <a:endParaRPr i="1"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Pokemon Company. Electric Energy. [Illustration]. Retrieved from Troll and Toad</a:t>
            </a:r>
            <a:endParaRPr i="1"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3" name="Google Shape;343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0885" y="1443062"/>
            <a:ext cx="1690540" cy="2355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26075" y="1252758"/>
            <a:ext cx="2891837" cy="2903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4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7375" y="1603022"/>
            <a:ext cx="2065675" cy="7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9"/>
          <p:cNvPicPr preferRelativeResize="0"/>
          <p:nvPr/>
        </p:nvPicPr>
        <p:blipFill rotWithShape="1">
          <a:blip r:embed="rId7">
            <a:alphaModFix/>
          </a:blip>
          <a:srcRect b="23796" l="21982" r="56083" t="57099"/>
          <a:stretch/>
        </p:blipFill>
        <p:spPr>
          <a:xfrm>
            <a:off x="661675" y="2399225"/>
            <a:ext cx="2306850" cy="1506888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p49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Use Visual Language from Other Games/Media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50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Be Consistent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54" name="Google Shape;354;p50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North Charleston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14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Scales of Justice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5" name="Google Shape;355;p50"/>
          <p:cNvSpPr txBox="1"/>
          <p:nvPr/>
        </p:nvSpPr>
        <p:spPr>
          <a:xfrm>
            <a:off x="774900" y="105410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 the same fonts and same font sizes to convey the same information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Formatting too - italics, bold, etc. should mean the same thing every time they are used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 the same colors to convey the same resources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Match any cards/dice/resources if possible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Keep layouts consistent - but unique!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Templates are your friends</a:t>
            </a:r>
            <a:endParaRPr sz="24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51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Accessibility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62" name="Google Shape;362;p51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Colorbling Grid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enchroma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3" name="Google Shape;363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3600" y="1011725"/>
            <a:ext cx="5225175" cy="34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1062350" y="611300"/>
            <a:ext cx="70683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Droid Sans"/>
                <a:ea typeface="Droid Sans"/>
                <a:cs typeface="Droid Sans"/>
                <a:sym typeface="Droid Sans"/>
              </a:rPr>
              <a:t>Structure of Presentation</a:t>
            </a:r>
            <a:endParaRPr sz="4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1651400" y="1315275"/>
            <a:ext cx="5890200" cy="21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Theory of Game-Based Learning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The things that make up a game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Mechanics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Aesthetics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Story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Technology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Designing a Game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Art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Playtesting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Writing Rules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How to Teach with Games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52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Layouts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70" name="Google Shape;370;p52"/>
          <p:cNvSpPr txBox="1"/>
          <p:nvPr/>
        </p:nvSpPr>
        <p:spPr>
          <a:xfrm>
            <a:off x="795300" y="4084050"/>
            <a:ext cx="7553400" cy="10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Holmberg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900">
                <a:latin typeface="Calibri"/>
                <a:ea typeface="Calibri"/>
                <a:cs typeface="Calibri"/>
                <a:sym typeface="Calibri"/>
              </a:rPr>
              <a:t> (2000). Mobis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9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]. 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Retrieved from angelfire.com</a:t>
            </a:r>
            <a:endParaRPr sz="9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Holmberg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(2000). Carillion.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[Illustration]. 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Retrieved from angelfire.com</a:t>
            </a:r>
            <a:endParaRPr i="1"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Holmberg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(2000). Hood of Hiding.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[Illustration]. 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Retrieved from angelfire.com</a:t>
            </a:r>
            <a:endParaRPr i="1"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Holmberg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(2001). Arderial Shadow Geyser.</a:t>
            </a:r>
            <a:r>
              <a:rPr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[Illustration]. </a:t>
            </a:r>
            <a:r>
              <a:rPr i="1" lang="en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Retrieved from angelfire.com</a:t>
            </a:r>
            <a:endParaRPr i="1" sz="9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1" name="Google Shape;37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700" y="960259"/>
            <a:ext cx="1994200" cy="2789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7350" y="1237170"/>
            <a:ext cx="1994200" cy="2791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5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51550" y="821124"/>
            <a:ext cx="1994200" cy="2789701"/>
          </a:xfrm>
          <a:prstGeom prst="rect">
            <a:avLst/>
          </a:prstGeom>
          <a:noFill/>
          <a:ln>
            <a:noFill/>
          </a:ln>
          <a:effectLst>
            <a:outerShdw blurRad="1100138" rotWithShape="0" algn="bl" dist="952500">
              <a:srgbClr val="FFFFFF">
                <a:alpha val="62000"/>
              </a:srgbClr>
            </a:outerShdw>
          </a:effectLst>
        </p:spPr>
      </p:pic>
      <p:pic>
        <p:nvPicPr>
          <p:cNvPr id="374" name="Google Shape;374;p52"/>
          <p:cNvPicPr preferRelativeResize="0"/>
          <p:nvPr/>
        </p:nvPicPr>
        <p:blipFill rotWithShape="1">
          <a:blip r:embed="rId7">
            <a:alphaModFix/>
          </a:blip>
          <a:srcRect b="4757" l="6054" r="6456" t="4621"/>
          <a:stretch/>
        </p:blipFill>
        <p:spPr>
          <a:xfrm>
            <a:off x="6545750" y="1137815"/>
            <a:ext cx="1994200" cy="2809534"/>
          </a:xfrm>
          <a:prstGeom prst="rect">
            <a:avLst/>
          </a:prstGeom>
          <a:noFill/>
          <a:ln>
            <a:noFill/>
          </a:ln>
          <a:effectLst>
            <a:outerShdw blurRad="1100138" rotWithShape="0" algn="bl" dist="952500">
              <a:srgbClr val="FFFFFF">
                <a:alpha val="62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53"/>
          <p:cNvSpPr txBox="1"/>
          <p:nvPr/>
        </p:nvSpPr>
        <p:spPr>
          <a:xfrm>
            <a:off x="1051850" y="641625"/>
            <a:ext cx="69420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Resonance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381" name="Google Shape;381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7425" y="898350"/>
            <a:ext cx="6576850" cy="3699475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53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Alderac Entertainment Group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Scene box back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Alderac Entertainment Group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Google Shape;387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54"/>
          <p:cNvSpPr txBox="1"/>
          <p:nvPr/>
        </p:nvSpPr>
        <p:spPr>
          <a:xfrm>
            <a:off x="1043925" y="459050"/>
            <a:ext cx="6942000" cy="7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Resonance Pt. B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89" name="Google Shape;389;p54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Rosewater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Akroan Lion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Yuotube</a:t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McKinnon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(2013). Akroan Horse.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[Illustration]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gatherer.wizards.com</a:t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0" name="Google Shape;390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9538" y="1194900"/>
            <a:ext cx="2124075" cy="295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54"/>
          <p:cNvPicPr preferRelativeResize="0"/>
          <p:nvPr/>
        </p:nvPicPr>
        <p:blipFill rotWithShape="1">
          <a:blip r:embed="rId5">
            <a:alphaModFix/>
          </a:blip>
          <a:srcRect b="0" l="23961" r="23189" t="0"/>
          <a:stretch/>
        </p:blipFill>
        <p:spPr>
          <a:xfrm>
            <a:off x="1682750" y="1174262"/>
            <a:ext cx="2083799" cy="2994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55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Do Not Fear the Mood Board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398" name="Google Shape;398;p55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Aminabell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16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Moodboard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Wikimedia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9" name="Google Shape;399;p55"/>
          <p:cNvPicPr preferRelativeResize="0"/>
          <p:nvPr/>
        </p:nvPicPr>
        <p:blipFill rotWithShape="1">
          <a:blip r:embed="rId4">
            <a:alphaModFix/>
          </a:blip>
          <a:srcRect b="0" l="0" r="0" t="15519"/>
          <a:stretch/>
        </p:blipFill>
        <p:spPr>
          <a:xfrm>
            <a:off x="1470163" y="926450"/>
            <a:ext cx="6203648" cy="3498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Google Shape;40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56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latin typeface="Droid Sans"/>
                <a:ea typeface="Droid Sans"/>
                <a:cs typeface="Droid Sans"/>
                <a:sym typeface="Droid Sans"/>
              </a:rPr>
              <a:t>The Gutter/What Happens Between</a:t>
            </a:r>
            <a:endParaRPr sz="34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406" name="Google Shape;406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6601" y="881525"/>
            <a:ext cx="4663100" cy="36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56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McCloud, Scott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(1993).Understanding Comics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0744" y="433775"/>
            <a:ext cx="2703031" cy="38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67250" y="433775"/>
            <a:ext cx="2748017" cy="3852475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57"/>
          <p:cNvSpPr txBox="1"/>
          <p:nvPr/>
        </p:nvSpPr>
        <p:spPr>
          <a:xfrm>
            <a:off x="590800" y="4368875"/>
            <a:ext cx="8781000" cy="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Moeller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(2005). Dizzy Spell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gatherer.wizards.com</a:t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Jones, Jaime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(2014). Spell Blast.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[Illustration]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gatherer.wizards.com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58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Think of the Printing Requirements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22" name="Google Shape;422;p58"/>
          <p:cNvSpPr txBox="1"/>
          <p:nvPr/>
        </p:nvSpPr>
        <p:spPr>
          <a:xfrm>
            <a:off x="774900" y="105410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If using your own printers - think about ink and the amount of paper you’ll need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Also think about the time it’s going to take to cut everything out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Good use of 3D Printers!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If using a print on demand service (more on these later) ensure that you use their templates and download their color codes</a:t>
            </a:r>
            <a:endParaRPr sz="24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0600" y="-379025"/>
            <a:ext cx="9712525" cy="6475050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59"/>
          <p:cNvSpPr txBox="1"/>
          <p:nvPr/>
        </p:nvSpPr>
        <p:spPr>
          <a:xfrm>
            <a:off x="4398975" y="457375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lt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Fakhamzadeh, B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(2002).an open book.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  <p:sp>
        <p:nvSpPr>
          <p:cNvPr id="429" name="Google Shape;429;p59"/>
          <p:cNvSpPr txBox="1"/>
          <p:nvPr/>
        </p:nvSpPr>
        <p:spPr>
          <a:xfrm>
            <a:off x="629675" y="177775"/>
            <a:ext cx="5848200" cy="23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STORY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sz="4800">
              <a:highlight>
                <a:srgbClr val="FFFFFF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Google Shape;434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60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Grounding the Players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436" name="Google Shape;436;p60"/>
          <p:cNvPicPr preferRelativeResize="0"/>
          <p:nvPr/>
        </p:nvPicPr>
        <p:blipFill rotWithShape="1">
          <a:blip r:embed="rId4">
            <a:alphaModFix/>
          </a:blip>
          <a:srcRect b="22772" l="4469" r="4687" t="8781"/>
          <a:stretch/>
        </p:blipFill>
        <p:spPr>
          <a:xfrm>
            <a:off x="2882975" y="1189425"/>
            <a:ext cx="3378025" cy="307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Google Shape;441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61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Lore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443" name="Google Shape;443;p61"/>
          <p:cNvPicPr preferRelativeResize="0"/>
          <p:nvPr/>
        </p:nvPicPr>
        <p:blipFill rotWithShape="1">
          <a:blip r:embed="rId4">
            <a:alphaModFix/>
          </a:blip>
          <a:srcRect b="11892" l="34063" r="30589" t="10982"/>
          <a:stretch/>
        </p:blipFill>
        <p:spPr>
          <a:xfrm>
            <a:off x="773700" y="1007663"/>
            <a:ext cx="2548701" cy="312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2974" y="986124"/>
            <a:ext cx="2318050" cy="328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35902" y="618700"/>
            <a:ext cx="2931800" cy="401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/>
        </p:nvSpPr>
        <p:spPr>
          <a:xfrm>
            <a:off x="4367275" y="589025"/>
            <a:ext cx="3808800" cy="401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This discussion will focus mainly on tabletop games, but it does not exclude other types of games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 rotWithShape="1">
          <a:blip r:embed="rId4">
            <a:alphaModFix/>
          </a:blip>
          <a:srcRect b="0" l="22321" r="9479" t="0"/>
          <a:stretch/>
        </p:blipFill>
        <p:spPr>
          <a:xfrm>
            <a:off x="930550" y="823113"/>
            <a:ext cx="3180131" cy="349727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580050" y="452130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Brown, Jacqui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(201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Snakes and Ladders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62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Narrative/Scenario of the Game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52" name="Google Shape;452;p62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North Charleston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14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Scales of Justice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3" name="Google Shape;453;p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96873" y="879800"/>
            <a:ext cx="3610200" cy="3628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63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Interest Curve of the Game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60" name="Google Shape;460;p63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Schell, Jesse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Interest Curve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The Art of Game Design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1" name="Google Shape;461;p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4913" y="1019175"/>
            <a:ext cx="6734175" cy="310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7" name="Google Shape;467;p64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Realism vs Abstraction vs Fantasy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68" name="Google Shape;468;p64"/>
          <p:cNvSpPr txBox="1"/>
          <p:nvPr/>
        </p:nvSpPr>
        <p:spPr>
          <a:xfrm>
            <a:off x="774900" y="105410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If modeling something in the real world you will need to abstract it in some way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There are exceptions to this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This abstraction should still “feel” appropriate</a:t>
            </a:r>
            <a:endParaRPr sz="2400"/>
          </a:p>
          <a:p>
            <a:pPr indent="-381000" lvl="2" marL="1371600" rtl="0" algn="l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Think of concepts like, “jumping,” “buying property,” or “mining.”</a:t>
            </a:r>
            <a:br>
              <a:rPr lang="en" sz="2400"/>
            </a:b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Fantasy elements can “feel” however you want</a:t>
            </a:r>
            <a:endParaRPr sz="24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25775" y="-426750"/>
            <a:ext cx="9443149" cy="7082350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65"/>
          <p:cNvSpPr txBox="1"/>
          <p:nvPr/>
        </p:nvSpPr>
        <p:spPr>
          <a:xfrm>
            <a:off x="629675" y="4348000"/>
            <a:ext cx="8781000" cy="64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lt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Patanzis, C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(2007).Digital Technology Expo 2007. </a:t>
            </a:r>
            <a:r>
              <a:rPr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rgbClr val="FFFFFF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r>
              <a:rPr i="1" lang="en" sz="1100"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..</a:t>
            </a:r>
            <a:endParaRPr sz="1100">
              <a:highlight>
                <a:srgbClr val="000000"/>
              </a:highlight>
            </a:endParaRPr>
          </a:p>
        </p:txBody>
      </p:sp>
      <p:sp>
        <p:nvSpPr>
          <p:cNvPr id="475" name="Google Shape;475;p65"/>
          <p:cNvSpPr txBox="1"/>
          <p:nvPr/>
        </p:nvSpPr>
        <p:spPr>
          <a:xfrm>
            <a:off x="3623525" y="2985075"/>
            <a:ext cx="5848200" cy="23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TECHNOLOGY</a:t>
            </a:r>
            <a:r>
              <a:rPr lang="en" sz="4800">
                <a:solidFill>
                  <a:srgbClr val="FFFFFF"/>
                </a:solidFill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.</a:t>
            </a:r>
            <a:r>
              <a:rPr lang="en" sz="4800">
                <a:highlight>
                  <a:srgbClr val="FFFFFF"/>
                </a:highlight>
                <a:latin typeface="Droid Sans"/>
                <a:ea typeface="Droid Sans"/>
                <a:cs typeface="Droid Sans"/>
                <a:sym typeface="Droid Sans"/>
              </a:rPr>
              <a:t> </a:t>
            </a:r>
            <a:endParaRPr sz="4800">
              <a:highlight>
                <a:srgbClr val="FFFFFF"/>
              </a:highlight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Google Shape;480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66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Printing is the Technology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82" name="Google Shape;482;p66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Fake, Caterina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05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Printer unplugged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3" name="Google Shape;483;p66"/>
          <p:cNvPicPr preferRelativeResize="0"/>
          <p:nvPr/>
        </p:nvPicPr>
        <p:blipFill rotWithShape="1">
          <a:blip r:embed="rId4">
            <a:alphaModFix/>
          </a:blip>
          <a:srcRect b="6489" l="0" r="0" t="0"/>
          <a:stretch/>
        </p:blipFill>
        <p:spPr>
          <a:xfrm>
            <a:off x="1912175" y="1041300"/>
            <a:ext cx="4926482" cy="345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Google Shape;488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p67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Components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90" name="Google Shape;490;p67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Betta, Cristiano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Just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counting my meeples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1" name="Google Shape;491;p67"/>
          <p:cNvPicPr preferRelativeResize="0"/>
          <p:nvPr/>
        </p:nvPicPr>
        <p:blipFill rotWithShape="1">
          <a:blip r:embed="rId4">
            <a:alphaModFix/>
          </a:blip>
          <a:srcRect b="18236" l="0" r="0" t="17910"/>
          <a:stretch/>
        </p:blipFill>
        <p:spPr>
          <a:xfrm>
            <a:off x="1307425" y="986650"/>
            <a:ext cx="6529125" cy="3391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6" name="Google Shape;496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68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Cost and Space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498" name="Google Shape;498;p68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Ogre plus Steve Jackson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There Will Be Games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9" name="Google Shape;499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4514" y="1097200"/>
            <a:ext cx="5878274" cy="294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" name="Google Shape;50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69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Odd or Non Standard Game Pieces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06" name="Google Shape;506;p69"/>
          <p:cNvSpPr txBox="1"/>
          <p:nvPr/>
        </p:nvSpPr>
        <p:spPr>
          <a:xfrm>
            <a:off x="571200" y="4557800"/>
            <a:ext cx="87810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7" name="Google Shape;507;p69"/>
          <p:cNvPicPr preferRelativeResize="0"/>
          <p:nvPr/>
        </p:nvPicPr>
        <p:blipFill rotWithShape="1">
          <a:blip r:embed="rId4">
            <a:alphaModFix/>
          </a:blip>
          <a:srcRect b="20990" l="33141" r="0" t="29965"/>
          <a:stretch/>
        </p:blipFill>
        <p:spPr>
          <a:xfrm>
            <a:off x="5585175" y="1106000"/>
            <a:ext cx="2319550" cy="127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69"/>
          <p:cNvPicPr preferRelativeResize="0"/>
          <p:nvPr/>
        </p:nvPicPr>
        <p:blipFill rotWithShape="1">
          <a:blip r:embed="rId5">
            <a:alphaModFix/>
          </a:blip>
          <a:srcRect b="0" l="3361" r="1418" t="2200"/>
          <a:stretch/>
        </p:blipFill>
        <p:spPr>
          <a:xfrm>
            <a:off x="912725" y="1030675"/>
            <a:ext cx="4198626" cy="3212351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69"/>
          <p:cNvSpPr txBox="1"/>
          <p:nvPr/>
        </p:nvSpPr>
        <p:spPr>
          <a:xfrm>
            <a:off x="488000" y="4142650"/>
            <a:ext cx="87810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19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Fireball Island Contents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Ars Technica</a:t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Pongrácz Zsolt.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(2019). Components in Wingspan board game.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[Photograph]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Wikimedia</a:t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Vvoe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[Photograph]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gamesver</a:t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0" name="Google Shape;510;p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07450" y="2473326"/>
            <a:ext cx="2474989" cy="166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70"/>
          <p:cNvSpPr txBox="1"/>
          <p:nvPr/>
        </p:nvSpPr>
        <p:spPr>
          <a:xfrm rot="-5400000">
            <a:off x="-129450" y="1190100"/>
            <a:ext cx="4026000" cy="24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300">
                <a:latin typeface="Impact"/>
                <a:ea typeface="Impact"/>
                <a:cs typeface="Impact"/>
                <a:sym typeface="Impact"/>
              </a:rPr>
              <a:t>GAME MAKING</a:t>
            </a:r>
            <a:endParaRPr sz="93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517" name="Google Shape;517;p70"/>
          <p:cNvPicPr preferRelativeResize="0"/>
          <p:nvPr/>
        </p:nvPicPr>
        <p:blipFill rotWithShape="1">
          <a:blip r:embed="rId4">
            <a:alphaModFix/>
          </a:blip>
          <a:srcRect b="24376" l="8081" r="40440" t="15389"/>
          <a:stretch/>
        </p:blipFill>
        <p:spPr>
          <a:xfrm>
            <a:off x="3338900" y="630850"/>
            <a:ext cx="4884076" cy="3809748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70"/>
          <p:cNvSpPr txBox="1"/>
          <p:nvPr/>
        </p:nvSpPr>
        <p:spPr>
          <a:xfrm>
            <a:off x="4094675" y="4440600"/>
            <a:ext cx="4128300" cy="3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Mee, Daniel.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(2015).Workshop. 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[Photograph]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Flickr..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" name="Google Shape;523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4" name="Google Shape;524;p71"/>
          <p:cNvPicPr preferRelativeResize="0"/>
          <p:nvPr/>
        </p:nvPicPr>
        <p:blipFill rotWithShape="1">
          <a:blip r:embed="rId4">
            <a:alphaModFix/>
          </a:blip>
          <a:srcRect b="0" l="13441" r="17593" t="0"/>
          <a:stretch/>
        </p:blipFill>
        <p:spPr>
          <a:xfrm>
            <a:off x="787900" y="863800"/>
            <a:ext cx="3877551" cy="3663901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71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Think about your audience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26" name="Google Shape;526;p71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Herring, Albert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02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Students in Class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WikiCommons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71"/>
          <p:cNvSpPr txBox="1"/>
          <p:nvPr/>
        </p:nvSpPr>
        <p:spPr>
          <a:xfrm>
            <a:off x="5081525" y="1142025"/>
            <a:ext cx="3204600" cy="30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Grade level</a:t>
            </a:r>
            <a:br>
              <a:rPr lang="en" sz="2100"/>
            </a:b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Experience with topic</a:t>
            </a:r>
            <a:br>
              <a:rPr lang="en" sz="2100"/>
            </a:b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Experience with games</a:t>
            </a:r>
            <a:br>
              <a:rPr lang="en" sz="2100"/>
            </a:b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Interest in playing a game</a:t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1062350" y="611300"/>
            <a:ext cx="70683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Droid Sans"/>
                <a:ea typeface="Droid Sans"/>
                <a:cs typeface="Droid Sans"/>
                <a:sym typeface="Droid Sans"/>
              </a:rPr>
              <a:t>Types of Tabletop Games</a:t>
            </a:r>
            <a:endParaRPr sz="4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1238650" y="1878850"/>
            <a:ext cx="5890200" cy="28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Board Games</a:t>
            </a:r>
            <a:br>
              <a:rPr lang="en" sz="1800">
                <a:latin typeface="Droid Sans"/>
                <a:ea typeface="Droid Sans"/>
                <a:cs typeface="Droid Sans"/>
                <a:sym typeface="Droid Sans"/>
              </a:rPr>
            </a:b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Miniatures Wargames</a:t>
            </a:r>
            <a:br>
              <a:rPr lang="en" sz="1800">
                <a:latin typeface="Droid Sans"/>
                <a:ea typeface="Droid Sans"/>
                <a:cs typeface="Droid Sans"/>
                <a:sym typeface="Droid Sans"/>
              </a:rPr>
            </a:b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Roleplaying Games</a:t>
            </a:r>
            <a:br>
              <a:rPr lang="en" sz="1800">
                <a:latin typeface="Droid Sans"/>
                <a:ea typeface="Droid Sans"/>
                <a:cs typeface="Droid Sans"/>
                <a:sym typeface="Droid Sans"/>
              </a:rPr>
            </a:b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Collectable Card Games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72"/>
          <p:cNvSpPr txBox="1"/>
          <p:nvPr/>
        </p:nvSpPr>
        <p:spPr>
          <a:xfrm>
            <a:off x="635050" y="4281625"/>
            <a:ext cx="74742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Ērgle, D. (2016). “AirBaltic Case Based Analysis of Potential for Improving Employee Engagement Levels in Latvia through Gamification.”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Economics and Business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. 28. 10.1515/eb-2016-0007. 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p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5300" y="504625"/>
            <a:ext cx="6215625" cy="377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9" name="Google Shape;539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688" y="500075"/>
            <a:ext cx="2524125" cy="352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Google Shape;541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36913" y="533400"/>
            <a:ext cx="2524125" cy="352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62650" y="533400"/>
            <a:ext cx="2508349" cy="3490925"/>
          </a:xfrm>
          <a:prstGeom prst="rect">
            <a:avLst/>
          </a:prstGeom>
          <a:noFill/>
          <a:ln>
            <a:noFill/>
          </a:ln>
        </p:spPr>
      </p:pic>
      <p:sp>
        <p:nvSpPr>
          <p:cNvPr id="543" name="Google Shape;543;p73"/>
          <p:cNvSpPr txBox="1"/>
          <p:nvPr/>
        </p:nvSpPr>
        <p:spPr>
          <a:xfrm>
            <a:off x="590800" y="4119575"/>
            <a:ext cx="8781000" cy="9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06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Timmy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Wizards</a:t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(2006). Johnny.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[Illustration]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Wizards</a:t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(2017). Spike.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[Illustration]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Retrieved from Wizards</a:t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8" name="Google Shape;548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74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Think about your educational goals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50" name="Google Shape;550;p74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Herring, Albert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02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Students in Class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WikiCommons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74"/>
          <p:cNvSpPr txBox="1"/>
          <p:nvPr/>
        </p:nvSpPr>
        <p:spPr>
          <a:xfrm>
            <a:off x="774900" y="1054100"/>
            <a:ext cx="7594200" cy="31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 a tool like Bloom’s Taxonomy to write out learning goals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Map out any tangential </a:t>
            </a:r>
            <a:r>
              <a:rPr lang="en" sz="2400"/>
              <a:t>learning</a:t>
            </a:r>
            <a:r>
              <a:rPr lang="en" sz="2400"/>
              <a:t> that can occur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Determine how tightly controlled you want the experience to be</a:t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6" name="Google Shape;556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75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Think about your design goals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58" name="Google Shape;558;p75"/>
          <p:cNvSpPr txBox="1"/>
          <p:nvPr/>
        </p:nvSpPr>
        <p:spPr>
          <a:xfrm>
            <a:off x="774888" y="88315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The “weight” of the game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What mechanics do you want to explore?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Are there themes you want to explore?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How much interaction do you want between players?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Is there a technology that you want to include?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What randomization elements do you want to include?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How long should a game last?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" sz="2300"/>
              <a:t>How many games </a:t>
            </a:r>
            <a:r>
              <a:rPr lang="en" sz="2300"/>
              <a:t>should</a:t>
            </a:r>
            <a:r>
              <a:rPr lang="en" sz="2300"/>
              <a:t> they get </a:t>
            </a:r>
            <a:r>
              <a:rPr lang="en" sz="2300"/>
              <a:t>through</a:t>
            </a:r>
            <a:r>
              <a:rPr lang="en" sz="2300"/>
              <a:t> in a class?</a:t>
            </a:r>
            <a:endParaRPr sz="23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Google Shape;563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76"/>
          <p:cNvSpPr txBox="1"/>
          <p:nvPr/>
        </p:nvSpPr>
        <p:spPr>
          <a:xfrm>
            <a:off x="722825" y="555775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Wed your learning goals with your design goals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65" name="Google Shape;565;p76"/>
          <p:cNvSpPr txBox="1"/>
          <p:nvPr/>
        </p:nvSpPr>
        <p:spPr>
          <a:xfrm>
            <a:off x="774888" y="1487575"/>
            <a:ext cx="7594200" cy="26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See if you can map a specific learning objective to a specific mechanic/interactable item/win condition</a:t>
            </a:r>
            <a:br>
              <a:rPr lang="en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Think of where in the gameplay learning will occur</a:t>
            </a:r>
            <a:br>
              <a:rPr lang="en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Consider how “messy” the learning will be</a:t>
            </a:r>
            <a:br>
              <a:rPr lang="en" sz="2200"/>
            </a:b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Make sure that the fun and </a:t>
            </a:r>
            <a:r>
              <a:rPr lang="en" sz="2200"/>
              <a:t>educational</a:t>
            </a:r>
            <a:r>
              <a:rPr lang="en" sz="2200"/>
              <a:t> way to play, is the way to win</a:t>
            </a:r>
            <a:endParaRPr sz="22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Google Shape;570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77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But how to do it?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72" name="Google Shape;572;p77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Escher, M.C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1960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Ascending and Descending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WikiCommons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3" name="Google Shape;573;p77"/>
          <p:cNvPicPr preferRelativeResize="0"/>
          <p:nvPr/>
        </p:nvPicPr>
        <p:blipFill rotWithShape="1">
          <a:blip r:embed="rId4">
            <a:alphaModFix/>
          </a:blip>
          <a:srcRect b="3518" l="1709" r="2238" t="1891"/>
          <a:stretch/>
        </p:blipFill>
        <p:spPr>
          <a:xfrm>
            <a:off x="1942913" y="981175"/>
            <a:ext cx="4988125" cy="344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8" name="Google Shape;57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78"/>
          <p:cNvSpPr txBox="1"/>
          <p:nvPr/>
        </p:nvSpPr>
        <p:spPr>
          <a:xfrm>
            <a:off x="835100" y="354350"/>
            <a:ext cx="71946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Steal from others!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580" name="Google Shape;580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27763" y="1009300"/>
            <a:ext cx="5888448" cy="3521198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78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Dixon, Tess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(201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classic board games mother lode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7" name="Google Shape;587;p79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Step 1: Ideate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88" name="Google Shape;588;p79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2015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untitled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BedRockInsight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9" name="Google Shape;589;p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4628" y="1095250"/>
            <a:ext cx="4824700" cy="333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" name="Google Shape;594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p80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Step 2: Sit down and make it!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596" name="Google Shape;596;p80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Ana C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07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day 268_daily activity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7" name="Google Shape;597;p80"/>
          <p:cNvPicPr preferRelativeResize="0"/>
          <p:nvPr/>
        </p:nvPicPr>
        <p:blipFill rotWithShape="1">
          <a:blip r:embed="rId4">
            <a:alphaModFix/>
          </a:blip>
          <a:srcRect b="11355" l="0" r="0" t="0"/>
          <a:stretch/>
        </p:blipFill>
        <p:spPr>
          <a:xfrm>
            <a:off x="1390700" y="918575"/>
            <a:ext cx="5934264" cy="350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2" name="Google Shape;602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81"/>
          <p:cNvPicPr preferRelativeResize="0"/>
          <p:nvPr/>
        </p:nvPicPr>
        <p:blipFill rotWithShape="1">
          <a:blip r:embed="rId4">
            <a:alphaModFix/>
          </a:blip>
          <a:srcRect b="0" l="2381" r="0" t="13179"/>
          <a:stretch/>
        </p:blipFill>
        <p:spPr>
          <a:xfrm>
            <a:off x="1508575" y="628925"/>
            <a:ext cx="5825551" cy="388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/>
        </p:nvSpPr>
        <p:spPr>
          <a:xfrm>
            <a:off x="1062350" y="611300"/>
            <a:ext cx="7068300" cy="11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Droid Sans"/>
                <a:ea typeface="Droid Sans"/>
                <a:cs typeface="Droid Sans"/>
                <a:sym typeface="Droid Sans"/>
              </a:rPr>
              <a:t>Quick Language that I May Use</a:t>
            </a:r>
            <a:endParaRPr sz="4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102" name="Google Shape;102;p19"/>
          <p:cNvSpPr txBox="1"/>
          <p:nvPr/>
        </p:nvSpPr>
        <p:spPr>
          <a:xfrm>
            <a:off x="1238650" y="1878850"/>
            <a:ext cx="5890200" cy="28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Dice notation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3d6 - three 6 sided dice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○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5d8 - five eight sided dice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DM/GM</a:t>
            </a:r>
            <a:endParaRPr sz="1800">
              <a:solidFill>
                <a:schemeClr val="dk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roid Sans"/>
              <a:buChar char="●"/>
            </a:pP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Design Space</a:t>
            </a:r>
            <a:endParaRPr sz="1800">
              <a:solidFill>
                <a:schemeClr val="dk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roid Sans"/>
              <a:buChar char="●"/>
            </a:pPr>
            <a:r>
              <a:rPr lang="en" sz="1800">
                <a:solidFill>
                  <a:schemeClr val="dk1"/>
                </a:solidFill>
                <a:latin typeface="Droid Sans"/>
                <a:ea typeface="Droid Sans"/>
                <a:cs typeface="Droid Sans"/>
                <a:sym typeface="Droid Sans"/>
              </a:rPr>
              <a:t>Game Weight</a:t>
            </a:r>
            <a:endParaRPr sz="1800">
              <a:solidFill>
                <a:schemeClr val="dk1"/>
              </a:solidFill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Player Agency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Initiative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Droid Sans"/>
              <a:buChar char="●"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Meeple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8" name="Google Shape;608;p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9" name="Google Shape;609;p82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Things to Have on Hand (Maybe)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10" name="Google Shape;610;p82"/>
          <p:cNvSpPr txBox="1"/>
          <p:nvPr/>
        </p:nvSpPr>
        <p:spPr>
          <a:xfrm>
            <a:off x="774900" y="105410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Plenty of paper, pens, crayons!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Dice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Grid of paper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Deck of cards, standard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Card Sleeves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“Land Cards” - these are very common Magic the Gathering cards that you can get cheap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Wet erase/dry erase markers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Designer Notebook</a:t>
            </a:r>
            <a:endParaRPr sz="24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" name="Google Shape;615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83"/>
          <p:cNvPicPr preferRelativeResize="0"/>
          <p:nvPr/>
        </p:nvPicPr>
        <p:blipFill rotWithShape="1">
          <a:blip r:embed="rId4">
            <a:alphaModFix/>
          </a:blip>
          <a:srcRect b="0" l="7137" r="5708" t="0"/>
          <a:stretch/>
        </p:blipFill>
        <p:spPr>
          <a:xfrm>
            <a:off x="687225" y="689913"/>
            <a:ext cx="4939475" cy="3763675"/>
          </a:xfrm>
          <a:prstGeom prst="rect">
            <a:avLst/>
          </a:prstGeom>
          <a:noFill/>
          <a:ln>
            <a:noFill/>
          </a:ln>
        </p:spPr>
      </p:pic>
      <p:sp>
        <p:nvSpPr>
          <p:cNvPr id="617" name="Google Shape;617;p83"/>
          <p:cNvSpPr txBox="1"/>
          <p:nvPr/>
        </p:nvSpPr>
        <p:spPr>
          <a:xfrm>
            <a:off x="5680400" y="1619450"/>
            <a:ext cx="3017400" cy="20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Don’t overcomplicate things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18" name="Google Shape;618;p83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suri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11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Gear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3" name="Google Shape;623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p84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Tabletop Sim - Steam Game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25" name="Google Shape;625;p84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Berserk Games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Tabletop Simulator Logo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Steam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26" name="Google Shape;626;p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38300" y="890588"/>
            <a:ext cx="5867400" cy="336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" name="Google Shape;631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85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Step 3: Play It!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633" name="Google Shape;633;p85"/>
          <p:cNvPicPr preferRelativeResize="0"/>
          <p:nvPr/>
        </p:nvPicPr>
        <p:blipFill rotWithShape="1">
          <a:blip r:embed="rId4">
            <a:alphaModFix/>
          </a:blip>
          <a:srcRect b="5055" l="0" r="0" t="17766"/>
          <a:stretch/>
        </p:blipFill>
        <p:spPr>
          <a:xfrm>
            <a:off x="1286350" y="982675"/>
            <a:ext cx="6301251" cy="3647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86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Take Notes While Playtesting!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640" name="Google Shape;640;p86"/>
          <p:cNvPicPr preferRelativeResize="0"/>
          <p:nvPr/>
        </p:nvPicPr>
        <p:blipFill rotWithShape="1">
          <a:blip r:embed="rId4">
            <a:alphaModFix/>
          </a:blip>
          <a:srcRect b="8435" l="17077" r="10406" t="24611"/>
          <a:stretch/>
        </p:blipFill>
        <p:spPr>
          <a:xfrm>
            <a:off x="2744350" y="1009225"/>
            <a:ext cx="2797501" cy="3443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" name="Google Shape;645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p87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Find the Fun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47" name="Google Shape;647;p87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Dream79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Vintage map and accessories for the treasure hunt and travel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Shutterstock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8" name="Google Shape;648;p87"/>
          <p:cNvPicPr preferRelativeResize="0"/>
          <p:nvPr/>
        </p:nvPicPr>
        <p:blipFill rotWithShape="1">
          <a:blip r:embed="rId4">
            <a:alphaModFix/>
          </a:blip>
          <a:srcRect b="9861" l="0" r="0" t="0"/>
          <a:stretch/>
        </p:blipFill>
        <p:spPr>
          <a:xfrm>
            <a:off x="1755425" y="960225"/>
            <a:ext cx="5264750" cy="340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3" name="Google Shape;653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88"/>
          <p:cNvSpPr txBox="1"/>
          <p:nvPr/>
        </p:nvSpPr>
        <p:spPr>
          <a:xfrm>
            <a:off x="859025" y="1522800"/>
            <a:ext cx="2018700" cy="20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Be fearless in changing a game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655" name="Google Shape;655;p88"/>
          <p:cNvPicPr preferRelativeResize="0"/>
          <p:nvPr/>
        </p:nvPicPr>
        <p:blipFill rotWithShape="1">
          <a:blip r:embed="rId4">
            <a:alphaModFix/>
          </a:blip>
          <a:srcRect b="6566" l="16149" r="0" t="-1596"/>
          <a:stretch/>
        </p:blipFill>
        <p:spPr>
          <a:xfrm>
            <a:off x="3038850" y="556025"/>
            <a:ext cx="5050825" cy="3831124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88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Cleaver, Alan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08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Free parking revisted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1" name="Google Shape;661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89"/>
          <p:cNvSpPr txBox="1"/>
          <p:nvPr/>
        </p:nvSpPr>
        <p:spPr>
          <a:xfrm>
            <a:off x="722825" y="31675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Step 4: Repeat!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663" name="Google Shape;663;p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2938" y="478050"/>
            <a:ext cx="4568074" cy="4568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7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" name="Google Shape;668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69" name="Google Shape;669;p90"/>
          <p:cNvSpPr txBox="1"/>
          <p:nvPr/>
        </p:nvSpPr>
        <p:spPr>
          <a:xfrm>
            <a:off x="1019625" y="791950"/>
            <a:ext cx="73344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Droid Sans"/>
                <a:ea typeface="Droid Sans"/>
                <a:cs typeface="Droid Sans"/>
                <a:sym typeface="Droid Sans"/>
              </a:rPr>
              <a:t>Playtest as much as possible...</a:t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70" name="Google Shape;670;p90"/>
          <p:cNvSpPr txBox="1"/>
          <p:nvPr/>
        </p:nvSpPr>
        <p:spPr>
          <a:xfrm>
            <a:off x="1406675" y="2829450"/>
            <a:ext cx="6840000" cy="24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Droid Sans"/>
                <a:ea typeface="Droid Sans"/>
                <a:cs typeface="Droid Sans"/>
                <a:sym typeface="Droid Sans"/>
              </a:rPr>
              <a:t>...but it will hurt your feelings</a:t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Google Shape;675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6" name="Google Shape;676;p91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Some practical advice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77" name="Google Shape;677;p91"/>
          <p:cNvSpPr txBox="1"/>
          <p:nvPr/>
        </p:nvSpPr>
        <p:spPr>
          <a:xfrm>
            <a:off x="774900" y="105410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Keep track of all the changes you make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 mail merge tools to prototype quickly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Masking tape and dice will go a long way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No dice? Cut up paper and draw results out of a bag or cup!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Keep your first prototype - </a:t>
            </a:r>
            <a:r>
              <a:rPr lang="en" sz="2400"/>
              <a:t>just</a:t>
            </a:r>
            <a:r>
              <a:rPr lang="en" sz="2400"/>
              <a:t> to see how far you’ve come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Don’t be afraid to trash everything - the experience is what is </a:t>
            </a:r>
            <a:r>
              <a:rPr lang="en" sz="2400"/>
              <a:t>important</a:t>
            </a:r>
            <a:r>
              <a:rPr lang="en" sz="2400"/>
              <a:t> - not any one part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20"/>
          <p:cNvSpPr txBox="1"/>
          <p:nvPr/>
        </p:nvSpPr>
        <p:spPr>
          <a:xfrm>
            <a:off x="580050" y="452130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crumpart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07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Universal Theories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20"/>
          <p:cNvPicPr preferRelativeResize="0"/>
          <p:nvPr/>
        </p:nvPicPr>
        <p:blipFill rotWithShape="1">
          <a:blip r:embed="rId4">
            <a:alphaModFix/>
          </a:blip>
          <a:srcRect b="0" l="0" r="8517" t="26172"/>
          <a:stretch/>
        </p:blipFill>
        <p:spPr>
          <a:xfrm>
            <a:off x="2691875" y="642700"/>
            <a:ext cx="5531100" cy="385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0"/>
          <p:cNvSpPr txBox="1"/>
          <p:nvPr/>
        </p:nvSpPr>
        <p:spPr>
          <a:xfrm rot="-5400000">
            <a:off x="-220500" y="1487200"/>
            <a:ext cx="40260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300">
                <a:latin typeface="Impact"/>
                <a:ea typeface="Impact"/>
                <a:cs typeface="Impact"/>
                <a:sym typeface="Impact"/>
              </a:rPr>
              <a:t>THEORY</a:t>
            </a:r>
            <a:endParaRPr sz="9300"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2" name="Google Shape;682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92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Note on game balance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684" name="Google Shape;684;p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5950" y="1020100"/>
            <a:ext cx="5161850" cy="3441548"/>
          </a:xfrm>
          <a:prstGeom prst="rect">
            <a:avLst/>
          </a:prstGeom>
          <a:noFill/>
          <a:ln>
            <a:noFill/>
          </a:ln>
        </p:spPr>
      </p:pic>
      <p:sp>
        <p:nvSpPr>
          <p:cNvPr id="685" name="Google Shape;685;p92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North Charleston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14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Scales of Justice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" name="Google Shape;690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93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Writing Rules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92" name="Google Shape;692;p93"/>
          <p:cNvSpPr txBox="1"/>
          <p:nvPr/>
        </p:nvSpPr>
        <p:spPr>
          <a:xfrm>
            <a:off x="556050" y="883150"/>
            <a:ext cx="8076900" cy="36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Start with the way to win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" sz="2100"/>
              <a:t>Even if the game only has a lose condition - frame it as a win condition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Assume players have </a:t>
            </a:r>
            <a:r>
              <a:rPr lang="en" sz="2100"/>
              <a:t>never</a:t>
            </a:r>
            <a:r>
              <a:rPr lang="en" sz="2100"/>
              <a:t> played a game before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" sz="2100"/>
              <a:t>Good rule of thumb - explain that “specific trumps general”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Explain how to set up the play area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" sz="2100"/>
              <a:t>Include a picture or diagram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Explain all the components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" sz="2100"/>
              <a:t>Provide a component list!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" sz="2100"/>
              <a:t>If you have cards - write an “anatomy” of each card type </a:t>
            </a:r>
            <a:endParaRPr sz="21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Google Shape;697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8" name="Google Shape;698;p94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Writing Rules (2)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699" name="Google Shape;699;p94"/>
          <p:cNvSpPr txBox="1"/>
          <p:nvPr/>
        </p:nvSpPr>
        <p:spPr>
          <a:xfrm>
            <a:off x="829763" y="96655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Go over a player’s full turn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" sz="2100">
                <a:solidFill>
                  <a:schemeClr val="dk1"/>
                </a:solidFill>
              </a:rPr>
              <a:t>Use parallel structure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" sz="2100">
                <a:solidFill>
                  <a:schemeClr val="dk1"/>
                </a:solidFill>
              </a:rPr>
              <a:t>Use numbered lists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" sz="2100">
                <a:solidFill>
                  <a:schemeClr val="dk1"/>
                </a:solidFill>
              </a:rPr>
              <a:t>Be incredibly precise</a:t>
            </a:r>
            <a:endParaRPr sz="24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Use images and diagrams wherever it would clear up confusion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Provide an example of play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Write out a F.A.Q.</a:t>
            </a:r>
            <a:endParaRPr sz="2100"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" sz="2100"/>
              <a:t>Use this to “patch-up” the game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Have a glossary</a:t>
            </a:r>
            <a:endParaRPr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Finally, provide a “cheat sheet”</a:t>
            </a:r>
            <a:endParaRPr sz="21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4" name="Google Shape;704;p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05" name="Google Shape;705;p95"/>
          <p:cNvSpPr txBox="1"/>
          <p:nvPr/>
        </p:nvSpPr>
        <p:spPr>
          <a:xfrm>
            <a:off x="857850" y="466525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Playtest your Rules!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706" name="Google Shape;706;p95"/>
          <p:cNvPicPr preferRelativeResize="0"/>
          <p:nvPr/>
        </p:nvPicPr>
        <p:blipFill rotWithShape="1">
          <a:blip r:embed="rId4">
            <a:alphaModFix/>
          </a:blip>
          <a:srcRect b="0" l="7338" r="0" t="2789"/>
          <a:stretch/>
        </p:blipFill>
        <p:spPr>
          <a:xfrm>
            <a:off x="2144400" y="1245025"/>
            <a:ext cx="4611649" cy="32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707" name="Google Shape;707;p95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Follow the Rules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 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New Beginnings Sanctuary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2" name="Google Shape;712;p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96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Making Art/Buying Art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14" name="Google Shape;714;p96"/>
          <p:cNvSpPr txBox="1"/>
          <p:nvPr/>
        </p:nvSpPr>
        <p:spPr>
          <a:xfrm>
            <a:off x="829763" y="96655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</a:rPr>
              <a:t>Free Options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Look for Public Domain images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" sz="2100">
                <a:solidFill>
                  <a:schemeClr val="dk1"/>
                </a:solidFill>
              </a:rPr>
              <a:t>Also Creative Commons Options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Draw it yourself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Take photos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</a:rPr>
              <a:t>Paid Options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Beg your talented niece (but please pay her)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Drivethrurpg, Shutterstock, The Game Crafter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Google Shape;719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97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Pulling It All Together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21" name="Google Shape;721;p97"/>
          <p:cNvSpPr txBox="1"/>
          <p:nvPr/>
        </p:nvSpPr>
        <p:spPr>
          <a:xfrm>
            <a:off x="829763" y="966550"/>
            <a:ext cx="75942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Make a checklist of all the things you need: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Box - Don’t forget this!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Rules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Board?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Dice?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Cards?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Meeples?</a:t>
            </a:r>
            <a:endParaRPr sz="2100">
              <a:solidFill>
                <a:schemeClr val="dk1"/>
              </a:solidFill>
            </a:endParaRPr>
          </a:p>
          <a:p>
            <a:pPr indent="-36195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Coins?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6" name="Google Shape;726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7" name="Google Shape;727;p98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Online Printing Services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728" name="Google Shape;728;p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0075" y="1318775"/>
            <a:ext cx="2633200" cy="26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9" name="Google Shape;729;p98"/>
          <p:cNvPicPr preferRelativeResize="0"/>
          <p:nvPr/>
        </p:nvPicPr>
        <p:blipFill rotWithShape="1">
          <a:blip r:embed="rId5">
            <a:alphaModFix/>
          </a:blip>
          <a:srcRect b="0" l="0" r="12195" t="0"/>
          <a:stretch/>
        </p:blipFill>
        <p:spPr>
          <a:xfrm>
            <a:off x="4463425" y="1832300"/>
            <a:ext cx="3710100" cy="147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3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4" name="Google Shape;734;p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99"/>
          <p:cNvSpPr txBox="1"/>
          <p:nvPr/>
        </p:nvSpPr>
        <p:spPr>
          <a:xfrm>
            <a:off x="912725" y="327500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Distribution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36" name="Google Shape;736;p99"/>
          <p:cNvSpPr txBox="1"/>
          <p:nvPr/>
        </p:nvSpPr>
        <p:spPr>
          <a:xfrm>
            <a:off x="614100" y="977350"/>
            <a:ext cx="3526500" cy="35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Sell a printed version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" sz="2100">
                <a:solidFill>
                  <a:schemeClr val="dk1"/>
                </a:solidFill>
              </a:rPr>
              <a:t>Game Crafter has a store front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Sell print-on-demand</a:t>
            </a:r>
            <a:endParaRPr sz="2100">
              <a:solidFill>
                <a:schemeClr val="dk1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○"/>
            </a:pPr>
            <a:r>
              <a:rPr lang="en" sz="2100">
                <a:solidFill>
                  <a:schemeClr val="dk1"/>
                </a:solidFill>
              </a:rPr>
              <a:t>Drivethrurpg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" sz="2100">
                <a:solidFill>
                  <a:schemeClr val="dk1"/>
                </a:solidFill>
              </a:rPr>
              <a:t>Provide free print on demand</a:t>
            </a:r>
            <a:endParaRPr sz="21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</p:txBody>
      </p:sp>
      <p:pic>
        <p:nvPicPr>
          <p:cNvPr id="737" name="Google Shape;737;p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3525" y="537601"/>
            <a:ext cx="4097501" cy="3981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2" name="Google Shape;742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43" name="Google Shape;743;p100"/>
          <p:cNvSpPr txBox="1"/>
          <p:nvPr/>
        </p:nvSpPr>
        <p:spPr>
          <a:xfrm rot="-5400000">
            <a:off x="-457425" y="1695363"/>
            <a:ext cx="4198800" cy="16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900">
                <a:latin typeface="Impact"/>
                <a:ea typeface="Impact"/>
                <a:cs typeface="Impact"/>
                <a:sym typeface="Impact"/>
              </a:rPr>
              <a:t>GAMES IN THE CLASSROOM</a:t>
            </a:r>
            <a:endParaRPr sz="5900"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44" name="Google Shape;744;p100"/>
          <p:cNvSpPr txBox="1"/>
          <p:nvPr/>
        </p:nvSpPr>
        <p:spPr>
          <a:xfrm>
            <a:off x="4094675" y="4440600"/>
            <a:ext cx="4128300" cy="3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Buckley, Lindy. (2014).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classroom</a:t>
            </a: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[Photograph]. </a:t>
            </a:r>
            <a:r>
              <a:rPr i="1"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Retrieved from Flickr</a:t>
            </a:r>
            <a:endParaRPr i="1"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45" name="Google Shape;745;p100"/>
          <p:cNvPicPr preferRelativeResize="0"/>
          <p:nvPr/>
        </p:nvPicPr>
        <p:blipFill rotWithShape="1">
          <a:blip r:embed="rId4">
            <a:alphaModFix/>
          </a:blip>
          <a:srcRect b="30693" l="13438" r="28509" t="15392"/>
          <a:stretch/>
        </p:blipFill>
        <p:spPr>
          <a:xfrm>
            <a:off x="2554650" y="540025"/>
            <a:ext cx="5668328" cy="39483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0" name="Google Shape;750;p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101"/>
          <p:cNvSpPr txBox="1"/>
          <p:nvPr/>
        </p:nvSpPr>
        <p:spPr>
          <a:xfrm>
            <a:off x="857850" y="556375"/>
            <a:ext cx="74283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Prepping for class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52" name="Google Shape;752;p101"/>
          <p:cNvSpPr txBox="1"/>
          <p:nvPr/>
        </p:nvSpPr>
        <p:spPr>
          <a:xfrm>
            <a:off x="774900" y="1506675"/>
            <a:ext cx="7594200" cy="30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Play the game with the faculty member ahead of time if possible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Reread the rules, even if you wrote them yourself</a:t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Check that every copy has all of the parts</a:t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1"/>
          <p:cNvSpPr txBox="1"/>
          <p:nvPr/>
        </p:nvSpPr>
        <p:spPr>
          <a:xfrm>
            <a:off x="936150" y="673175"/>
            <a:ext cx="3431100" cy="37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Droid Sans"/>
                <a:ea typeface="Droid Sans"/>
                <a:cs typeface="Droid Sans"/>
                <a:sym typeface="Droid Sans"/>
              </a:rPr>
              <a:t>It’s not about games, it’s about the experience</a:t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8497" y="673175"/>
            <a:ext cx="3741576" cy="37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" name="Google Shape;757;p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58" name="Google Shape;758;p102"/>
          <p:cNvSpPr txBox="1"/>
          <p:nvPr/>
        </p:nvSpPr>
        <p:spPr>
          <a:xfrm>
            <a:off x="1051825" y="1396050"/>
            <a:ext cx="2878200" cy="27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Droid Sans"/>
                <a:ea typeface="Droid Sans"/>
                <a:cs typeface="Droid Sans"/>
                <a:sym typeface="Droid Sans"/>
              </a:rPr>
              <a:t>Arrive early to take advantage of students that might show up early</a:t>
            </a:r>
            <a:endParaRPr sz="30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759" name="Google Shape;759;p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8275" y="687250"/>
            <a:ext cx="3903224" cy="387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4" name="Google Shape;764;p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5" name="Google Shape;765;p103"/>
          <p:cNvSpPr txBox="1"/>
          <p:nvPr/>
        </p:nvSpPr>
        <p:spPr>
          <a:xfrm>
            <a:off x="751650" y="567100"/>
            <a:ext cx="82038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Teach students the rules and play one round together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766" name="Google Shape;766;p103"/>
          <p:cNvPicPr preferRelativeResize="0"/>
          <p:nvPr/>
        </p:nvPicPr>
        <p:blipFill rotWithShape="1">
          <a:blip r:embed="rId4">
            <a:alphaModFix/>
          </a:blip>
          <a:srcRect b="8293" l="0" r="0" t="26407"/>
          <a:stretch/>
        </p:blipFill>
        <p:spPr>
          <a:xfrm>
            <a:off x="919875" y="1065775"/>
            <a:ext cx="6858000" cy="3358876"/>
          </a:xfrm>
          <a:prstGeom prst="rect">
            <a:avLst/>
          </a:prstGeom>
          <a:noFill/>
          <a:ln>
            <a:noFill/>
          </a:ln>
        </p:spPr>
      </p:pic>
      <p:sp>
        <p:nvSpPr>
          <p:cNvPr id="767" name="Google Shape;767;p103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Becker, Jon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(2010). lecture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2" name="Google Shape;772;p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73" name="Google Shape;773;p104"/>
          <p:cNvSpPr txBox="1"/>
          <p:nvPr/>
        </p:nvSpPr>
        <p:spPr>
          <a:xfrm>
            <a:off x="1047425" y="1849800"/>
            <a:ext cx="3694500" cy="15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Provide that cheat sheet!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774" name="Google Shape;774;p1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4025" y="641624"/>
            <a:ext cx="2864175" cy="395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8" name="Shape 7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9" name="Google Shape;779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105"/>
          <p:cNvSpPr txBox="1"/>
          <p:nvPr/>
        </p:nvSpPr>
        <p:spPr>
          <a:xfrm>
            <a:off x="4767200" y="1402288"/>
            <a:ext cx="3114600" cy="24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Pace the room and interact with students, answering questions, and pointing out the learning outcomes as they come up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</p:txBody>
      </p:sp>
      <p:pic>
        <p:nvPicPr>
          <p:cNvPr id="781" name="Google Shape;781;p105"/>
          <p:cNvPicPr preferRelativeResize="0"/>
          <p:nvPr/>
        </p:nvPicPr>
        <p:blipFill rotWithShape="1">
          <a:blip r:embed="rId4">
            <a:alphaModFix/>
          </a:blip>
          <a:srcRect b="0" l="16471" r="4302" t="0"/>
          <a:stretch/>
        </p:blipFill>
        <p:spPr>
          <a:xfrm>
            <a:off x="942600" y="590125"/>
            <a:ext cx="3211675" cy="405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6" name="Google Shape;786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7" name="Google Shape;787;p106"/>
          <p:cNvPicPr preferRelativeResize="0"/>
          <p:nvPr/>
        </p:nvPicPr>
        <p:blipFill rotWithShape="1">
          <a:blip r:embed="rId4">
            <a:alphaModFix/>
          </a:blip>
          <a:srcRect b="2654" l="2973" r="3812" t="4218"/>
          <a:stretch/>
        </p:blipFill>
        <p:spPr>
          <a:xfrm>
            <a:off x="773125" y="644288"/>
            <a:ext cx="3232150" cy="3854926"/>
          </a:xfrm>
          <a:prstGeom prst="rect">
            <a:avLst/>
          </a:prstGeom>
          <a:noFill/>
          <a:ln>
            <a:noFill/>
          </a:ln>
          <a:effectLst>
            <a:outerShdw blurRad="600075" rotWithShape="0" algn="bl" dir="5400000" dist="161925">
              <a:srgbClr val="000000">
                <a:alpha val="50000"/>
              </a:srgbClr>
            </a:outerShdw>
          </a:effectLst>
        </p:spPr>
      </p:pic>
      <p:sp>
        <p:nvSpPr>
          <p:cNvPr id="788" name="Google Shape;788;p106"/>
          <p:cNvSpPr txBox="1"/>
          <p:nvPr/>
        </p:nvSpPr>
        <p:spPr>
          <a:xfrm>
            <a:off x="4402575" y="909575"/>
            <a:ext cx="39840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Droid Sans"/>
                <a:ea typeface="Droid Sans"/>
                <a:cs typeface="Droid Sans"/>
                <a:sym typeface="Droid Sans"/>
              </a:rPr>
              <a:t>Feel free to change the rules on the fly, especially with regard to number of players</a:t>
            </a:r>
            <a:endParaRPr sz="36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89" name="Google Shape;789;p106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volkspider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(2014). Proofreading marks example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Illustration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Flickr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4" name="Google Shape;794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p107"/>
          <p:cNvPicPr preferRelativeResize="0"/>
          <p:nvPr/>
        </p:nvPicPr>
        <p:blipFill rotWithShape="1">
          <a:blip r:embed="rId4">
            <a:alphaModFix/>
          </a:blip>
          <a:srcRect b="3642" l="0" r="0" t="0"/>
          <a:stretch/>
        </p:blipFill>
        <p:spPr>
          <a:xfrm>
            <a:off x="1391350" y="919750"/>
            <a:ext cx="6173326" cy="3515625"/>
          </a:xfrm>
          <a:prstGeom prst="rect">
            <a:avLst/>
          </a:prstGeom>
          <a:noFill/>
          <a:ln>
            <a:noFill/>
          </a:ln>
        </p:spPr>
      </p:pic>
      <p:sp>
        <p:nvSpPr>
          <p:cNvPr id="796" name="Google Shape;796;p107"/>
          <p:cNvSpPr txBox="1"/>
          <p:nvPr/>
        </p:nvSpPr>
        <p:spPr>
          <a:xfrm>
            <a:off x="751650" y="418325"/>
            <a:ext cx="82038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Droid Sans"/>
                <a:ea typeface="Droid Sans"/>
                <a:cs typeface="Droid Sans"/>
                <a:sym typeface="Droid Sans"/>
              </a:rPr>
              <a:t>Debrief and go over the content</a:t>
            </a:r>
            <a:endParaRPr sz="2400"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797" name="Google Shape;797;p107"/>
          <p:cNvSpPr txBox="1"/>
          <p:nvPr/>
        </p:nvSpPr>
        <p:spPr>
          <a:xfrm>
            <a:off x="590800" y="4424650"/>
            <a:ext cx="8781000" cy="6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Smith, Dave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. Education assistance offered at Peterson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[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Photograph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Retrieved from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 Peterson Air Force Base</a:t>
            </a:r>
            <a:endParaRPr i="1" sz="11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1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2" name="Google Shape;802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3" name="Google Shape;803;p108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804" name="Google Shape;804;p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6804" y="1030850"/>
            <a:ext cx="2938520" cy="3582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5" name="Google Shape;805;p1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9800" y="1107670"/>
            <a:ext cx="2420053" cy="35829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6" name="Google Shape;806;p10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29848" y="1107658"/>
            <a:ext cx="2355855" cy="3582981"/>
          </a:xfrm>
          <a:prstGeom prst="rect">
            <a:avLst/>
          </a:prstGeom>
          <a:noFill/>
          <a:ln>
            <a:noFill/>
          </a:ln>
        </p:spPr>
      </p:pic>
      <p:sp>
        <p:nvSpPr>
          <p:cNvPr id="807" name="Google Shape;807;p108"/>
          <p:cNvSpPr txBox="1"/>
          <p:nvPr/>
        </p:nvSpPr>
        <p:spPr>
          <a:xfrm>
            <a:off x="810475" y="329175"/>
            <a:ext cx="7194600" cy="7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Droid Sans"/>
                <a:ea typeface="Droid Sans"/>
                <a:cs typeface="Droid Sans"/>
                <a:sym typeface="Droid Sans"/>
              </a:rPr>
              <a:t>Further reading</a:t>
            </a:r>
            <a:endParaRPr sz="4800">
              <a:latin typeface="Droid Sans"/>
              <a:ea typeface="Droid Sans"/>
              <a:cs typeface="Droid Sans"/>
              <a:sym typeface="Droid Sans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2" name="Google Shape;812;p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8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3" name="Google Shape;813;p109"/>
          <p:cNvSpPr txBox="1"/>
          <p:nvPr/>
        </p:nvSpPr>
        <p:spPr>
          <a:xfrm>
            <a:off x="744325" y="3624275"/>
            <a:ext cx="8781000" cy="9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Background Image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CarrieLu</a:t>
            </a:r>
            <a:r>
              <a:rPr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(201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).</a:t>
            </a:r>
            <a:r>
              <a:rPr i="1" lang="en" sz="1100">
                <a:latin typeface="Calibri"/>
                <a:ea typeface="Calibri"/>
                <a:cs typeface="Calibri"/>
                <a:sym typeface="Calibri"/>
              </a:rPr>
              <a:t>Dice</a:t>
            </a:r>
            <a:r>
              <a:rPr i="1" lang="en" sz="1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[Photograph]. Retrieved from Flickr</a:t>
            </a:r>
            <a:endParaRPr sz="1100"/>
          </a:p>
        </p:txBody>
      </p:sp>
      <p:sp>
        <p:nvSpPr>
          <p:cNvPr id="814" name="Google Shape;814;p109"/>
          <p:cNvSpPr txBox="1"/>
          <p:nvPr/>
        </p:nvSpPr>
        <p:spPr>
          <a:xfrm>
            <a:off x="925325" y="968150"/>
            <a:ext cx="3028500" cy="22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latin typeface="Droid Sans"/>
                <a:ea typeface="Droid Sans"/>
                <a:cs typeface="Droid Sans"/>
                <a:sym typeface="Droid Sans"/>
              </a:rPr>
              <a:t>Contact</a:t>
            </a:r>
            <a:endParaRPr b="1" sz="30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Gary R. Maixner III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latin typeface="Droid Sans"/>
                <a:ea typeface="Droid Sans"/>
                <a:cs typeface="Droid Sans"/>
                <a:sym typeface="Droid Sans"/>
                <a:hlinkClick r:id="rId4"/>
              </a:rPr>
              <a:t>gmaixner@iu.edu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hofhoa.com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Droid Sans"/>
                <a:ea typeface="Droid Sans"/>
                <a:cs typeface="Droid Sans"/>
                <a:sym typeface="Droid Sans"/>
              </a:rPr>
              <a:t>wunderkind-games.com</a:t>
            </a:r>
            <a:endParaRPr sz="1800">
              <a:latin typeface="Droid Sans"/>
              <a:ea typeface="Droid Sans"/>
              <a:cs typeface="Droid Sans"/>
              <a:sym typeface="Droid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