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0" r:id="rId3"/>
    <p:sldId id="276" r:id="rId4"/>
    <p:sldId id="277" r:id="rId5"/>
    <p:sldId id="256" r:id="rId6"/>
    <p:sldId id="278" r:id="rId7"/>
    <p:sldId id="279" r:id="rId8"/>
    <p:sldId id="262" r:id="rId9"/>
    <p:sldId id="264" r:id="rId10"/>
    <p:sldId id="263" r:id="rId11"/>
    <p:sldId id="257" r:id="rId12"/>
    <p:sldId id="283" r:id="rId13"/>
    <p:sldId id="258" r:id="rId14"/>
    <p:sldId id="267" r:id="rId15"/>
    <p:sldId id="280" r:id="rId16"/>
    <p:sldId id="281" r:id="rId17"/>
    <p:sldId id="266" r:id="rId18"/>
    <p:sldId id="265" r:id="rId19"/>
    <p:sldId id="259" r:id="rId20"/>
    <p:sldId id="271" r:id="rId21"/>
    <p:sldId id="269" r:id="rId22"/>
    <p:sldId id="272" r:id="rId23"/>
    <p:sldId id="275" r:id="rId24"/>
    <p:sldId id="270" r:id="rId25"/>
    <p:sldId id="274" r:id="rId26"/>
    <p:sldId id="273" r:id="rId27"/>
    <p:sldId id="268" r:id="rId28"/>
    <p:sldId id="282" r:id="rId29"/>
    <p:sldId id="284" r:id="rId30"/>
    <p:sldId id="26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387D3-E096-4919-9A9A-D94A85857719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F530C-AA10-4518-AE7B-4090AE51F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US" cap="all" dirty="0" smtClean="0"/>
              <a:t>emoralization and Harm </a:t>
            </a:r>
            <a:br>
              <a:rPr lang="en-US" cap="all" dirty="0" smtClean="0"/>
            </a:br>
            <a:r>
              <a:rPr lang="en-US" cap="all" dirty="0" smtClean="0"/>
              <a:t>prevention planning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7772400" cy="68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Copyright </a:t>
            </a:r>
            <a:r>
              <a:rPr lang="en-US" dirty="0" smtClean="0">
                <a:latin typeface="Times New Roman"/>
                <a:cs typeface="Times New Roman"/>
              </a:rPr>
              <a:t>©2011,</a:t>
            </a:r>
            <a:r>
              <a:rPr lang="en-US" dirty="0" smtClean="0"/>
              <a:t> Indiana  University Conscience Project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34290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1219200"/>
            <a:ext cx="0" cy="19050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  <a:alpha val="9000"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 rot="7059191">
            <a:off x="1164648" y="3203090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 Box 41"/>
          <p:cNvSpPr txBox="1">
            <a:spLocks noChangeArrowheads="1"/>
          </p:cNvSpPr>
          <p:nvPr/>
        </p:nvSpPr>
        <p:spPr bwMode="auto">
          <a:xfrm>
            <a:off x="5638800" y="1752600"/>
            <a:ext cx="3111500" cy="3332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small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expectation/reality                           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2800" b="1" cap="small" dirty="0">
                <a:latin typeface="Calibri" pitchFamily="34" charset="0"/>
              </a:rPr>
              <a:t> </a:t>
            </a:r>
            <a:r>
              <a:rPr lang="en-US" sz="2800" b="1" cap="small" dirty="0" smtClean="0">
                <a:latin typeface="Calibri" pitchFamily="34" charset="0"/>
              </a:rPr>
              <a:t>       </a:t>
            </a:r>
            <a:r>
              <a:rPr kumimoji="0" lang="en-US" sz="2800" b="1" i="0" u="none" strike="noStrike" cap="small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improved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	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800" b="1" cap="small" dirty="0">
                <a:latin typeface="Calibri" pitchFamily="34" charset="0"/>
              </a:rPr>
              <a:t>	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(still confidently                                                                    	out of harm’s way)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67000" y="5867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/>
              <a:t>c</a:t>
            </a:r>
            <a:r>
              <a:rPr lang="en-US" cap="small" dirty="0" smtClean="0"/>
              <a:t>ompetency based curriculum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52" name="AutoShape 8"/>
          <p:cNvCxnSpPr>
            <a:cxnSpLocks noChangeShapeType="1"/>
            <a:stCxn id="6150" idx="0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828800" y="838200"/>
            <a:ext cx="5943600" cy="2362200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57150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obstacles to using coping skills  </a:t>
            </a:r>
          </a:p>
          <a:p>
            <a:r>
              <a:rPr lang="en-US" b="1" cap="small" dirty="0"/>
              <a:t>	</a:t>
            </a:r>
          </a:p>
        </p:txBody>
      </p:sp>
      <p:sp>
        <p:nvSpPr>
          <p:cNvPr id="42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 rot="2515742">
            <a:off x="1843644" y="1090284"/>
            <a:ext cx="614451" cy="1420218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>
                  <a:alpha val="47000"/>
                </a:srgbClr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	demoralization and the possibility of harm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8" name="AutoShape 8"/>
          <p:cNvCxnSpPr>
            <a:cxnSpLocks noChangeShapeType="1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39" name="AutoShape 7"/>
          <p:cNvSpPr>
            <a:spLocks noChangeArrowheads="1"/>
          </p:cNvSpPr>
          <p:nvPr/>
        </p:nvSpPr>
        <p:spPr bwMode="auto">
          <a:xfrm rot="5400000">
            <a:off x="3908083" y="587717"/>
            <a:ext cx="614451" cy="1420218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>
                  <a:alpha val="5000"/>
                </a:srgbClr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	demoralization and the possibility of harm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8" name="AutoShape 8"/>
          <p:cNvCxnSpPr>
            <a:cxnSpLocks noChangeShapeType="1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39" name="AutoShape 7"/>
          <p:cNvSpPr>
            <a:spLocks noChangeArrowheads="1"/>
          </p:cNvSpPr>
          <p:nvPr/>
        </p:nvSpPr>
        <p:spPr bwMode="auto">
          <a:xfrm rot="5400000">
            <a:off x="3908083" y="587717"/>
            <a:ext cx="614451" cy="1420218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>
                  <a:alpha val="5000"/>
                </a:srgbClr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8" name="AutoShape 34"/>
          <p:cNvSpPr>
            <a:spLocks/>
          </p:cNvSpPr>
          <p:nvPr/>
        </p:nvSpPr>
        <p:spPr bwMode="auto">
          <a:xfrm rot="-780916">
            <a:off x="2667275" y="423029"/>
            <a:ext cx="456651" cy="731228"/>
          </a:xfrm>
          <a:prstGeom prst="leftBrace">
            <a:avLst>
              <a:gd name="adj1" fmla="val 19545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295400" y="838200"/>
            <a:ext cx="1371600" cy="838200"/>
          </a:xfrm>
          <a:prstGeom prst="line">
            <a:avLst/>
          </a:prstGeom>
          <a:ln w="508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		    retrieval of healing values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 rot="7059191">
            <a:off x="1164648" y="3203090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8" name="AutoShape 34"/>
          <p:cNvSpPr>
            <a:spLocks/>
          </p:cNvSpPr>
          <p:nvPr/>
        </p:nvSpPr>
        <p:spPr bwMode="auto">
          <a:xfrm rot="-780916">
            <a:off x="2667275" y="423029"/>
            <a:ext cx="456651" cy="731228"/>
          </a:xfrm>
          <a:prstGeom prst="leftBrace">
            <a:avLst>
              <a:gd name="adj1" fmla="val 19545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295400" y="838200"/>
            <a:ext cx="1371600" cy="838200"/>
          </a:xfrm>
          <a:prstGeom prst="line">
            <a:avLst/>
          </a:prstGeom>
          <a:ln w="508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		    retrieval of healing values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35052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 rot="7059191">
            <a:off x="1164648" y="3203090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8" name="AutoShape 34"/>
          <p:cNvSpPr>
            <a:spLocks/>
          </p:cNvSpPr>
          <p:nvPr/>
        </p:nvSpPr>
        <p:spPr bwMode="auto">
          <a:xfrm rot="-780916">
            <a:off x="2667275" y="423029"/>
            <a:ext cx="456651" cy="731228"/>
          </a:xfrm>
          <a:prstGeom prst="leftBrace">
            <a:avLst>
              <a:gd name="adj1" fmla="val 19545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295400" y="838200"/>
            <a:ext cx="1371600" cy="838200"/>
          </a:xfrm>
          <a:prstGeom prst="line">
            <a:avLst/>
          </a:prstGeom>
          <a:ln w="508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		    retrieval of healing values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27432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1219200"/>
            <a:ext cx="0" cy="19050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  <a:alpha val="20000"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00400" y="12954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 rot="7059191">
            <a:off x="1164648" y="3203090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620140" y="966592"/>
            <a:ext cx="551496" cy="1061732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8" name="AutoShape 34"/>
          <p:cNvSpPr>
            <a:spLocks/>
          </p:cNvSpPr>
          <p:nvPr/>
        </p:nvSpPr>
        <p:spPr bwMode="auto">
          <a:xfrm rot="-780916">
            <a:off x="2667275" y="423029"/>
            <a:ext cx="456651" cy="731228"/>
          </a:xfrm>
          <a:prstGeom prst="leftBrace">
            <a:avLst>
              <a:gd name="adj1" fmla="val 19545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295400" y="838200"/>
            <a:ext cx="1371600" cy="838200"/>
          </a:xfrm>
          <a:prstGeom prst="line">
            <a:avLst/>
          </a:prstGeom>
          <a:ln w="508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		    retrieval of healing values</a:t>
            </a:r>
            <a:endParaRPr lang="en-US" b="1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/>
              <a:t> </a:t>
            </a:r>
            <a:r>
              <a:rPr lang="en-US" b="1" cap="small" dirty="0" smtClean="0"/>
              <a:t>                        obstacles to retrieval of healing values</a:t>
            </a:r>
            <a:endParaRPr lang="en-US" b="1" cap="small" dirty="0"/>
          </a:p>
        </p:txBody>
      </p:sp>
      <p:sp>
        <p:nvSpPr>
          <p:cNvPr id="28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0" name="AutoShape 8"/>
          <p:cNvCxnSpPr>
            <a:cxnSpLocks noChangeShapeType="1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31" name="AutoShape 7"/>
          <p:cNvSpPr>
            <a:spLocks noChangeArrowheads="1"/>
          </p:cNvSpPr>
          <p:nvPr/>
        </p:nvSpPr>
        <p:spPr bwMode="auto">
          <a:xfrm rot="5400000">
            <a:off x="4078194" y="61035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>
                  <a:alpha val="25000"/>
                </a:srgbClr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280521" y="755153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8288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hidden curriculum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8" name="AutoShape 23"/>
          <p:cNvCxnSpPr>
            <a:cxnSpLocks noChangeShapeType="1"/>
          </p:cNvCxnSpPr>
          <p:nvPr/>
        </p:nvCxnSpPr>
        <p:spPr bwMode="auto">
          <a:xfrm flipH="1" flipV="1">
            <a:off x="6248400" y="1295400"/>
            <a:ext cx="299439" cy="127974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42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43" name="AutoShape 8"/>
          <p:cNvCxnSpPr>
            <a:cxnSpLocks noChangeShapeType="1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9906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34290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1219200"/>
            <a:ext cx="0" cy="19050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4600" y="1447800"/>
            <a:ext cx="4648200" cy="3780522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small" normalizeH="0" dirty="0" smtClean="0">
                <a:ln>
                  <a:noFill/>
                </a:ln>
                <a:effectLst/>
                <a:latin typeface="Calibri" pitchFamily="34" charset="0"/>
              </a:rPr>
              <a:t>    great expectations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    	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	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</a:t>
            </a:r>
            <a:r>
              <a:rPr kumimoji="0" lang="en-US" sz="200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and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200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out of harm’s way)</a:t>
            </a:r>
            <a:endParaRPr kumimoji="0" lang="en-US" sz="200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1800" y="6019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                 great expectations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280521" y="755153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8288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       care lapse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8" name="AutoShape 23"/>
          <p:cNvCxnSpPr>
            <a:cxnSpLocks noChangeShapeType="1"/>
          </p:cNvCxnSpPr>
          <p:nvPr/>
        </p:nvCxnSpPr>
        <p:spPr bwMode="auto">
          <a:xfrm flipH="1" flipV="1">
            <a:off x="6248400" y="1295400"/>
            <a:ext cx="299439" cy="127974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42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6" name="AutoShape 8"/>
          <p:cNvCxnSpPr>
            <a:cxnSpLocks noChangeShapeType="1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410200" y="4495800"/>
            <a:ext cx="1828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harmful behavior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10800000">
            <a:off x="5943600" y="3276600"/>
            <a:ext cx="742950" cy="1171575"/>
          </a:xfrm>
          <a:prstGeom prst="upArrow">
            <a:avLst>
              <a:gd name="adj1" fmla="val 34537"/>
              <a:gd name="adj2" fmla="val 40796"/>
            </a:avLst>
          </a:prstGeom>
          <a:gradFill rotWithShape="1">
            <a:gsLst>
              <a:gs pos="0">
                <a:srgbClr val="BFBFBF"/>
              </a:gs>
              <a:gs pos="100000">
                <a:srgbClr val="BFBFB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          harm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5" name="AutoShape 8"/>
          <p:cNvCxnSpPr>
            <a:cxnSpLocks noChangeShapeType="1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410200" y="4495800"/>
            <a:ext cx="1828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harmful behavior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6400800" y="5029200"/>
            <a:ext cx="1095375" cy="1262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55" y="1665"/>
              </a:cxn>
              <a:cxn ang="0">
                <a:pos x="1836" y="1935"/>
              </a:cxn>
              <a:cxn ang="0">
                <a:pos x="2196" y="1920"/>
              </a:cxn>
            </a:cxnLst>
            <a:rect l="0" t="0" r="r" b="b"/>
            <a:pathLst>
              <a:path w="2196" h="1987">
                <a:moveTo>
                  <a:pt x="0" y="0"/>
                </a:moveTo>
                <a:cubicBezTo>
                  <a:pt x="274" y="671"/>
                  <a:pt x="549" y="1343"/>
                  <a:pt x="855" y="1665"/>
                </a:cubicBezTo>
                <a:cubicBezTo>
                  <a:pt x="1161" y="1987"/>
                  <a:pt x="1613" y="1893"/>
                  <a:pt x="1836" y="1935"/>
                </a:cubicBezTo>
                <a:cubicBezTo>
                  <a:pt x="2059" y="1977"/>
                  <a:pt x="2136" y="1923"/>
                  <a:pt x="2196" y="1920"/>
                </a:cubicBezTo>
              </a:path>
            </a:pathLst>
          </a:custGeom>
          <a:noFill/>
          <a:ln w="177800">
            <a:solidFill>
              <a:srgbClr val="FF000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10800000">
            <a:off x="5943600" y="3276600"/>
            <a:ext cx="742950" cy="1171575"/>
          </a:xfrm>
          <a:prstGeom prst="upArrow">
            <a:avLst>
              <a:gd name="adj1" fmla="val 34537"/>
              <a:gd name="adj2" fmla="val 40796"/>
            </a:avLst>
          </a:prstGeom>
          <a:gradFill rotWithShape="1">
            <a:gsLst>
              <a:gs pos="0">
                <a:srgbClr val="BFBFBF"/>
              </a:gs>
              <a:gs pos="100000">
                <a:srgbClr val="BFBFB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          harm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8" name="AutoShape 8"/>
          <p:cNvCxnSpPr>
            <a:cxnSpLocks noChangeShapeType="1"/>
          </p:cNvCxnSpPr>
          <p:nvPr/>
        </p:nvCxnSpPr>
        <p:spPr bwMode="auto">
          <a:xfrm flipH="1" flipV="1">
            <a:off x="1828800" y="2057400"/>
            <a:ext cx="33338" cy="28194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657600" y="5334000"/>
            <a:ext cx="1409700" cy="87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external  authority interventions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 rot="3857349">
            <a:off x="4220322" y="3894595"/>
            <a:ext cx="2302434" cy="2019338"/>
          </a:xfrm>
          <a:custGeom>
            <a:avLst/>
            <a:gdLst>
              <a:gd name="G0" fmla="+- 326863 0 0"/>
              <a:gd name="G1" fmla="+- -4188336 0 0"/>
              <a:gd name="G2" fmla="+- 326863 0 -4188336"/>
              <a:gd name="G3" fmla="+- 10800 0 0"/>
              <a:gd name="G4" fmla="+- 0 0 3268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224 0 0"/>
              <a:gd name="G9" fmla="+- 0 0 -4188336"/>
              <a:gd name="G10" fmla="+- 8224 0 2700"/>
              <a:gd name="G11" fmla="cos G10 326863"/>
              <a:gd name="G12" fmla="sin G10 326863"/>
              <a:gd name="G13" fmla="cos 13500 326863"/>
              <a:gd name="G14" fmla="sin 13500 326863"/>
              <a:gd name="G15" fmla="+- G11 10800 0"/>
              <a:gd name="G16" fmla="+- G12 10800 0"/>
              <a:gd name="G17" fmla="+- G13 10800 0"/>
              <a:gd name="G18" fmla="+- G14 10800 0"/>
              <a:gd name="G19" fmla="*/ 8224 1 2"/>
              <a:gd name="G20" fmla="+- G19 5400 0"/>
              <a:gd name="G21" fmla="cos G20 326863"/>
              <a:gd name="G22" fmla="sin G20 326863"/>
              <a:gd name="G23" fmla="+- G21 10800 0"/>
              <a:gd name="G24" fmla="+- G12 G23 G22"/>
              <a:gd name="G25" fmla="+- G22 G23 G11"/>
              <a:gd name="G26" fmla="cos 10800 326863"/>
              <a:gd name="G27" fmla="sin 10800 326863"/>
              <a:gd name="G28" fmla="cos 8224 326863"/>
              <a:gd name="G29" fmla="sin 8224 3268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188336"/>
              <a:gd name="G36" fmla="sin G34 -4188336"/>
              <a:gd name="G37" fmla="+/ -4188336 3268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224 G39"/>
              <a:gd name="G43" fmla="sin 822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03 w 21600"/>
              <a:gd name="T5" fmla="*/ 5488 h 21600"/>
              <a:gd name="T6" fmla="*/ 14983 w 21600"/>
              <a:gd name="T7" fmla="*/ 2257 h 21600"/>
              <a:gd name="T8" fmla="*/ 17960 w 21600"/>
              <a:gd name="T9" fmla="*/ 6755 h 21600"/>
              <a:gd name="T10" fmla="*/ 24248 w 21600"/>
              <a:gd name="T11" fmla="*/ 11973 h 21600"/>
              <a:gd name="T12" fmla="*/ 19929 w 21600"/>
              <a:gd name="T13" fmla="*/ 15598 h 21600"/>
              <a:gd name="T14" fmla="*/ 16303 w 21600"/>
              <a:gd name="T15" fmla="*/ 1128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92" y="11514"/>
                </a:moveTo>
                <a:cubicBezTo>
                  <a:pt x="19013" y="11277"/>
                  <a:pt x="19024" y="11038"/>
                  <a:pt x="19024" y="10800"/>
                </a:cubicBezTo>
                <a:cubicBezTo>
                  <a:pt x="19024" y="7660"/>
                  <a:pt x="17236" y="4794"/>
                  <a:pt x="14416" y="3414"/>
                </a:cubicBezTo>
                <a:lnTo>
                  <a:pt x="15549" y="1100"/>
                </a:lnTo>
                <a:cubicBezTo>
                  <a:pt x="19252" y="2913"/>
                  <a:pt x="21600" y="6677"/>
                  <a:pt x="21600" y="10800"/>
                </a:cubicBezTo>
                <a:cubicBezTo>
                  <a:pt x="21600" y="11113"/>
                  <a:pt x="21586" y="11426"/>
                  <a:pt x="21559" y="11738"/>
                </a:cubicBezTo>
                <a:lnTo>
                  <a:pt x="24248" y="11973"/>
                </a:lnTo>
                <a:lnTo>
                  <a:pt x="19929" y="15598"/>
                </a:lnTo>
                <a:lnTo>
                  <a:pt x="16303" y="11280"/>
                </a:lnTo>
                <a:lnTo>
                  <a:pt x="18992" y="11514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BFBFB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410200" y="4495800"/>
            <a:ext cx="1828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harmful behavior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6400800" y="5029200"/>
            <a:ext cx="1095375" cy="1262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55" y="1665"/>
              </a:cxn>
              <a:cxn ang="0">
                <a:pos x="1836" y="1935"/>
              </a:cxn>
              <a:cxn ang="0">
                <a:pos x="2196" y="1920"/>
              </a:cxn>
            </a:cxnLst>
            <a:rect l="0" t="0" r="r" b="b"/>
            <a:pathLst>
              <a:path w="2196" h="1987">
                <a:moveTo>
                  <a:pt x="0" y="0"/>
                </a:moveTo>
                <a:cubicBezTo>
                  <a:pt x="274" y="671"/>
                  <a:pt x="549" y="1343"/>
                  <a:pt x="855" y="1665"/>
                </a:cubicBezTo>
                <a:cubicBezTo>
                  <a:pt x="1161" y="1987"/>
                  <a:pt x="1613" y="1893"/>
                  <a:pt x="1836" y="1935"/>
                </a:cubicBezTo>
                <a:cubicBezTo>
                  <a:pt x="2059" y="1977"/>
                  <a:pt x="2136" y="1923"/>
                  <a:pt x="2196" y="1920"/>
                </a:cubicBezTo>
              </a:path>
            </a:pathLst>
          </a:custGeom>
          <a:noFill/>
          <a:ln w="63500">
            <a:solidFill>
              <a:srgbClr val="FF000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10800000">
            <a:off x="5943600" y="3276600"/>
            <a:ext cx="742950" cy="1171575"/>
          </a:xfrm>
          <a:prstGeom prst="upArrow">
            <a:avLst>
              <a:gd name="adj1" fmla="val 34537"/>
              <a:gd name="adj2" fmla="val 40796"/>
            </a:avLst>
          </a:prstGeom>
          <a:gradFill rotWithShape="1">
            <a:gsLst>
              <a:gs pos="0">
                <a:srgbClr val="BFBFBF"/>
              </a:gs>
              <a:gs pos="100000">
                <a:srgbClr val="BFBFB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2954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care lapse interventions from external authorities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AutoShape 2"/>
          <p:cNvSpPr>
            <a:spLocks noChangeArrowheads="1"/>
          </p:cNvSpPr>
          <p:nvPr/>
        </p:nvSpPr>
        <p:spPr bwMode="auto">
          <a:xfrm rot="15918974">
            <a:off x="1527956" y="16232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 rot="9084112">
            <a:off x="2161400" y="4428311"/>
            <a:ext cx="2373995" cy="1676400"/>
          </a:xfrm>
          <a:custGeom>
            <a:avLst/>
            <a:gdLst>
              <a:gd name="G0" fmla="+- 337511 0 0"/>
              <a:gd name="G1" fmla="+- -4284461 0 0"/>
              <a:gd name="G2" fmla="+- 337511 0 -4284461"/>
              <a:gd name="G3" fmla="+- 10800 0 0"/>
              <a:gd name="G4" fmla="+- 0 0 337511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77 0 0"/>
              <a:gd name="G9" fmla="+- 0 0 -4284461"/>
              <a:gd name="G10" fmla="+- 8177 0 2700"/>
              <a:gd name="G11" fmla="cos G10 337511"/>
              <a:gd name="G12" fmla="sin G10 337511"/>
              <a:gd name="G13" fmla="cos 13500 337511"/>
              <a:gd name="G14" fmla="sin 13500 337511"/>
              <a:gd name="G15" fmla="+- G11 10800 0"/>
              <a:gd name="G16" fmla="+- G12 10800 0"/>
              <a:gd name="G17" fmla="+- G13 10800 0"/>
              <a:gd name="G18" fmla="+- G14 10800 0"/>
              <a:gd name="G19" fmla="*/ 8177 1 2"/>
              <a:gd name="G20" fmla="+- G19 5400 0"/>
              <a:gd name="G21" fmla="cos G20 337511"/>
              <a:gd name="G22" fmla="sin G20 337511"/>
              <a:gd name="G23" fmla="+- G21 10800 0"/>
              <a:gd name="G24" fmla="+- G12 G23 G22"/>
              <a:gd name="G25" fmla="+- G22 G23 G11"/>
              <a:gd name="G26" fmla="cos 10800 337511"/>
              <a:gd name="G27" fmla="sin 10800 337511"/>
              <a:gd name="G28" fmla="cos 8177 337511"/>
              <a:gd name="G29" fmla="sin 8177 337511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284461"/>
              <a:gd name="G36" fmla="sin G34 -4284461"/>
              <a:gd name="G37" fmla="+/ -4284461 337511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77 G39"/>
              <a:gd name="G43" fmla="sin 817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142 w 21600"/>
              <a:gd name="T5" fmla="*/ 5381 h 21600"/>
              <a:gd name="T6" fmla="*/ 14753 w 21600"/>
              <a:gd name="T7" fmla="*/ 2173 h 21600"/>
              <a:gd name="T8" fmla="*/ 17873 w 21600"/>
              <a:gd name="T9" fmla="*/ 6697 h 21600"/>
              <a:gd name="T10" fmla="*/ 24245 w 21600"/>
              <a:gd name="T11" fmla="*/ 12011 h 21600"/>
              <a:gd name="T12" fmla="*/ 19890 w 21600"/>
              <a:gd name="T13" fmla="*/ 15647 h 21600"/>
              <a:gd name="T14" fmla="*/ 16254 w 21600"/>
              <a:gd name="T15" fmla="*/ 1129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43" y="11533"/>
                </a:moveTo>
                <a:cubicBezTo>
                  <a:pt x="18965" y="11289"/>
                  <a:pt x="18977" y="11045"/>
                  <a:pt x="18977" y="10800"/>
                </a:cubicBezTo>
                <a:cubicBezTo>
                  <a:pt x="18977" y="7602"/>
                  <a:pt x="17113" y="4698"/>
                  <a:pt x="14207" y="3366"/>
                </a:cubicBezTo>
                <a:lnTo>
                  <a:pt x="15299" y="982"/>
                </a:lnTo>
                <a:cubicBezTo>
                  <a:pt x="19138" y="2741"/>
                  <a:pt x="21600" y="6577"/>
                  <a:pt x="21600" y="10800"/>
                </a:cubicBezTo>
                <a:cubicBezTo>
                  <a:pt x="21600" y="11123"/>
                  <a:pt x="21585" y="11447"/>
                  <a:pt x="21556" y="11769"/>
                </a:cubicBezTo>
                <a:lnTo>
                  <a:pt x="24245" y="12011"/>
                </a:lnTo>
                <a:lnTo>
                  <a:pt x="19890" y="15647"/>
                </a:lnTo>
                <a:lnTo>
                  <a:pt x="16254" y="11291"/>
                </a:lnTo>
                <a:lnTo>
                  <a:pt x="18943" y="11533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92D05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657600" y="5334000"/>
            <a:ext cx="1409700" cy="87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external  authority interventions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 rot="3857349">
            <a:off x="4220322" y="3894595"/>
            <a:ext cx="2302434" cy="2019338"/>
          </a:xfrm>
          <a:custGeom>
            <a:avLst/>
            <a:gdLst>
              <a:gd name="G0" fmla="+- 326863 0 0"/>
              <a:gd name="G1" fmla="+- -4188336 0 0"/>
              <a:gd name="G2" fmla="+- 326863 0 -4188336"/>
              <a:gd name="G3" fmla="+- 10800 0 0"/>
              <a:gd name="G4" fmla="+- 0 0 3268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224 0 0"/>
              <a:gd name="G9" fmla="+- 0 0 -4188336"/>
              <a:gd name="G10" fmla="+- 8224 0 2700"/>
              <a:gd name="G11" fmla="cos G10 326863"/>
              <a:gd name="G12" fmla="sin G10 326863"/>
              <a:gd name="G13" fmla="cos 13500 326863"/>
              <a:gd name="G14" fmla="sin 13500 326863"/>
              <a:gd name="G15" fmla="+- G11 10800 0"/>
              <a:gd name="G16" fmla="+- G12 10800 0"/>
              <a:gd name="G17" fmla="+- G13 10800 0"/>
              <a:gd name="G18" fmla="+- G14 10800 0"/>
              <a:gd name="G19" fmla="*/ 8224 1 2"/>
              <a:gd name="G20" fmla="+- G19 5400 0"/>
              <a:gd name="G21" fmla="cos G20 326863"/>
              <a:gd name="G22" fmla="sin G20 326863"/>
              <a:gd name="G23" fmla="+- G21 10800 0"/>
              <a:gd name="G24" fmla="+- G12 G23 G22"/>
              <a:gd name="G25" fmla="+- G22 G23 G11"/>
              <a:gd name="G26" fmla="cos 10800 326863"/>
              <a:gd name="G27" fmla="sin 10800 326863"/>
              <a:gd name="G28" fmla="cos 8224 326863"/>
              <a:gd name="G29" fmla="sin 8224 3268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188336"/>
              <a:gd name="G36" fmla="sin G34 -4188336"/>
              <a:gd name="G37" fmla="+/ -4188336 3268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224 G39"/>
              <a:gd name="G43" fmla="sin 822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03 w 21600"/>
              <a:gd name="T5" fmla="*/ 5488 h 21600"/>
              <a:gd name="T6" fmla="*/ 14983 w 21600"/>
              <a:gd name="T7" fmla="*/ 2257 h 21600"/>
              <a:gd name="T8" fmla="*/ 17960 w 21600"/>
              <a:gd name="T9" fmla="*/ 6755 h 21600"/>
              <a:gd name="T10" fmla="*/ 24248 w 21600"/>
              <a:gd name="T11" fmla="*/ 11973 h 21600"/>
              <a:gd name="T12" fmla="*/ 19929 w 21600"/>
              <a:gd name="T13" fmla="*/ 15598 h 21600"/>
              <a:gd name="T14" fmla="*/ 16303 w 21600"/>
              <a:gd name="T15" fmla="*/ 1128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92" y="11514"/>
                </a:moveTo>
                <a:cubicBezTo>
                  <a:pt x="19013" y="11277"/>
                  <a:pt x="19024" y="11038"/>
                  <a:pt x="19024" y="10800"/>
                </a:cubicBezTo>
                <a:cubicBezTo>
                  <a:pt x="19024" y="7660"/>
                  <a:pt x="17236" y="4794"/>
                  <a:pt x="14416" y="3414"/>
                </a:cubicBezTo>
                <a:lnTo>
                  <a:pt x="15549" y="1100"/>
                </a:lnTo>
                <a:cubicBezTo>
                  <a:pt x="19252" y="2913"/>
                  <a:pt x="21600" y="6677"/>
                  <a:pt x="21600" y="10800"/>
                </a:cubicBezTo>
                <a:cubicBezTo>
                  <a:pt x="21600" y="11113"/>
                  <a:pt x="21586" y="11426"/>
                  <a:pt x="21559" y="11738"/>
                </a:cubicBezTo>
                <a:lnTo>
                  <a:pt x="24248" y="11973"/>
                </a:lnTo>
                <a:lnTo>
                  <a:pt x="19929" y="15598"/>
                </a:lnTo>
                <a:lnTo>
                  <a:pt x="16303" y="11280"/>
                </a:lnTo>
                <a:lnTo>
                  <a:pt x="18992" y="11514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BFBFB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410200" y="4495800"/>
            <a:ext cx="1828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harmful behavior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6400800" y="5029200"/>
            <a:ext cx="1095375" cy="1262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55" y="1665"/>
              </a:cxn>
              <a:cxn ang="0">
                <a:pos x="1836" y="1935"/>
              </a:cxn>
              <a:cxn ang="0">
                <a:pos x="2196" y="1920"/>
              </a:cxn>
            </a:cxnLst>
            <a:rect l="0" t="0" r="r" b="b"/>
            <a:pathLst>
              <a:path w="2196" h="1987">
                <a:moveTo>
                  <a:pt x="0" y="0"/>
                </a:moveTo>
                <a:cubicBezTo>
                  <a:pt x="274" y="671"/>
                  <a:pt x="549" y="1343"/>
                  <a:pt x="855" y="1665"/>
                </a:cubicBezTo>
                <a:cubicBezTo>
                  <a:pt x="1161" y="1987"/>
                  <a:pt x="1613" y="1893"/>
                  <a:pt x="1836" y="1935"/>
                </a:cubicBezTo>
                <a:cubicBezTo>
                  <a:pt x="2059" y="1977"/>
                  <a:pt x="2136" y="1923"/>
                  <a:pt x="2196" y="1920"/>
                </a:cubicBezTo>
              </a:path>
            </a:pathLst>
          </a:custGeom>
          <a:noFill/>
          <a:ln w="63500">
            <a:solidFill>
              <a:srgbClr val="FF000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10800000">
            <a:off x="5943600" y="3276600"/>
            <a:ext cx="742950" cy="1171575"/>
          </a:xfrm>
          <a:prstGeom prst="upArrow">
            <a:avLst>
              <a:gd name="adj1" fmla="val 34537"/>
              <a:gd name="adj2" fmla="val 40796"/>
            </a:avLst>
          </a:prstGeom>
          <a:gradFill rotWithShape="1">
            <a:gsLst>
              <a:gs pos="0">
                <a:srgbClr val="BFBFBF"/>
              </a:gs>
              <a:gs pos="100000">
                <a:srgbClr val="BFBFB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2954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care lapse interventions from external authorities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AutoShape 2"/>
          <p:cNvSpPr>
            <a:spLocks noChangeArrowheads="1"/>
          </p:cNvSpPr>
          <p:nvPr/>
        </p:nvSpPr>
        <p:spPr bwMode="auto">
          <a:xfrm rot="15918974">
            <a:off x="1527956" y="16232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34290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 rot="9084112">
            <a:off x="2161400" y="4428311"/>
            <a:ext cx="2373995" cy="1676400"/>
          </a:xfrm>
          <a:custGeom>
            <a:avLst/>
            <a:gdLst>
              <a:gd name="G0" fmla="+- 337511 0 0"/>
              <a:gd name="G1" fmla="+- -4284461 0 0"/>
              <a:gd name="G2" fmla="+- 337511 0 -4284461"/>
              <a:gd name="G3" fmla="+- 10800 0 0"/>
              <a:gd name="G4" fmla="+- 0 0 337511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77 0 0"/>
              <a:gd name="G9" fmla="+- 0 0 -4284461"/>
              <a:gd name="G10" fmla="+- 8177 0 2700"/>
              <a:gd name="G11" fmla="cos G10 337511"/>
              <a:gd name="G12" fmla="sin G10 337511"/>
              <a:gd name="G13" fmla="cos 13500 337511"/>
              <a:gd name="G14" fmla="sin 13500 337511"/>
              <a:gd name="G15" fmla="+- G11 10800 0"/>
              <a:gd name="G16" fmla="+- G12 10800 0"/>
              <a:gd name="G17" fmla="+- G13 10800 0"/>
              <a:gd name="G18" fmla="+- G14 10800 0"/>
              <a:gd name="G19" fmla="*/ 8177 1 2"/>
              <a:gd name="G20" fmla="+- G19 5400 0"/>
              <a:gd name="G21" fmla="cos G20 337511"/>
              <a:gd name="G22" fmla="sin G20 337511"/>
              <a:gd name="G23" fmla="+- G21 10800 0"/>
              <a:gd name="G24" fmla="+- G12 G23 G22"/>
              <a:gd name="G25" fmla="+- G22 G23 G11"/>
              <a:gd name="G26" fmla="cos 10800 337511"/>
              <a:gd name="G27" fmla="sin 10800 337511"/>
              <a:gd name="G28" fmla="cos 8177 337511"/>
              <a:gd name="G29" fmla="sin 8177 337511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284461"/>
              <a:gd name="G36" fmla="sin G34 -4284461"/>
              <a:gd name="G37" fmla="+/ -4284461 337511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77 G39"/>
              <a:gd name="G43" fmla="sin 817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142 w 21600"/>
              <a:gd name="T5" fmla="*/ 5381 h 21600"/>
              <a:gd name="T6" fmla="*/ 14753 w 21600"/>
              <a:gd name="T7" fmla="*/ 2173 h 21600"/>
              <a:gd name="T8" fmla="*/ 17873 w 21600"/>
              <a:gd name="T9" fmla="*/ 6697 h 21600"/>
              <a:gd name="T10" fmla="*/ 24245 w 21600"/>
              <a:gd name="T11" fmla="*/ 12011 h 21600"/>
              <a:gd name="T12" fmla="*/ 19890 w 21600"/>
              <a:gd name="T13" fmla="*/ 15647 h 21600"/>
              <a:gd name="T14" fmla="*/ 16254 w 21600"/>
              <a:gd name="T15" fmla="*/ 1129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43" y="11533"/>
                </a:moveTo>
                <a:cubicBezTo>
                  <a:pt x="18965" y="11289"/>
                  <a:pt x="18977" y="11045"/>
                  <a:pt x="18977" y="10800"/>
                </a:cubicBezTo>
                <a:cubicBezTo>
                  <a:pt x="18977" y="7602"/>
                  <a:pt x="17113" y="4698"/>
                  <a:pt x="14207" y="3366"/>
                </a:cubicBezTo>
                <a:lnTo>
                  <a:pt x="15299" y="982"/>
                </a:lnTo>
                <a:cubicBezTo>
                  <a:pt x="19138" y="2741"/>
                  <a:pt x="21600" y="6577"/>
                  <a:pt x="21600" y="10800"/>
                </a:cubicBezTo>
                <a:cubicBezTo>
                  <a:pt x="21600" y="11123"/>
                  <a:pt x="21585" y="11447"/>
                  <a:pt x="21556" y="11769"/>
                </a:cubicBezTo>
                <a:lnTo>
                  <a:pt x="24245" y="12011"/>
                </a:lnTo>
                <a:lnTo>
                  <a:pt x="19890" y="15647"/>
                </a:lnTo>
                <a:lnTo>
                  <a:pt x="16254" y="11291"/>
                </a:lnTo>
                <a:lnTo>
                  <a:pt x="18943" y="11533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92D05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657600" y="5334000"/>
            <a:ext cx="1409700" cy="87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external  authority interventions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 rot="3857349">
            <a:off x="4220322" y="3894595"/>
            <a:ext cx="2302434" cy="2019338"/>
          </a:xfrm>
          <a:custGeom>
            <a:avLst/>
            <a:gdLst>
              <a:gd name="G0" fmla="+- 326863 0 0"/>
              <a:gd name="G1" fmla="+- -4188336 0 0"/>
              <a:gd name="G2" fmla="+- 326863 0 -4188336"/>
              <a:gd name="G3" fmla="+- 10800 0 0"/>
              <a:gd name="G4" fmla="+- 0 0 3268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224 0 0"/>
              <a:gd name="G9" fmla="+- 0 0 -4188336"/>
              <a:gd name="G10" fmla="+- 8224 0 2700"/>
              <a:gd name="G11" fmla="cos G10 326863"/>
              <a:gd name="G12" fmla="sin G10 326863"/>
              <a:gd name="G13" fmla="cos 13500 326863"/>
              <a:gd name="G14" fmla="sin 13500 326863"/>
              <a:gd name="G15" fmla="+- G11 10800 0"/>
              <a:gd name="G16" fmla="+- G12 10800 0"/>
              <a:gd name="G17" fmla="+- G13 10800 0"/>
              <a:gd name="G18" fmla="+- G14 10800 0"/>
              <a:gd name="G19" fmla="*/ 8224 1 2"/>
              <a:gd name="G20" fmla="+- G19 5400 0"/>
              <a:gd name="G21" fmla="cos G20 326863"/>
              <a:gd name="G22" fmla="sin G20 326863"/>
              <a:gd name="G23" fmla="+- G21 10800 0"/>
              <a:gd name="G24" fmla="+- G12 G23 G22"/>
              <a:gd name="G25" fmla="+- G22 G23 G11"/>
              <a:gd name="G26" fmla="cos 10800 326863"/>
              <a:gd name="G27" fmla="sin 10800 326863"/>
              <a:gd name="G28" fmla="cos 8224 326863"/>
              <a:gd name="G29" fmla="sin 8224 3268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188336"/>
              <a:gd name="G36" fmla="sin G34 -4188336"/>
              <a:gd name="G37" fmla="+/ -4188336 3268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224 G39"/>
              <a:gd name="G43" fmla="sin 822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03 w 21600"/>
              <a:gd name="T5" fmla="*/ 5488 h 21600"/>
              <a:gd name="T6" fmla="*/ 14983 w 21600"/>
              <a:gd name="T7" fmla="*/ 2257 h 21600"/>
              <a:gd name="T8" fmla="*/ 17960 w 21600"/>
              <a:gd name="T9" fmla="*/ 6755 h 21600"/>
              <a:gd name="T10" fmla="*/ 24248 w 21600"/>
              <a:gd name="T11" fmla="*/ 11973 h 21600"/>
              <a:gd name="T12" fmla="*/ 19929 w 21600"/>
              <a:gd name="T13" fmla="*/ 15598 h 21600"/>
              <a:gd name="T14" fmla="*/ 16303 w 21600"/>
              <a:gd name="T15" fmla="*/ 1128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92" y="11514"/>
                </a:moveTo>
                <a:cubicBezTo>
                  <a:pt x="19013" y="11277"/>
                  <a:pt x="19024" y="11038"/>
                  <a:pt x="19024" y="10800"/>
                </a:cubicBezTo>
                <a:cubicBezTo>
                  <a:pt x="19024" y="7660"/>
                  <a:pt x="17236" y="4794"/>
                  <a:pt x="14416" y="3414"/>
                </a:cubicBezTo>
                <a:lnTo>
                  <a:pt x="15549" y="1100"/>
                </a:lnTo>
                <a:cubicBezTo>
                  <a:pt x="19252" y="2913"/>
                  <a:pt x="21600" y="6677"/>
                  <a:pt x="21600" y="10800"/>
                </a:cubicBezTo>
                <a:cubicBezTo>
                  <a:pt x="21600" y="11113"/>
                  <a:pt x="21586" y="11426"/>
                  <a:pt x="21559" y="11738"/>
                </a:cubicBezTo>
                <a:lnTo>
                  <a:pt x="24248" y="11973"/>
                </a:lnTo>
                <a:lnTo>
                  <a:pt x="19929" y="15598"/>
                </a:lnTo>
                <a:lnTo>
                  <a:pt x="16303" y="11280"/>
                </a:lnTo>
                <a:lnTo>
                  <a:pt x="18992" y="11514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BFBFB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410200" y="4495800"/>
            <a:ext cx="1828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harmful behavior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6400800" y="5029200"/>
            <a:ext cx="1095375" cy="1262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55" y="1665"/>
              </a:cxn>
              <a:cxn ang="0">
                <a:pos x="1836" y="1935"/>
              </a:cxn>
              <a:cxn ang="0">
                <a:pos x="2196" y="1920"/>
              </a:cxn>
            </a:cxnLst>
            <a:rect l="0" t="0" r="r" b="b"/>
            <a:pathLst>
              <a:path w="2196" h="1987">
                <a:moveTo>
                  <a:pt x="0" y="0"/>
                </a:moveTo>
                <a:cubicBezTo>
                  <a:pt x="274" y="671"/>
                  <a:pt x="549" y="1343"/>
                  <a:pt x="855" y="1665"/>
                </a:cubicBezTo>
                <a:cubicBezTo>
                  <a:pt x="1161" y="1987"/>
                  <a:pt x="1613" y="1893"/>
                  <a:pt x="1836" y="1935"/>
                </a:cubicBezTo>
                <a:cubicBezTo>
                  <a:pt x="2059" y="1977"/>
                  <a:pt x="2136" y="1923"/>
                  <a:pt x="2196" y="1920"/>
                </a:cubicBezTo>
              </a:path>
            </a:pathLst>
          </a:custGeom>
          <a:noFill/>
          <a:ln w="63500">
            <a:solidFill>
              <a:srgbClr val="FF000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10800000">
            <a:off x="5943600" y="3276600"/>
            <a:ext cx="742950" cy="1171575"/>
          </a:xfrm>
          <a:prstGeom prst="upArrow">
            <a:avLst>
              <a:gd name="adj1" fmla="val 34537"/>
              <a:gd name="adj2" fmla="val 40796"/>
            </a:avLst>
          </a:prstGeom>
          <a:gradFill rotWithShape="1">
            <a:gsLst>
              <a:gs pos="0">
                <a:srgbClr val="BFBFBF"/>
              </a:gs>
              <a:gs pos="100000">
                <a:srgbClr val="BFBFB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55" name="TextBox 54"/>
          <p:cNvSpPr txBox="1"/>
          <p:nvPr/>
        </p:nvSpPr>
        <p:spPr>
          <a:xfrm>
            <a:off x="12954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care lapse interventions from external authorities</a:t>
            </a:r>
            <a:endParaRPr lang="en-US" b="1" cap="smal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280521" y="755153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8288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       care lapse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5871356" y="10898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8" name="AutoShape 23"/>
          <p:cNvCxnSpPr>
            <a:cxnSpLocks noChangeShapeType="1"/>
          </p:cNvCxnSpPr>
          <p:nvPr/>
        </p:nvCxnSpPr>
        <p:spPr bwMode="auto">
          <a:xfrm flipH="1" flipV="1">
            <a:off x="6248400" y="1295400"/>
            <a:ext cx="299439" cy="127974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42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6" name="AutoShape 8"/>
          <p:cNvCxnSpPr>
            <a:cxnSpLocks noChangeShapeType="1"/>
          </p:cNvCxnSpPr>
          <p:nvPr/>
        </p:nvCxnSpPr>
        <p:spPr bwMode="auto">
          <a:xfrm flipV="1">
            <a:off x="1752600" y="2133600"/>
            <a:ext cx="0" cy="27432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2286000"/>
            <a:ext cx="0" cy="25908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7292975" y="0"/>
            <a:ext cx="1851025" cy="148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survival strategy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________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9"/>
          <p:cNvSpPr>
            <a:spLocks/>
          </p:cNvSpPr>
          <p:nvPr/>
        </p:nvSpPr>
        <p:spPr bwMode="auto">
          <a:xfrm rot="2080463">
            <a:off x="7866378" y="78720"/>
            <a:ext cx="551496" cy="2913457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    survival plan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6" y="16232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2"/>
          <p:cNvSpPr>
            <a:spLocks noChangeArrowheads="1"/>
          </p:cNvSpPr>
          <p:nvPr/>
        </p:nvSpPr>
        <p:spPr bwMode="auto">
          <a:xfrm rot="15918974">
            <a:off x="5871356" y="11660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1219200"/>
            <a:ext cx="0" cy="19050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7292975" y="0"/>
            <a:ext cx="1851025" cy="148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survival strategy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________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9"/>
          <p:cNvSpPr>
            <a:spLocks/>
          </p:cNvSpPr>
          <p:nvPr/>
        </p:nvSpPr>
        <p:spPr bwMode="auto">
          <a:xfrm rot="2080463">
            <a:off x="7866378" y="78720"/>
            <a:ext cx="551496" cy="2913457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4" name="AutoShape 30"/>
          <p:cNvSpPr>
            <a:spLocks/>
          </p:cNvSpPr>
          <p:nvPr/>
        </p:nvSpPr>
        <p:spPr bwMode="auto">
          <a:xfrm>
            <a:off x="6629400" y="228600"/>
            <a:ext cx="685800" cy="762000"/>
          </a:xfrm>
          <a:prstGeom prst="leftBrace">
            <a:avLst>
              <a:gd name="adj1" fmla="val 14493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75" name="AutoShape 31"/>
          <p:cNvCxnSpPr>
            <a:cxnSpLocks noChangeShapeType="1"/>
          </p:cNvCxnSpPr>
          <p:nvPr/>
        </p:nvCxnSpPr>
        <p:spPr bwMode="auto">
          <a:xfrm flipH="1">
            <a:off x="6096000" y="609600"/>
            <a:ext cx="552450" cy="0"/>
          </a:xfrm>
          <a:prstGeom prst="straightConnector1">
            <a:avLst/>
          </a:pr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</p:cxnSp>
      <p:sp>
        <p:nvSpPr>
          <p:cNvPr id="6178" name="AutoShape 34"/>
          <p:cNvSpPr>
            <a:spLocks/>
          </p:cNvSpPr>
          <p:nvPr/>
        </p:nvSpPr>
        <p:spPr bwMode="auto">
          <a:xfrm rot="-780916">
            <a:off x="2667275" y="423029"/>
            <a:ext cx="456651" cy="731228"/>
          </a:xfrm>
          <a:prstGeom prst="leftBrace">
            <a:avLst>
              <a:gd name="adj1" fmla="val 19545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295400" y="838200"/>
            <a:ext cx="1371600" cy="838200"/>
          </a:xfrm>
          <a:prstGeom prst="line">
            <a:avLst/>
          </a:prstGeom>
          <a:ln w="508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      help seeking 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2"/>
          <p:cNvSpPr>
            <a:spLocks noChangeArrowheads="1"/>
          </p:cNvSpPr>
          <p:nvPr/>
        </p:nvSpPr>
        <p:spPr bwMode="auto">
          <a:xfrm rot="15918974">
            <a:off x="5871356" y="12422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34290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1219200"/>
            <a:ext cx="0" cy="19050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7292975" y="0"/>
            <a:ext cx="1851025" cy="148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survival strategy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________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 rot="7059191">
            <a:off x="1164648" y="3203090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9"/>
          <p:cNvSpPr>
            <a:spLocks/>
          </p:cNvSpPr>
          <p:nvPr/>
        </p:nvSpPr>
        <p:spPr bwMode="auto">
          <a:xfrm rot="2080463">
            <a:off x="7866378" y="78720"/>
            <a:ext cx="551496" cy="2913457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4" name="AutoShape 30"/>
          <p:cNvSpPr>
            <a:spLocks/>
          </p:cNvSpPr>
          <p:nvPr/>
        </p:nvSpPr>
        <p:spPr bwMode="auto">
          <a:xfrm>
            <a:off x="6629400" y="228600"/>
            <a:ext cx="685800" cy="762000"/>
          </a:xfrm>
          <a:prstGeom prst="leftBrace">
            <a:avLst>
              <a:gd name="adj1" fmla="val 14493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75" name="AutoShape 31"/>
          <p:cNvCxnSpPr>
            <a:cxnSpLocks noChangeShapeType="1"/>
          </p:cNvCxnSpPr>
          <p:nvPr/>
        </p:nvCxnSpPr>
        <p:spPr bwMode="auto">
          <a:xfrm flipH="1">
            <a:off x="6096000" y="609600"/>
            <a:ext cx="552450" cy="0"/>
          </a:xfrm>
          <a:prstGeom prst="straightConnector1">
            <a:avLst/>
          </a:pr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</p:cxnSp>
      <p:sp>
        <p:nvSpPr>
          <p:cNvPr id="6178" name="AutoShape 34"/>
          <p:cNvSpPr>
            <a:spLocks/>
          </p:cNvSpPr>
          <p:nvPr/>
        </p:nvSpPr>
        <p:spPr bwMode="auto">
          <a:xfrm rot="-780916">
            <a:off x="2667275" y="423029"/>
            <a:ext cx="456651" cy="731228"/>
          </a:xfrm>
          <a:prstGeom prst="leftBrace">
            <a:avLst>
              <a:gd name="adj1" fmla="val 19545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295400" y="838200"/>
            <a:ext cx="1371600" cy="838200"/>
          </a:xfrm>
          <a:prstGeom prst="line">
            <a:avLst/>
          </a:prstGeom>
          <a:ln w="508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                                 help seeking </a:t>
            </a:r>
            <a:endParaRPr lang="en-US" b="1" cap="small" dirty="0"/>
          </a:p>
        </p:txBody>
      </p:sp>
      <p:sp>
        <p:nvSpPr>
          <p:cNvPr id="37" name="AutoShape 2"/>
          <p:cNvSpPr>
            <a:spLocks noChangeArrowheads="1"/>
          </p:cNvSpPr>
          <p:nvPr/>
        </p:nvSpPr>
        <p:spPr bwMode="auto">
          <a:xfrm rot="15918974">
            <a:off x="1527955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2"/>
          <p:cNvSpPr>
            <a:spLocks noChangeArrowheads="1"/>
          </p:cNvSpPr>
          <p:nvPr/>
        </p:nvSpPr>
        <p:spPr bwMode="auto">
          <a:xfrm rot="15918974">
            <a:off x="5871356" y="12422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9906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21336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1219200"/>
            <a:ext cx="0" cy="19050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4600" y="1447800"/>
            <a:ext cx="4648200" cy="3780522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small" normalizeH="0" dirty="0" smtClean="0">
                <a:ln>
                  <a:noFill/>
                </a:ln>
                <a:effectLst/>
                <a:latin typeface="Calibri" pitchFamily="34" charset="0"/>
              </a:rPr>
              <a:t>    great expectations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    	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	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</a:t>
            </a:r>
            <a:r>
              <a:rPr kumimoji="0" lang="en-US" sz="200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and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200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out of harm’s way)</a:t>
            </a:r>
            <a:endParaRPr kumimoji="0" lang="en-US" sz="200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1800" y="6019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                 great expectations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4267200"/>
            <a:ext cx="676275" cy="1509712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competencies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5800" y="4724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5800" y="5105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85800" y="55626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4343400"/>
            <a:ext cx="533400" cy="228600"/>
          </a:xfrm>
          <a:prstGeom prst="rightArrow">
            <a:avLst>
              <a:gd name="adj1" fmla="val 50000"/>
              <a:gd name="adj2" fmla="val 72807"/>
            </a:avLst>
          </a:prstGeom>
          <a:solidFill>
            <a:srgbClr val="FFFFFF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34290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52" name="AutoShape 8"/>
          <p:cNvCxnSpPr>
            <a:cxnSpLocks noChangeShapeType="1"/>
          </p:cNvCxnSpPr>
          <p:nvPr/>
        </p:nvCxnSpPr>
        <p:spPr bwMode="auto">
          <a:xfrm flipV="1">
            <a:off x="1752600" y="1219200"/>
            <a:ext cx="0" cy="1905000"/>
          </a:xfrm>
          <a:prstGeom prst="straightConnector1">
            <a:avLst/>
          </a:prstGeom>
          <a:noFill/>
          <a:ln w="25400">
            <a:solidFill>
              <a:srgbClr val="92D050"/>
            </a:solidFill>
            <a:prstDash val="sysDot"/>
            <a:round/>
            <a:headEnd/>
            <a:tailEnd type="stealth" w="med" len="med"/>
          </a:ln>
        </p:spPr>
      </p:cxnSp>
      <p:sp>
        <p:nvSpPr>
          <p:cNvPr id="6153" name="AutoShape 9"/>
          <p:cNvSpPr>
            <a:spLocks noChangeArrowheads="1"/>
          </p:cNvSpPr>
          <p:nvPr/>
        </p:nvSpPr>
        <p:spPr bwMode="auto">
          <a:xfrm rot="9084112">
            <a:off x="2161400" y="4428311"/>
            <a:ext cx="2373995" cy="1676400"/>
          </a:xfrm>
          <a:custGeom>
            <a:avLst/>
            <a:gdLst>
              <a:gd name="G0" fmla="+- 337511 0 0"/>
              <a:gd name="G1" fmla="+- -4284461 0 0"/>
              <a:gd name="G2" fmla="+- 337511 0 -4284461"/>
              <a:gd name="G3" fmla="+- 10800 0 0"/>
              <a:gd name="G4" fmla="+- 0 0 337511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77 0 0"/>
              <a:gd name="G9" fmla="+- 0 0 -4284461"/>
              <a:gd name="G10" fmla="+- 8177 0 2700"/>
              <a:gd name="G11" fmla="cos G10 337511"/>
              <a:gd name="G12" fmla="sin G10 337511"/>
              <a:gd name="G13" fmla="cos 13500 337511"/>
              <a:gd name="G14" fmla="sin 13500 337511"/>
              <a:gd name="G15" fmla="+- G11 10800 0"/>
              <a:gd name="G16" fmla="+- G12 10800 0"/>
              <a:gd name="G17" fmla="+- G13 10800 0"/>
              <a:gd name="G18" fmla="+- G14 10800 0"/>
              <a:gd name="G19" fmla="*/ 8177 1 2"/>
              <a:gd name="G20" fmla="+- G19 5400 0"/>
              <a:gd name="G21" fmla="cos G20 337511"/>
              <a:gd name="G22" fmla="sin G20 337511"/>
              <a:gd name="G23" fmla="+- G21 10800 0"/>
              <a:gd name="G24" fmla="+- G12 G23 G22"/>
              <a:gd name="G25" fmla="+- G22 G23 G11"/>
              <a:gd name="G26" fmla="cos 10800 337511"/>
              <a:gd name="G27" fmla="sin 10800 337511"/>
              <a:gd name="G28" fmla="cos 8177 337511"/>
              <a:gd name="G29" fmla="sin 8177 337511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284461"/>
              <a:gd name="G36" fmla="sin G34 -4284461"/>
              <a:gd name="G37" fmla="+/ -4284461 337511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77 G39"/>
              <a:gd name="G43" fmla="sin 8177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142 w 21600"/>
              <a:gd name="T5" fmla="*/ 5381 h 21600"/>
              <a:gd name="T6" fmla="*/ 14753 w 21600"/>
              <a:gd name="T7" fmla="*/ 2173 h 21600"/>
              <a:gd name="T8" fmla="*/ 17873 w 21600"/>
              <a:gd name="T9" fmla="*/ 6697 h 21600"/>
              <a:gd name="T10" fmla="*/ 24245 w 21600"/>
              <a:gd name="T11" fmla="*/ 12011 h 21600"/>
              <a:gd name="T12" fmla="*/ 19890 w 21600"/>
              <a:gd name="T13" fmla="*/ 15647 h 21600"/>
              <a:gd name="T14" fmla="*/ 16254 w 21600"/>
              <a:gd name="T15" fmla="*/ 1129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43" y="11533"/>
                </a:moveTo>
                <a:cubicBezTo>
                  <a:pt x="18965" y="11289"/>
                  <a:pt x="18977" y="11045"/>
                  <a:pt x="18977" y="10800"/>
                </a:cubicBezTo>
                <a:cubicBezTo>
                  <a:pt x="18977" y="7602"/>
                  <a:pt x="17113" y="4698"/>
                  <a:pt x="14207" y="3366"/>
                </a:cubicBezTo>
                <a:lnTo>
                  <a:pt x="15299" y="982"/>
                </a:lnTo>
                <a:cubicBezTo>
                  <a:pt x="19138" y="2741"/>
                  <a:pt x="21600" y="6577"/>
                  <a:pt x="21600" y="10800"/>
                </a:cubicBezTo>
                <a:cubicBezTo>
                  <a:pt x="21600" y="11123"/>
                  <a:pt x="21585" y="11447"/>
                  <a:pt x="21556" y="11769"/>
                </a:cubicBezTo>
                <a:lnTo>
                  <a:pt x="24245" y="12011"/>
                </a:lnTo>
                <a:lnTo>
                  <a:pt x="19890" y="15647"/>
                </a:lnTo>
                <a:lnTo>
                  <a:pt x="16254" y="11291"/>
                </a:lnTo>
                <a:lnTo>
                  <a:pt x="18943" y="11533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92D05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657600" y="5334000"/>
            <a:ext cx="1409700" cy="876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external  authority interventions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 rot="3857349">
            <a:off x="4220322" y="3894595"/>
            <a:ext cx="2302434" cy="2019338"/>
          </a:xfrm>
          <a:custGeom>
            <a:avLst/>
            <a:gdLst>
              <a:gd name="G0" fmla="+- 326863 0 0"/>
              <a:gd name="G1" fmla="+- -4188336 0 0"/>
              <a:gd name="G2" fmla="+- 326863 0 -4188336"/>
              <a:gd name="G3" fmla="+- 10800 0 0"/>
              <a:gd name="G4" fmla="+- 0 0 3268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224 0 0"/>
              <a:gd name="G9" fmla="+- 0 0 -4188336"/>
              <a:gd name="G10" fmla="+- 8224 0 2700"/>
              <a:gd name="G11" fmla="cos G10 326863"/>
              <a:gd name="G12" fmla="sin G10 326863"/>
              <a:gd name="G13" fmla="cos 13500 326863"/>
              <a:gd name="G14" fmla="sin 13500 326863"/>
              <a:gd name="G15" fmla="+- G11 10800 0"/>
              <a:gd name="G16" fmla="+- G12 10800 0"/>
              <a:gd name="G17" fmla="+- G13 10800 0"/>
              <a:gd name="G18" fmla="+- G14 10800 0"/>
              <a:gd name="G19" fmla="*/ 8224 1 2"/>
              <a:gd name="G20" fmla="+- G19 5400 0"/>
              <a:gd name="G21" fmla="cos G20 326863"/>
              <a:gd name="G22" fmla="sin G20 326863"/>
              <a:gd name="G23" fmla="+- G21 10800 0"/>
              <a:gd name="G24" fmla="+- G12 G23 G22"/>
              <a:gd name="G25" fmla="+- G22 G23 G11"/>
              <a:gd name="G26" fmla="cos 10800 326863"/>
              <a:gd name="G27" fmla="sin 10800 326863"/>
              <a:gd name="G28" fmla="cos 8224 326863"/>
              <a:gd name="G29" fmla="sin 8224 3268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188336"/>
              <a:gd name="G36" fmla="sin G34 -4188336"/>
              <a:gd name="G37" fmla="+/ -4188336 3268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224 G39"/>
              <a:gd name="G43" fmla="sin 822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203 w 21600"/>
              <a:gd name="T5" fmla="*/ 5488 h 21600"/>
              <a:gd name="T6" fmla="*/ 14983 w 21600"/>
              <a:gd name="T7" fmla="*/ 2257 h 21600"/>
              <a:gd name="T8" fmla="*/ 17960 w 21600"/>
              <a:gd name="T9" fmla="*/ 6755 h 21600"/>
              <a:gd name="T10" fmla="*/ 24248 w 21600"/>
              <a:gd name="T11" fmla="*/ 11973 h 21600"/>
              <a:gd name="T12" fmla="*/ 19929 w 21600"/>
              <a:gd name="T13" fmla="*/ 15598 h 21600"/>
              <a:gd name="T14" fmla="*/ 16303 w 21600"/>
              <a:gd name="T15" fmla="*/ 1128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92" y="11514"/>
                </a:moveTo>
                <a:cubicBezTo>
                  <a:pt x="19013" y="11277"/>
                  <a:pt x="19024" y="11038"/>
                  <a:pt x="19024" y="10800"/>
                </a:cubicBezTo>
                <a:cubicBezTo>
                  <a:pt x="19024" y="7660"/>
                  <a:pt x="17236" y="4794"/>
                  <a:pt x="14416" y="3414"/>
                </a:cubicBezTo>
                <a:lnTo>
                  <a:pt x="15549" y="1100"/>
                </a:lnTo>
                <a:cubicBezTo>
                  <a:pt x="19252" y="2913"/>
                  <a:pt x="21600" y="6677"/>
                  <a:pt x="21600" y="10800"/>
                </a:cubicBezTo>
                <a:cubicBezTo>
                  <a:pt x="21600" y="11113"/>
                  <a:pt x="21586" y="11426"/>
                  <a:pt x="21559" y="11738"/>
                </a:cubicBezTo>
                <a:lnTo>
                  <a:pt x="24248" y="11973"/>
                </a:lnTo>
                <a:lnTo>
                  <a:pt x="19929" y="15598"/>
                </a:lnTo>
                <a:lnTo>
                  <a:pt x="16303" y="11280"/>
                </a:lnTo>
                <a:lnTo>
                  <a:pt x="18992" y="11514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rgbClr val="BFBFB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410200" y="4495800"/>
            <a:ext cx="1828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harmful behavior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6400800" y="5029200"/>
            <a:ext cx="1095375" cy="1262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55" y="1665"/>
              </a:cxn>
              <a:cxn ang="0">
                <a:pos x="1836" y="1935"/>
              </a:cxn>
              <a:cxn ang="0">
                <a:pos x="2196" y="1920"/>
              </a:cxn>
            </a:cxnLst>
            <a:rect l="0" t="0" r="r" b="b"/>
            <a:pathLst>
              <a:path w="2196" h="1987">
                <a:moveTo>
                  <a:pt x="0" y="0"/>
                </a:moveTo>
                <a:cubicBezTo>
                  <a:pt x="274" y="671"/>
                  <a:pt x="549" y="1343"/>
                  <a:pt x="855" y="1665"/>
                </a:cubicBezTo>
                <a:cubicBezTo>
                  <a:pt x="1161" y="1987"/>
                  <a:pt x="1613" y="1893"/>
                  <a:pt x="1836" y="1935"/>
                </a:cubicBezTo>
                <a:cubicBezTo>
                  <a:pt x="2059" y="1977"/>
                  <a:pt x="2136" y="1923"/>
                  <a:pt x="2196" y="1920"/>
                </a:cubicBezTo>
              </a:path>
            </a:pathLst>
          </a:custGeom>
          <a:noFill/>
          <a:ln w="63500">
            <a:solidFill>
              <a:srgbClr val="FF000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10800000">
            <a:off x="5943600" y="3276600"/>
            <a:ext cx="742950" cy="1171575"/>
          </a:xfrm>
          <a:prstGeom prst="upArrow">
            <a:avLst>
              <a:gd name="adj1" fmla="val 34537"/>
              <a:gd name="adj2" fmla="val 40796"/>
            </a:avLst>
          </a:prstGeom>
          <a:gradFill rotWithShape="1">
            <a:gsLst>
              <a:gs pos="0">
                <a:srgbClr val="BFBFBF"/>
              </a:gs>
              <a:gs pos="100000">
                <a:srgbClr val="BFBFB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257800" y="26670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disposition to harm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752600" y="1143000"/>
            <a:ext cx="4724400" cy="1876425"/>
          </a:xfrm>
          <a:custGeom>
            <a:avLst/>
            <a:gdLst>
              <a:gd name="G0" fmla="+- 347363 0 0"/>
              <a:gd name="G1" fmla="+- 11731470 0 0"/>
              <a:gd name="G2" fmla="+- 347363 0 11731470"/>
              <a:gd name="G3" fmla="+- 10800 0 0"/>
              <a:gd name="G4" fmla="+- 0 0 347363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060 0 0"/>
              <a:gd name="G9" fmla="+- 0 0 11731470"/>
              <a:gd name="G10" fmla="+- 9060 0 2700"/>
              <a:gd name="G11" fmla="cos G10 347363"/>
              <a:gd name="G12" fmla="sin G10 347363"/>
              <a:gd name="G13" fmla="cos 13500 347363"/>
              <a:gd name="G14" fmla="sin 13500 347363"/>
              <a:gd name="G15" fmla="+- G11 10800 0"/>
              <a:gd name="G16" fmla="+- G12 10800 0"/>
              <a:gd name="G17" fmla="+- G13 10800 0"/>
              <a:gd name="G18" fmla="+- G14 10800 0"/>
              <a:gd name="G19" fmla="*/ 9060 1 2"/>
              <a:gd name="G20" fmla="+- G19 5400 0"/>
              <a:gd name="G21" fmla="cos G20 347363"/>
              <a:gd name="G22" fmla="sin G20 347363"/>
              <a:gd name="G23" fmla="+- G21 10800 0"/>
              <a:gd name="G24" fmla="+- G12 G23 G22"/>
              <a:gd name="G25" fmla="+- G22 G23 G11"/>
              <a:gd name="G26" fmla="cos 10800 347363"/>
              <a:gd name="G27" fmla="sin 10800 347363"/>
              <a:gd name="G28" fmla="cos 9060 347363"/>
              <a:gd name="G29" fmla="sin 9060 347363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1731470"/>
              <a:gd name="G36" fmla="sin G34 11731470"/>
              <a:gd name="G37" fmla="+/ 11731470 347363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060 G39"/>
              <a:gd name="G43" fmla="sin 906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205 w 21600"/>
              <a:gd name="T5" fmla="*/ 7 h 21600"/>
              <a:gd name="T6" fmla="*/ 871 w 21600"/>
              <a:gd name="T7" fmla="*/ 10971 h 21600"/>
              <a:gd name="T8" fmla="*/ 11140 w 21600"/>
              <a:gd name="T9" fmla="*/ 1746 h 21600"/>
              <a:gd name="T10" fmla="*/ 24242 w 21600"/>
              <a:gd name="T11" fmla="*/ 12047 h 21600"/>
              <a:gd name="T12" fmla="*/ 20357 w 21600"/>
              <a:gd name="T13" fmla="*/ 15272 h 21600"/>
              <a:gd name="T14" fmla="*/ 17132 w 21600"/>
              <a:gd name="T15" fmla="*/ 11387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821" y="11636"/>
                </a:moveTo>
                <a:cubicBezTo>
                  <a:pt x="19847" y="11358"/>
                  <a:pt x="19860" y="11079"/>
                  <a:pt x="19860" y="10800"/>
                </a:cubicBezTo>
                <a:cubicBezTo>
                  <a:pt x="19860" y="5796"/>
                  <a:pt x="15803" y="1740"/>
                  <a:pt x="10800" y="1740"/>
                </a:cubicBezTo>
                <a:cubicBezTo>
                  <a:pt x="5796" y="1740"/>
                  <a:pt x="1740" y="5796"/>
                  <a:pt x="1740" y="10800"/>
                </a:cubicBezTo>
                <a:cubicBezTo>
                  <a:pt x="1739" y="10852"/>
                  <a:pt x="1740" y="10904"/>
                  <a:pt x="1741" y="10956"/>
                </a:cubicBezTo>
                <a:lnTo>
                  <a:pt x="1" y="10986"/>
                </a:lnTo>
                <a:cubicBezTo>
                  <a:pt x="0" y="10924"/>
                  <a:pt x="0" y="10862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133"/>
                  <a:pt x="21584" y="11466"/>
                  <a:pt x="21553" y="11797"/>
                </a:cubicBezTo>
                <a:lnTo>
                  <a:pt x="24242" y="12047"/>
                </a:lnTo>
                <a:lnTo>
                  <a:pt x="20357" y="15272"/>
                </a:lnTo>
                <a:lnTo>
                  <a:pt x="17132" y="11387"/>
                </a:lnTo>
                <a:lnTo>
                  <a:pt x="19821" y="11636"/>
                </a:lnTo>
                <a:close/>
              </a:path>
            </a:pathLst>
          </a:custGeom>
          <a:gradFill rotWithShape="1">
            <a:gsLst>
              <a:gs pos="0">
                <a:srgbClr val="D8D8D8"/>
              </a:gs>
              <a:gs pos="100000">
                <a:srgbClr val="D8D8D8">
                  <a:gamma/>
                  <a:shade val="14118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276600" y="1524000"/>
            <a:ext cx="1571625" cy="638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demoralization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600" b="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“……………………”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124200" y="0"/>
            <a:ext cx="3048000" cy="982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retrieval of healing values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____________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                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____________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 rot="587789">
            <a:off x="6128122" y="983752"/>
            <a:ext cx="1833471" cy="1430383"/>
          </a:xfrm>
          <a:prstGeom prst="irregularSeal1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Hidden Curriculum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167" name="AutoShape 23"/>
          <p:cNvCxnSpPr>
            <a:cxnSpLocks noChangeShapeType="1"/>
          </p:cNvCxnSpPr>
          <p:nvPr/>
        </p:nvCxnSpPr>
        <p:spPr bwMode="auto">
          <a:xfrm flipH="1">
            <a:off x="6172200" y="1752600"/>
            <a:ext cx="419100" cy="4937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7292975" y="0"/>
            <a:ext cx="1851025" cy="148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survival strategy</a:t>
            </a:r>
          </a:p>
          <a:p>
            <a:pPr fontAlgn="base">
              <a:spcBef>
                <a:spcPct val="0"/>
              </a:spcBef>
              <a:spcAft>
                <a:spcPts val="1000"/>
              </a:spcAft>
              <a:buFont typeface="Symbol" pitchFamily="18" charset="2"/>
              <a:buChar char="·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________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Symbol" pitchFamily="18" charset="2"/>
              <a:buChar char="·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________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 rot="7059191">
            <a:off x="1164648" y="3203090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8"/>
          <p:cNvSpPr>
            <a:spLocks/>
          </p:cNvSpPr>
          <p:nvPr/>
        </p:nvSpPr>
        <p:spPr bwMode="auto">
          <a:xfrm rot="4590765">
            <a:off x="5028986" y="467054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9"/>
          <p:cNvSpPr>
            <a:spLocks/>
          </p:cNvSpPr>
          <p:nvPr/>
        </p:nvSpPr>
        <p:spPr bwMode="auto">
          <a:xfrm rot="2080463">
            <a:off x="7866378" y="78720"/>
            <a:ext cx="551496" cy="2913457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4" name="AutoShape 30"/>
          <p:cNvSpPr>
            <a:spLocks/>
          </p:cNvSpPr>
          <p:nvPr/>
        </p:nvSpPr>
        <p:spPr bwMode="auto">
          <a:xfrm>
            <a:off x="6629400" y="228600"/>
            <a:ext cx="685800" cy="762000"/>
          </a:xfrm>
          <a:prstGeom prst="leftBrace">
            <a:avLst>
              <a:gd name="adj1" fmla="val 14493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175" name="AutoShape 31"/>
          <p:cNvCxnSpPr>
            <a:cxnSpLocks noChangeShapeType="1"/>
          </p:cNvCxnSpPr>
          <p:nvPr/>
        </p:nvCxnSpPr>
        <p:spPr bwMode="auto">
          <a:xfrm flipH="1">
            <a:off x="6096000" y="609600"/>
            <a:ext cx="552450" cy="0"/>
          </a:xfrm>
          <a:prstGeom prst="straightConnector1">
            <a:avLst/>
          </a:pr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</p:cxnSp>
      <p:sp>
        <p:nvSpPr>
          <p:cNvPr id="6178" name="AutoShape 34"/>
          <p:cNvSpPr>
            <a:spLocks/>
          </p:cNvSpPr>
          <p:nvPr/>
        </p:nvSpPr>
        <p:spPr bwMode="auto">
          <a:xfrm rot="-780916">
            <a:off x="2667275" y="423029"/>
            <a:ext cx="456651" cy="731228"/>
          </a:xfrm>
          <a:prstGeom prst="leftBrace">
            <a:avLst>
              <a:gd name="adj1" fmla="val 19545"/>
              <a:gd name="adj2" fmla="val 50000"/>
            </a:avLst>
          </a:prstGeom>
          <a:noFill/>
          <a:ln w="50800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295400" y="838200"/>
            <a:ext cx="1371600" cy="838200"/>
          </a:xfrm>
          <a:prstGeom prst="line">
            <a:avLst/>
          </a:prstGeom>
          <a:ln w="50800">
            <a:solidFill>
              <a:srgbClr val="92D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430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/>
              <a:t>                    personalized demoralization and harm prevention plan</a:t>
            </a:r>
            <a:endParaRPr lang="en-US" b="1" cap="smal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9906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9906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4600" y="1447800"/>
            <a:ext cx="4648200" cy="3780522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small" normalizeH="0" dirty="0" smtClean="0">
                <a:ln>
                  <a:noFill/>
                </a:ln>
                <a:effectLst/>
                <a:latin typeface="Calibri" pitchFamily="34" charset="0"/>
              </a:rPr>
              <a:t>    great expectations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    	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	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</a:t>
            </a:r>
            <a:r>
              <a:rPr kumimoji="0" lang="en-US" sz="200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and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2000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out of harm’s way)</a:t>
            </a:r>
            <a:endParaRPr kumimoji="0" lang="en-US" sz="200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1800" y="6019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                 great expectations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34290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38400" y="5486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stressors, stress reaction</a:t>
            </a:r>
            <a:r>
              <a:rPr lang="en-US" dirty="0" smtClean="0"/>
              <a:t> , </a:t>
            </a:r>
            <a:r>
              <a:rPr lang="en-US" cap="small" dirty="0" smtClean="0"/>
              <a:t>stress management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 rot="843458">
            <a:off x="1524000" y="21336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73764" y="1546244"/>
            <a:ext cx="977995" cy="2209011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  <a:alpha val="19000"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1" name="Arc 37"/>
          <p:cNvSpPr>
            <a:spLocks/>
          </p:cNvSpPr>
          <p:nvPr/>
        </p:nvSpPr>
        <p:spPr bwMode="auto">
          <a:xfrm rot="10800000" flipV="1">
            <a:off x="1828800" y="1828800"/>
            <a:ext cx="463550" cy="1371600"/>
          </a:xfrm>
          <a:custGeom>
            <a:avLst/>
            <a:gdLst>
              <a:gd name="G0" fmla="+- 0 0 0"/>
              <a:gd name="G1" fmla="+- 21594 0 0"/>
              <a:gd name="G2" fmla="+- 21600 0 0"/>
              <a:gd name="T0" fmla="*/ 503 w 21600"/>
              <a:gd name="T1" fmla="*/ 0 h 21594"/>
              <a:gd name="T2" fmla="*/ 21600 w 21600"/>
              <a:gd name="T3" fmla="*/ 21594 h 21594"/>
              <a:gd name="T4" fmla="*/ 0 w 21600"/>
              <a:gd name="T5" fmla="*/ 21594 h 2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4" fill="none" extrusionOk="0">
                <a:moveTo>
                  <a:pt x="503" y="-1"/>
                </a:moveTo>
                <a:cubicBezTo>
                  <a:pt x="12233" y="273"/>
                  <a:pt x="21600" y="9860"/>
                  <a:pt x="21600" y="21594"/>
                </a:cubicBezTo>
              </a:path>
              <a:path w="21600" h="21594" stroke="0" extrusionOk="0">
                <a:moveTo>
                  <a:pt x="503" y="-1"/>
                </a:moveTo>
                <a:cubicBezTo>
                  <a:pt x="12233" y="273"/>
                  <a:pt x="21600" y="9860"/>
                  <a:pt x="21600" y="21594"/>
                </a:cubicBezTo>
                <a:lnTo>
                  <a:pt x="0" y="21594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ot"/>
            <a:round/>
            <a:headEnd type="stealth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438400" y="5486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stressors, stress reaction</a:t>
            </a:r>
            <a:r>
              <a:rPr lang="en-US" dirty="0" smtClean="0"/>
              <a:t> , </a:t>
            </a:r>
            <a:r>
              <a:rPr lang="en-US" cap="small" dirty="0" smtClean="0"/>
              <a:t>stress management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 rot="843458">
            <a:off x="1601189" y="1744365"/>
            <a:ext cx="531422" cy="1328511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73764" y="1546244"/>
            <a:ext cx="977995" cy="2209011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  <a:alpha val="19000"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1" name="Arc 37"/>
          <p:cNvSpPr>
            <a:spLocks/>
          </p:cNvSpPr>
          <p:nvPr/>
        </p:nvSpPr>
        <p:spPr bwMode="auto">
          <a:xfrm rot="10800000" flipV="1">
            <a:off x="1752600" y="1600200"/>
            <a:ext cx="990600" cy="1524000"/>
          </a:xfrm>
          <a:custGeom>
            <a:avLst/>
            <a:gdLst>
              <a:gd name="G0" fmla="+- 0 0 0"/>
              <a:gd name="G1" fmla="+- 21594 0 0"/>
              <a:gd name="G2" fmla="+- 21600 0 0"/>
              <a:gd name="T0" fmla="*/ 503 w 21600"/>
              <a:gd name="T1" fmla="*/ 0 h 21594"/>
              <a:gd name="T2" fmla="*/ 21600 w 21600"/>
              <a:gd name="T3" fmla="*/ 21594 h 21594"/>
              <a:gd name="T4" fmla="*/ 0 w 21600"/>
              <a:gd name="T5" fmla="*/ 21594 h 2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4" fill="none" extrusionOk="0">
                <a:moveTo>
                  <a:pt x="503" y="-1"/>
                </a:moveTo>
                <a:cubicBezTo>
                  <a:pt x="12233" y="273"/>
                  <a:pt x="21600" y="9860"/>
                  <a:pt x="21600" y="21594"/>
                </a:cubicBezTo>
              </a:path>
              <a:path w="21600" h="21594" stroke="0" extrusionOk="0">
                <a:moveTo>
                  <a:pt x="503" y="-1"/>
                </a:moveTo>
                <a:cubicBezTo>
                  <a:pt x="12233" y="273"/>
                  <a:pt x="21600" y="9860"/>
                  <a:pt x="21600" y="21594"/>
                </a:cubicBezTo>
                <a:lnTo>
                  <a:pt x="0" y="21594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ot"/>
            <a:round/>
            <a:headEnd type="stealth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438400" y="5486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stressors, stress reaction</a:t>
            </a:r>
            <a:r>
              <a:rPr lang="en-US" dirty="0" smtClean="0"/>
              <a:t> , </a:t>
            </a:r>
            <a:r>
              <a:rPr lang="en-US" cap="small" dirty="0" smtClean="0"/>
              <a:t>stress management</a:t>
            </a:r>
            <a:endParaRPr lang="en-US" cap="small" dirty="0"/>
          </a:p>
        </p:txBody>
      </p:sp>
      <p:sp>
        <p:nvSpPr>
          <p:cNvPr id="11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524000" y="22860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581082" y="1649306"/>
            <a:ext cx="954592" cy="1945495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  <a:alpha val="20000"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 rot="7059191">
            <a:off x="1164648" y="3203090"/>
            <a:ext cx="769937" cy="1547001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8884170">
            <a:off x="1086098" y="1105119"/>
            <a:ext cx="551496" cy="1420047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971800" y="5791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/>
              <a:t>          corrected trajectory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04800" y="0"/>
            <a:ext cx="1600200" cy="1171575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flourishing practice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1076325" cy="2152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coping skills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95400" y="4876800"/>
            <a:ext cx="1133475" cy="409575"/>
          </a:xfrm>
          <a:prstGeom prst="rect">
            <a:avLst/>
          </a:prstGeom>
          <a:solidFill>
            <a:srgbClr val="FFFFFF"/>
          </a:solidFill>
          <a:ln w="50800"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secure base</a:t>
            </a:r>
            <a:endParaRPr kumimoji="0" lang="en-US" sz="16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 rot="489239">
            <a:off x="1524000" y="2057400"/>
            <a:ext cx="533400" cy="1352550"/>
          </a:xfrm>
          <a:prstGeom prst="upArrow">
            <a:avLst>
              <a:gd name="adj1" fmla="val 50000"/>
              <a:gd name="adj2" fmla="val 63393"/>
            </a:avLst>
          </a:prstGeom>
          <a:gradFill rotWithShape="1">
            <a:gsLst>
              <a:gs pos="0">
                <a:srgbClr val="92D050"/>
              </a:gs>
              <a:gs pos="100000">
                <a:srgbClr val="92D05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7391400" y="5334000"/>
            <a:ext cx="1495425" cy="1143000"/>
          </a:xfrm>
          <a:prstGeom prst="irregularSeal1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harm</a:t>
            </a:r>
            <a:endParaRPr kumimoji="0" lang="en-US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810000" y="2971800"/>
            <a:ext cx="1276350" cy="1571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stressors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sym typeface="Symbol" pitchFamily="18" charset="2"/>
              </a:rPr>
              <a:t>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__________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 rot="8852592">
            <a:off x="2447434" y="1436930"/>
            <a:ext cx="1065697" cy="2331692"/>
          </a:xfrm>
          <a:prstGeom prst="lightningBolt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 rot="17315916">
            <a:off x="811342" y="829196"/>
            <a:ext cx="551496" cy="1465208"/>
          </a:xfrm>
          <a:custGeom>
            <a:avLst/>
            <a:gdLst/>
            <a:ahLst/>
            <a:cxnLst>
              <a:cxn ang="0">
                <a:pos x="540" y="1547"/>
              </a:cxn>
              <a:cxn ang="0">
                <a:pos x="1350" y="152"/>
              </a:cxn>
              <a:cxn ang="0">
                <a:pos x="0" y="632"/>
              </a:cxn>
            </a:cxnLst>
            <a:rect l="0" t="0" r="r" b="b"/>
            <a:pathLst>
              <a:path w="1440" h="1547">
                <a:moveTo>
                  <a:pt x="540" y="1547"/>
                </a:moveTo>
                <a:cubicBezTo>
                  <a:pt x="990" y="925"/>
                  <a:pt x="1440" y="304"/>
                  <a:pt x="1350" y="152"/>
                </a:cubicBezTo>
                <a:cubicBezTo>
                  <a:pt x="1260" y="0"/>
                  <a:pt x="225" y="540"/>
                  <a:pt x="0" y="632"/>
                </a:cubicBezTo>
              </a:path>
            </a:pathLst>
          </a:custGeom>
          <a:noFill/>
          <a:ln w="50800">
            <a:solidFill>
              <a:srgbClr val="92D050"/>
            </a:solidFill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rot="15918974">
            <a:off x="1527956" y="1699453"/>
            <a:ext cx="354837" cy="334892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rc 37"/>
          <p:cNvSpPr>
            <a:spLocks/>
          </p:cNvSpPr>
          <p:nvPr/>
        </p:nvSpPr>
        <p:spPr bwMode="auto">
          <a:xfrm rot="10800000" flipV="1">
            <a:off x="1828800" y="1524000"/>
            <a:ext cx="463550" cy="1371600"/>
          </a:xfrm>
          <a:custGeom>
            <a:avLst/>
            <a:gdLst>
              <a:gd name="G0" fmla="+- 0 0 0"/>
              <a:gd name="G1" fmla="+- 21594 0 0"/>
              <a:gd name="G2" fmla="+- 21600 0 0"/>
              <a:gd name="T0" fmla="*/ 503 w 21600"/>
              <a:gd name="T1" fmla="*/ 0 h 21594"/>
              <a:gd name="T2" fmla="*/ 21600 w 21600"/>
              <a:gd name="T3" fmla="*/ 21594 h 21594"/>
              <a:gd name="T4" fmla="*/ 0 w 21600"/>
              <a:gd name="T5" fmla="*/ 21594 h 2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4" fill="none" extrusionOk="0">
                <a:moveTo>
                  <a:pt x="503" y="-1"/>
                </a:moveTo>
                <a:cubicBezTo>
                  <a:pt x="12233" y="273"/>
                  <a:pt x="21600" y="9860"/>
                  <a:pt x="21600" y="21594"/>
                </a:cubicBezTo>
              </a:path>
              <a:path w="21600" h="21594" stroke="0" extrusionOk="0">
                <a:moveTo>
                  <a:pt x="503" y="-1"/>
                </a:moveTo>
                <a:cubicBezTo>
                  <a:pt x="12233" y="273"/>
                  <a:pt x="21600" y="9860"/>
                  <a:pt x="21600" y="21594"/>
                </a:cubicBezTo>
                <a:lnTo>
                  <a:pt x="0" y="21594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ysDot"/>
            <a:round/>
            <a:headEnd type="stealth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971800" y="5791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</a:t>
            </a:r>
            <a:r>
              <a:rPr lang="en-US" cap="small" dirty="0" smtClean="0"/>
              <a:t>inadequate coping skills</a:t>
            </a:r>
            <a:endParaRPr lang="en-US" cap="sm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1129</Words>
  <Application>Microsoft Office PowerPoint</Application>
  <PresentationFormat>On-screen Show (4:3)</PresentationFormat>
  <Paragraphs>500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Symbol</vt:lpstr>
      <vt:lpstr>Times New Roman</vt:lpstr>
      <vt:lpstr>Office Theme</vt:lpstr>
      <vt:lpstr>Demoralization and Harm  prevention planning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</dc:creator>
  <cp:lastModifiedBy>shelanda graham</cp:lastModifiedBy>
  <cp:revision>33</cp:revision>
  <dcterms:created xsi:type="dcterms:W3CDTF">2011-10-07T17:27:49Z</dcterms:created>
  <dcterms:modified xsi:type="dcterms:W3CDTF">2018-06-12T19:15:24Z</dcterms:modified>
</cp:coreProperties>
</file>