
<file path=[Content_Types].xml><?xml version="1.0" encoding="utf-8"?>
<Types xmlns="http://schemas.openxmlformats.org/package/2006/content-types">
  <Default Extension="fntdata" ContentType="application/x-fontdata"/>
  <Default Extension="gif" ContentType="image/gi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3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Lst>
  <p:sldSz cx="9144000" cy="5143500" type="screen16x9"/>
  <p:notesSz cx="6858000" cy="9144000"/>
  <p:embeddedFontLst>
    <p:embeddedFont>
      <p:font typeface="Lato" panose="020F0502020204030203" pitchFamily="34" charset="0"/>
      <p:regular r:id="rId38"/>
      <p:bold r:id="rId39"/>
      <p:italic r:id="rId40"/>
      <p:boldItalic r:id="rId41"/>
    </p:embeddedFont>
    <p:embeddedFont>
      <p:font typeface="Open Sans" panose="020B0606030504020204" pitchFamily="34" charset="0"/>
      <p:regular r:id="rId42"/>
      <p:bold r:id="rId43"/>
      <p:italic r:id="rId44"/>
      <p:boldItalic r:id="rId45"/>
    </p:embeddedFont>
    <p:embeddedFont>
      <p:font typeface="Raleway" pitchFamily="2" charset="0"/>
      <p:regular r:id="rId46"/>
      <p:bold r:id="rId47"/>
      <p:italic r:id="rId48"/>
      <p:boldItalic r:id="rId4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2" autoAdjust="0"/>
    <p:restoredTop sz="94604" autoAdjust="0"/>
  </p:normalViewPr>
  <p:slideViewPr>
    <p:cSldViewPr snapToGrid="0">
      <p:cViewPr varScale="1">
        <p:scale>
          <a:sx n="139" d="100"/>
          <a:sy n="139" d="100"/>
        </p:scale>
        <p:origin x="804" y="126"/>
      </p:cViewPr>
      <p:guideLst>
        <p:guide orient="horz" pos="1620"/>
        <p:guide pos="2880"/>
      </p:guideLst>
    </p:cSldViewPr>
  </p:slideViewPr>
  <p:outlineViewPr>
    <p:cViewPr>
      <p:scale>
        <a:sx n="33" d="100"/>
        <a:sy n="33" d="100"/>
      </p:scale>
      <p:origin x="0" y="-1299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2.fntdata"/><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5.fntdata"/><Relationship Id="rId47" Type="http://schemas.openxmlformats.org/officeDocument/2006/relationships/font" Target="fonts/font10.fntdata"/><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font" Target="fonts/font3.fntdata"/><Relationship Id="rId45" Type="http://schemas.openxmlformats.org/officeDocument/2006/relationships/font" Target="fonts/font8.fntdata"/><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7.fntdata"/><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6.fntdata"/><Relationship Id="rId48" Type="http://schemas.openxmlformats.org/officeDocument/2006/relationships/font" Target="fonts/font11.fntdata"/><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1.fntdata"/><Relationship Id="rId46" Type="http://schemas.openxmlformats.org/officeDocument/2006/relationships/font" Target="fonts/font9.fntdata"/><Relationship Id="rId20" Type="http://schemas.openxmlformats.org/officeDocument/2006/relationships/slide" Target="slides/slide19.xml"/><Relationship Id="rId41"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12.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33ed8592ba6_0_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 name="Google Shape;84;g33ed8592ba6_0_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OM</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34194a5711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 name="Google Shape;146;g34194a5711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RM</a:t>
            </a:r>
            <a:endParaRPr/>
          </a:p>
          <a:p>
            <a:pPr marL="0" lvl="0" indent="0" algn="l" rtl="0">
              <a:spcBef>
                <a:spcPts val="0"/>
              </a:spcBef>
              <a:spcAft>
                <a:spcPts val="0"/>
              </a:spcAft>
              <a:buNone/>
            </a:pPr>
            <a:endParaRPr/>
          </a:p>
          <a:p>
            <a:pPr marL="0" lvl="0" indent="0" algn="l" rtl="0">
              <a:spcBef>
                <a:spcPts val="0"/>
              </a:spcBef>
              <a:spcAft>
                <a:spcPts val="0"/>
              </a:spcAft>
              <a:buNone/>
            </a:pPr>
            <a:r>
              <a:rPr lang="en"/>
              <a:t>We began our research with an environmental scan, including looking at the SPARC Open Investment Statements and Principles repository, the LPC Ethical Framework for Library Publishing 2.0, and our own publication costs versus our current estimated budget.</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34194a57112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34194a57112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RM</a:t>
            </a:r>
            <a:endParaRPr/>
          </a:p>
          <a:p>
            <a:pPr marL="0" lvl="0" indent="0" algn="l" rtl="0">
              <a:spcBef>
                <a:spcPts val="0"/>
              </a:spcBef>
              <a:spcAft>
                <a:spcPts val="0"/>
              </a:spcAft>
              <a:buNone/>
            </a:pPr>
            <a:endParaRPr/>
          </a:p>
          <a:p>
            <a:pPr marL="0" lvl="0" indent="0" algn="l" rtl="0">
              <a:spcBef>
                <a:spcPts val="0"/>
              </a:spcBef>
              <a:spcAft>
                <a:spcPts val="0"/>
              </a:spcAft>
              <a:buNone/>
            </a:pPr>
            <a:r>
              <a:rPr lang="en"/>
              <a:t>When reviewing example open access policies and value statements, we focused on looking at similarly sized institutions listed on the SPARC repository including Montana State, Iowa State, the University of British Columbia, and Ohio State. The common themes found in each of these institutions’ open access statements included: policy and financial transparency, being scholar-led, having a digital preservation strategy, being mission or values driven, being interoperable and discoverable online, and meeting legal accessibility standards.</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34194a57112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3" name="Google Shape;163;g34194a57112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RM</a:t>
            </a:r>
            <a:br>
              <a:rPr lang="en"/>
            </a:br>
            <a:endParaRPr/>
          </a:p>
          <a:p>
            <a:pPr marL="0" lvl="0" indent="0" algn="l" rtl="0">
              <a:spcBef>
                <a:spcPts val="0"/>
              </a:spcBef>
              <a:spcAft>
                <a:spcPts val="0"/>
              </a:spcAft>
              <a:buNone/>
            </a:pPr>
            <a:r>
              <a:rPr lang="en"/>
              <a:t>The final piece of our research before creating our model was to calculate our own institutional costs compared to our current estimated publishing budget. This includes the cost of labor in time, amount of server space used, and the monetary cost of listing DOIs via Crossref, our institutional LPC membership, and the cost of the PKP module. Our labor estimated cost is over $30,000 a year between five people. In hours, four out of five of us spend between 5-10% of our time working with OJS. I’m the remaining person and while I haven’t been here for publication for most of our journals just yet, I’m estimating that OJS will probably take up about 40% of my time when all is said and done. The cost of maintaining our server space is roughly $900 a year. We spent approximately $270 on the Crossref plugin to integrate DOIs in our OJS instance in 2020. It can be assumed that cost has remained relatively constant over the past five years. Our institutional membership with LPC was $2000 in 2020, giving us access to this forum and its resources. Again, this cost can be assumed to have remained the same. Finally, our PKP plugin for OJS cost $1000 in 2020. Unfortunately, this plugin has not worked for some time, meaning this is extra money wasted until we can get it working again. </a:t>
            </a:r>
            <a:br>
              <a:rPr lang="en"/>
            </a:br>
            <a:br>
              <a:rPr lang="en"/>
            </a:br>
            <a:r>
              <a:rPr lang="en"/>
              <a:t>Andy- 4-6 hours/month</a:t>
            </a:r>
            <a:endParaRPr/>
          </a:p>
          <a:p>
            <a:pPr marL="0" lvl="0" indent="0" algn="l" rtl="0">
              <a:spcBef>
                <a:spcPts val="0"/>
              </a:spcBef>
              <a:spcAft>
                <a:spcPts val="0"/>
              </a:spcAft>
              <a:buClr>
                <a:schemeClr val="dk1"/>
              </a:buClr>
              <a:buSzPts val="1100"/>
              <a:buFont typeface="Arial"/>
              <a:buNone/>
            </a:pPr>
            <a:r>
              <a:rPr lang="en"/>
              <a:t>Lucy- 15 hours/year</a:t>
            </a:r>
            <a:endParaRPr/>
          </a:p>
          <a:p>
            <a:pPr marL="0" lvl="0" indent="0" algn="l" rtl="0">
              <a:spcBef>
                <a:spcPts val="0"/>
              </a:spcBef>
              <a:spcAft>
                <a:spcPts val="0"/>
              </a:spcAft>
              <a:buClr>
                <a:schemeClr val="dk1"/>
              </a:buClr>
              <a:buSzPts val="1100"/>
              <a:buFont typeface="Arial"/>
              <a:buNone/>
            </a:pPr>
            <a:r>
              <a:rPr lang="en"/>
              <a:t>Rachel- 40% OJS, 60% SW??</a:t>
            </a:r>
            <a:endParaRPr/>
          </a:p>
          <a:p>
            <a:pPr marL="0" lvl="0" indent="0" algn="l" rtl="0">
              <a:spcBef>
                <a:spcPts val="0"/>
              </a:spcBef>
              <a:spcAft>
                <a:spcPts val="0"/>
              </a:spcAft>
              <a:buClr>
                <a:schemeClr val="dk1"/>
              </a:buClr>
              <a:buSzPts val="1100"/>
              <a:buFont typeface="Arial"/>
              <a:buNone/>
            </a:pPr>
            <a:r>
              <a:rPr lang="en"/>
              <a:t>Olivia- ~10%</a:t>
            </a:r>
            <a:endParaRPr/>
          </a:p>
          <a:p>
            <a:pPr marL="0" lvl="0" indent="0" algn="l" rtl="0">
              <a:spcBef>
                <a:spcPts val="0"/>
              </a:spcBef>
              <a:spcAft>
                <a:spcPts val="0"/>
              </a:spcAft>
              <a:buNone/>
            </a:pPr>
            <a:r>
              <a:rPr lang="en"/>
              <a:t>Jere- ~5%</a:t>
            </a:r>
            <a:br>
              <a:rPr lang="en"/>
            </a:br>
            <a:br>
              <a:rPr lang="en"/>
            </a:br>
            <a:r>
              <a:rPr lang="en"/>
              <a:t>Olivia: about 2.83 hours/month or 10% of overall time, and $5,728.90 (but these are just very rough estimates)</a:t>
            </a:r>
            <a:br>
              <a:rPr lang="en"/>
            </a:br>
            <a:br>
              <a:rPr lang="en"/>
            </a:br>
            <a:r>
              <a:rPr lang="en"/>
              <a:t>40% of my time is about $22,720 (I think)</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g33ede79270a_0_1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1" name="Google Shape;171;g33ede79270a_0_1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OM</a:t>
            </a:r>
            <a:endParaRPr/>
          </a:p>
          <a:p>
            <a:pPr marL="0" lvl="0" indent="0" algn="l" rtl="0">
              <a:spcBef>
                <a:spcPts val="0"/>
              </a:spcBef>
              <a:spcAft>
                <a:spcPts val="0"/>
              </a:spcAft>
              <a:buNone/>
            </a:pPr>
            <a:endParaRPr/>
          </a:p>
          <a:p>
            <a:pPr marL="0" lvl="0" indent="0" algn="l" rtl="0">
              <a:spcBef>
                <a:spcPts val="0"/>
              </a:spcBef>
              <a:spcAft>
                <a:spcPts val="0"/>
              </a:spcAft>
              <a:buNone/>
            </a:pPr>
            <a:r>
              <a:rPr lang="en"/>
              <a:t>In order to figure out a starting point for evaluating our digital publishing platform, we conducted a brief internal audit of the journals currently hosted on our OJS instance. This included noting activity status, publishing frequency, DOI and ORCID use, peer review use, and whether the journals used the OJS publishing workflow. The original audit of our journals was conducted in 2021, so there were a few updates to make regarding the number of journals that were still active.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33ede79270a_0_1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 name="Google Shape;178;g33ede79270a_0_1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OM</a:t>
            </a:r>
            <a:endParaRPr/>
          </a:p>
          <a:p>
            <a:pPr marL="0" lvl="0" indent="0" algn="l" rtl="0">
              <a:spcBef>
                <a:spcPts val="0"/>
              </a:spcBef>
              <a:spcAft>
                <a:spcPts val="0"/>
              </a:spcAft>
              <a:buNone/>
            </a:pPr>
            <a:endParaRPr/>
          </a:p>
          <a:p>
            <a:pPr marL="0" lvl="0" indent="0" algn="l" rtl="0">
              <a:spcBef>
                <a:spcPts val="0"/>
              </a:spcBef>
              <a:spcAft>
                <a:spcPts val="0"/>
              </a:spcAft>
              <a:buNone/>
            </a:pPr>
            <a:r>
              <a:rPr lang="en"/>
              <a:t>The results of our journal audit are as follows. We currently have 21 active journals. Of those, 8 publish annually, 8 publish semi annually, 2 publish quarterly, and 3 publish on a rolling basis. 12 of these journals use the OJS submission workflow in its entirety, with 2 using only some of the workflow and 7 not using the workflow at all. 19 of these journals currently use DOIs through Crossref while three do not. It’s important to note that those three without DOIs are law reviews, which historically don’t use DOIs anyway. We currently have 6 inactive or archived journals. Before this audit, that number was three; we moved 3 journals to inactive/archived status due to over two years of inactivity. As of March of this year, we have three pending new journals. Two of these were pending before this audit, and one has been added after implementation of our new model.</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34ddb175403_0_3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 name="Google Shape;185;g34ddb175403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Poll #3:</a:t>
            </a:r>
            <a:endParaRPr/>
          </a:p>
          <a:p>
            <a:pPr marL="0" lvl="0" indent="0" algn="l" rtl="0">
              <a:spcBef>
                <a:spcPts val="0"/>
              </a:spcBef>
              <a:spcAft>
                <a:spcPts val="0"/>
              </a:spcAft>
              <a:buNone/>
            </a:pPr>
            <a:endParaRPr/>
          </a:p>
          <a:p>
            <a:pPr marL="0" lvl="0" indent="0" algn="l" rtl="0">
              <a:spcBef>
                <a:spcPts val="0"/>
              </a:spcBef>
              <a:spcAft>
                <a:spcPts val="0"/>
              </a:spcAft>
              <a:buNone/>
            </a:pPr>
            <a:r>
              <a:rPr lang="en"/>
              <a:t>Q: Does your library publishing program follow the Ethical Framework for Library Publishing 2.0?</a:t>
            </a:r>
            <a:endParaRPr/>
          </a:p>
          <a:p>
            <a:pPr marL="0" lvl="0" indent="0" algn="l" rtl="0">
              <a:spcBef>
                <a:spcPts val="0"/>
              </a:spcBef>
              <a:spcAft>
                <a:spcPts val="0"/>
              </a:spcAft>
              <a:buNone/>
            </a:pPr>
            <a:endParaRPr/>
          </a:p>
          <a:p>
            <a:pPr marL="0" lvl="0" indent="0" algn="l" rtl="0">
              <a:spcBef>
                <a:spcPts val="0"/>
              </a:spcBef>
              <a:spcAft>
                <a:spcPts val="0"/>
              </a:spcAft>
              <a:buNone/>
            </a:pPr>
            <a:r>
              <a:rPr lang="en"/>
              <a:t>A: </a:t>
            </a:r>
            <a:endParaRPr/>
          </a:p>
          <a:p>
            <a:pPr marL="457200" lvl="0" indent="-298450" algn="l" rtl="0">
              <a:spcBef>
                <a:spcPts val="0"/>
              </a:spcBef>
              <a:spcAft>
                <a:spcPts val="0"/>
              </a:spcAft>
              <a:buSzPts val="1100"/>
              <a:buAutoNum type="arabicPeriod"/>
            </a:pPr>
            <a:r>
              <a:rPr lang="en"/>
              <a:t>To a T</a:t>
            </a:r>
            <a:endParaRPr/>
          </a:p>
          <a:p>
            <a:pPr marL="457200" lvl="0" indent="-298450" algn="l" rtl="0">
              <a:spcBef>
                <a:spcPts val="0"/>
              </a:spcBef>
              <a:spcAft>
                <a:spcPts val="0"/>
              </a:spcAft>
              <a:buSzPts val="1100"/>
              <a:buAutoNum type="arabicPeriod"/>
            </a:pPr>
            <a:r>
              <a:rPr lang="en"/>
              <a:t>Somewhat</a:t>
            </a:r>
            <a:endParaRPr/>
          </a:p>
          <a:p>
            <a:pPr marL="457200" lvl="0" indent="-298450" algn="l" rtl="0">
              <a:spcBef>
                <a:spcPts val="0"/>
              </a:spcBef>
              <a:spcAft>
                <a:spcPts val="0"/>
              </a:spcAft>
              <a:buSzPts val="1100"/>
              <a:buAutoNum type="arabicPeriod"/>
            </a:pPr>
            <a:r>
              <a:rPr lang="en"/>
              <a:t>I don’t know what you’re talking about?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g33ede79270a_0_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0" name="Google Shape;190;g33ede79270a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RM</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33ed8592ba6_0_1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5" name="Google Shape;195;g33ed8592ba6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OM</a:t>
            </a:r>
            <a:endParaRPr/>
          </a:p>
          <a:p>
            <a:pPr marL="0" lvl="0" indent="0" algn="l" rtl="0">
              <a:spcBef>
                <a:spcPts val="0"/>
              </a:spcBef>
              <a:spcAft>
                <a:spcPts val="0"/>
              </a:spcAft>
              <a:buNone/>
            </a:pPr>
            <a:endParaRPr/>
          </a:p>
          <a:p>
            <a:pPr marL="0" lvl="0" indent="0" algn="l" rtl="0">
              <a:spcBef>
                <a:spcPts val="0"/>
              </a:spcBef>
              <a:spcAft>
                <a:spcPts val="0"/>
              </a:spcAft>
              <a:buNone/>
            </a:pPr>
            <a:r>
              <a:rPr lang="en"/>
              <a:t>Relates to 1.1 in the Ethical Framework for Library Publishing 2.0</a:t>
            </a:r>
            <a:endParaRPr/>
          </a:p>
          <a:p>
            <a:pPr marL="0" lvl="0" indent="0" algn="l" rtl="0">
              <a:spcBef>
                <a:spcPts val="0"/>
              </a:spcBef>
              <a:spcAft>
                <a:spcPts val="0"/>
              </a:spcAft>
              <a:buNone/>
            </a:pPr>
            <a:endParaRPr/>
          </a:p>
          <a:p>
            <a:pPr marL="0" lvl="0" indent="0" algn="l" rtl="0">
              <a:spcBef>
                <a:spcPts val="0"/>
              </a:spcBef>
              <a:spcAft>
                <a:spcPts val="0"/>
              </a:spcAft>
              <a:buNone/>
            </a:pPr>
            <a:r>
              <a:rPr lang="en"/>
              <a:t>Our model begins with a re-examination of our values, starting with our open values statement, linked in the slide. An abridged version of our open values statement is as follows: allow the re-use and re-design of their work by the public through open licensing, i.e. Creative Commons licenses. We believe access to and creation of resources should be available to all regardless of education level, geographic location, organizational affiliation, socioeconomic status, and traditionally disadvantaged groups in alignment with the UL Diversity Statement. We support our community and invest our resources in our institution and its unique content and research strengths. We are committed to increasing the visibility of IU Indianapolis research and central Indiana history. We focus on creating opportunities for innovative learning and scholarship. And finally, we will be transparent in our work. </a:t>
            </a:r>
            <a:endParaRPr/>
          </a:p>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33ede79270a_0_1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1" name="Google Shape;201;g33ede79270a_0_1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RM</a:t>
            </a:r>
            <a:endParaRPr/>
          </a:p>
          <a:p>
            <a:pPr marL="0" lvl="0" indent="0" algn="l" rtl="0">
              <a:spcBef>
                <a:spcPts val="0"/>
              </a:spcBef>
              <a:spcAft>
                <a:spcPts val="0"/>
              </a:spcAft>
              <a:buNone/>
            </a:pPr>
            <a:endParaRPr/>
          </a:p>
          <a:p>
            <a:pPr marL="0" lvl="0" indent="0" algn="l" rtl="0">
              <a:spcBef>
                <a:spcPts val="0"/>
              </a:spcBef>
              <a:spcAft>
                <a:spcPts val="0"/>
              </a:spcAft>
              <a:buNone/>
            </a:pPr>
            <a:r>
              <a:rPr lang="en"/>
              <a:t>The last time we had journals sign our terms of agreement was in 2021. Due to institutional changes in the past academic year, it was necessary to at minimum rewrite our terms of agreement with updated language to make it current with IU Indianapolis brand guidelines. Because we were already editing the terms and will need our journals to resign the new version, we decided to also look at the technical language of the document to make sure it still aligned with University LIbrary values and our open access mission. We also determined that terms of agreement need to be resigned by each journal every five years to make sure both parties are following the agreement over time.</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33ede79270a_0_1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8" name="Google Shape;208;g33ede79270a_0_1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RM</a:t>
            </a:r>
            <a:endParaRPr/>
          </a:p>
          <a:p>
            <a:pPr marL="0" lvl="0" indent="0" algn="l" rtl="0">
              <a:spcBef>
                <a:spcPts val="0"/>
              </a:spcBef>
              <a:spcAft>
                <a:spcPts val="0"/>
              </a:spcAft>
              <a:buNone/>
            </a:pPr>
            <a:endParaRPr/>
          </a:p>
          <a:p>
            <a:pPr marL="0" lvl="0" indent="0" algn="l" rtl="0">
              <a:spcBef>
                <a:spcPts val="0"/>
              </a:spcBef>
              <a:spcAft>
                <a:spcPts val="0"/>
              </a:spcAft>
              <a:buNone/>
            </a:pPr>
            <a:r>
              <a:rPr lang="en"/>
              <a:t>In addition to our internal journal audit, we decided to check in with editors of our journals to see how they were feeling about both OJS and our library’s support of their publications. This survey was based on a previous editor survey from 2022. Because I was new to my role at the start of this project, I took this as an opportunity to introduce myself to the editors as well. I framed this survey in the light of making sure I met everyone and had a solid baseline to work from when taking over my role, knowing what expectations there were as far as service, and establishing a communication line for future questions.</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34ddb175403_0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 name="Google Shape;93;g34ddb175403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OM</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g33ede79270a_0_1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 name="Google Shape;215;g33ede79270a_0_1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RM</a:t>
            </a:r>
            <a:endParaRPr/>
          </a:p>
          <a:p>
            <a:pPr marL="0" lvl="0" indent="0" algn="l" rtl="0">
              <a:spcBef>
                <a:spcPts val="0"/>
              </a:spcBef>
              <a:spcAft>
                <a:spcPts val="0"/>
              </a:spcAft>
              <a:buNone/>
            </a:pPr>
            <a:endParaRPr/>
          </a:p>
          <a:p>
            <a:pPr marL="0" lvl="0" indent="0" algn="l" rtl="0">
              <a:spcBef>
                <a:spcPts val="0"/>
              </a:spcBef>
              <a:spcAft>
                <a:spcPts val="0"/>
              </a:spcAft>
              <a:buNone/>
            </a:pPr>
            <a:r>
              <a:rPr lang="en"/>
              <a:t>Our journal survey received 10 responses out of 24 journals. A reminder that before this survey, three of these journals were technically inactive without being officially moved to that category, meaning our response rate was roughly 48%. This is about the same as when my predecessor conducted a survey in 2022. Of the 10 responses, 9 of them identified themselves as editors while one identified as a managing editor. 5 of the respondents were faculty, 3 were staff, and 2 were students. When asked about their use of peer review, 9 respondents said they do use peer review while one did not. Of the 9 that use peer review, 5 of them conducted it through OJS while 4 used something else. When asked about their use of the OJS submission workflow, 6 respondents said they use it while 4 said they use something else. Other forms of submission include via email, Scholastica, Submittable, or a combination of those three. When asked what kind of organization sponsors the work of the journal, 5 said an academic unit, 2 said a scholarly society, and three said other. Those who said other are sponsored by a non-academic office and other outside scholarship hubs.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34150469f8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2" name="Google Shape;222;g34150469f8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RM</a:t>
            </a:r>
            <a:endParaRPr/>
          </a:p>
          <a:p>
            <a:pPr marL="0" lvl="0" indent="0" algn="l" rtl="0">
              <a:spcBef>
                <a:spcPts val="0"/>
              </a:spcBef>
              <a:spcAft>
                <a:spcPts val="0"/>
              </a:spcAft>
              <a:buNone/>
            </a:pPr>
            <a:endParaRPr/>
          </a:p>
          <a:p>
            <a:pPr marL="0" lvl="0" indent="0" algn="l" rtl="0">
              <a:spcBef>
                <a:spcPts val="0"/>
              </a:spcBef>
              <a:spcAft>
                <a:spcPts val="0"/>
              </a:spcAft>
              <a:buNone/>
            </a:pPr>
            <a:r>
              <a:rPr lang="en"/>
              <a:t>When asked about the type of compensation they receive for their journal work, 4 said it was voluntary; 2 work on the journal via stipend; 3 have this work included as part of their job; and 1 was working on the journal as part of a course release. When asked about their satisfaction with the OJS workflow, the respondents were split between being extremely satisfied and somewhat satisfied, with only two being somewhat dissatisfied. Comments on the OJS workflow included: while OJS is quirky, they’ve learned to work with it; they’d like to learn more about the built in features but haven’t had the time; frustration with the the system being “clunky” or uneasy to navigate; and issues with emails and the ability to log in.</a:t>
            </a:r>
            <a:endParaRPr/>
          </a:p>
          <a:p>
            <a:pPr marL="0" lvl="0" indent="0" algn="l" rtl="0">
              <a:spcBef>
                <a:spcPts val="0"/>
              </a:spcBef>
              <a:spcAft>
                <a:spcPts val="0"/>
              </a:spcAft>
              <a:buNone/>
            </a:pPr>
            <a:r>
              <a:rPr lang="en"/>
              <a:t>When asked about their level of satisfaction with library support of their publication, most respondents were extremely satisfied, with one being somewhat satisfied and one being neutral. The neutral respondent noted that they miss my predecessor, who left about a year before I took this position. Comments about their level of satisfaction included that the library team is very responsive and friendly.</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34150469f8f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9" name="Google Shape;229;g34150469f8f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dk1"/>
                </a:solidFill>
              </a:rPr>
              <a:t>RM </a:t>
            </a: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None/>
            </a:pPr>
            <a:r>
              <a:rPr lang="en">
                <a:solidFill>
                  <a:schemeClr val="dk1"/>
                </a:solidFill>
              </a:rPr>
              <a:t>When asked about the reasons these journals chose to publish with us, most respondents noted either enjoying the free/no cost option, wanting some kind of digital preservation of their work, or inheriting the journal from someone else who made the decision and leaving it in place. </a:t>
            </a:r>
            <a:r>
              <a:rPr lang="en"/>
              <a:t>Finally, we asked the journal editors to rank the following factors influencing their open access publishing decisions from most to least important: preservation of scholarship; ease of digital publishing; readers having free access to scholarship; and having an efficient editorial workflow. The majority of respondents said that either preservation of scholarship or readers having free access was the most important. Almost all respondents agreed that the editorial workflow being efficient was the least important factor for their decision. Having the majority of the respondents choose knowledge access over ease of work is an encouraging trend, especially as we move forward double checking that our open publishing program aligns with our open access values.</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g34ddb175403_0_3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6" name="Google Shape;236;g34ddb175403_0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Poll #4: </a:t>
            </a:r>
            <a:endParaRPr/>
          </a:p>
          <a:p>
            <a:pPr marL="0" lvl="0" indent="0" algn="l" rtl="0">
              <a:spcBef>
                <a:spcPts val="0"/>
              </a:spcBef>
              <a:spcAft>
                <a:spcPts val="0"/>
              </a:spcAft>
              <a:buNone/>
            </a:pPr>
            <a:endParaRPr/>
          </a:p>
          <a:p>
            <a:pPr marL="0" lvl="0" indent="0" algn="l" rtl="0">
              <a:spcBef>
                <a:spcPts val="0"/>
              </a:spcBef>
              <a:spcAft>
                <a:spcPts val="0"/>
              </a:spcAft>
              <a:buNone/>
            </a:pPr>
            <a:r>
              <a:rPr lang="en"/>
              <a:t>Q: How do you evaluate your library publishing program? </a:t>
            </a:r>
            <a:endParaRPr/>
          </a:p>
          <a:p>
            <a:pPr marL="0" lvl="0" indent="0" algn="l" rtl="0">
              <a:spcBef>
                <a:spcPts val="0"/>
              </a:spcBef>
              <a:spcAft>
                <a:spcPts val="0"/>
              </a:spcAft>
              <a:buNone/>
            </a:pPr>
            <a:endParaRPr/>
          </a:p>
          <a:p>
            <a:pPr marL="0" lvl="0" indent="0" algn="l" rtl="0">
              <a:spcBef>
                <a:spcPts val="0"/>
              </a:spcBef>
              <a:spcAft>
                <a:spcPts val="0"/>
              </a:spcAft>
              <a:buNone/>
            </a:pPr>
            <a:r>
              <a:rPr lang="en"/>
              <a:t>A: </a:t>
            </a:r>
            <a:endParaRPr/>
          </a:p>
          <a:p>
            <a:pPr marL="457200" lvl="0" indent="-298450" algn="l" rtl="0">
              <a:spcBef>
                <a:spcPts val="0"/>
              </a:spcBef>
              <a:spcAft>
                <a:spcPts val="0"/>
              </a:spcAft>
              <a:buSzPts val="1100"/>
              <a:buAutoNum type="arabicPeriod"/>
            </a:pPr>
            <a:r>
              <a:rPr lang="en"/>
              <a:t>Surveys/questionnaires</a:t>
            </a:r>
            <a:endParaRPr/>
          </a:p>
          <a:p>
            <a:pPr marL="457200" lvl="0" indent="-298450" algn="l" rtl="0">
              <a:spcBef>
                <a:spcPts val="0"/>
              </a:spcBef>
              <a:spcAft>
                <a:spcPts val="0"/>
              </a:spcAft>
              <a:buSzPts val="1100"/>
              <a:buAutoNum type="arabicPeriod"/>
            </a:pPr>
            <a:r>
              <a:rPr lang="en"/>
              <a:t>Rubrics </a:t>
            </a:r>
            <a:endParaRPr/>
          </a:p>
          <a:p>
            <a:pPr marL="457200" lvl="0" indent="-298450" algn="l" rtl="0">
              <a:spcBef>
                <a:spcPts val="0"/>
              </a:spcBef>
              <a:spcAft>
                <a:spcPts val="0"/>
              </a:spcAft>
              <a:buSzPts val="1100"/>
              <a:buAutoNum type="arabicPeriod"/>
            </a:pPr>
            <a:r>
              <a:rPr lang="en"/>
              <a:t>Decision trees</a:t>
            </a:r>
            <a:endParaRPr/>
          </a:p>
          <a:p>
            <a:pPr marL="457200" lvl="0" indent="-298450" algn="l" rtl="0">
              <a:spcBef>
                <a:spcPts val="0"/>
              </a:spcBef>
              <a:spcAft>
                <a:spcPts val="0"/>
              </a:spcAft>
              <a:buSzPts val="1100"/>
              <a:buAutoNum type="arabicPeriod"/>
            </a:pPr>
            <a:r>
              <a:rPr lang="en"/>
              <a:t>Focus groups</a:t>
            </a:r>
            <a:endParaRPr/>
          </a:p>
          <a:p>
            <a:pPr marL="457200" lvl="0" indent="-298450" algn="l" rtl="0">
              <a:spcBef>
                <a:spcPts val="0"/>
              </a:spcBef>
              <a:spcAft>
                <a:spcPts val="0"/>
              </a:spcAft>
              <a:buSzPts val="1100"/>
              <a:buAutoNum type="arabicPeriod"/>
            </a:pPr>
            <a:r>
              <a:rPr lang="en"/>
              <a:t>Observations</a:t>
            </a:r>
            <a:endParaRPr/>
          </a:p>
          <a:p>
            <a:pPr marL="457200" lvl="0" indent="-298450" algn="l" rtl="0">
              <a:spcBef>
                <a:spcPts val="0"/>
              </a:spcBef>
              <a:spcAft>
                <a:spcPts val="0"/>
              </a:spcAft>
              <a:buSzPts val="1100"/>
              <a:buAutoNum type="arabicPeriod"/>
            </a:pPr>
            <a:r>
              <a:rPr lang="en"/>
              <a:t>I don’t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33ede79270a_0_12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33ede79270a_0_1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RM</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Because the main point of this model is to make sure the library is not overextending itself in its library publishing efforts, it was necessary to create guidelines for when to offload active journals. We created a rubric in order to grade our current list of  journals and their alignment with our institutional values. The rubric is divided into the following point categories: exceeds expectations, meets expectations, approaching expectations, not yet meeting expectations, and not applicable. The decision to offload, or in our case archive, an active journal can be made based on how the journal scores using this rubric. Ultimately that decision needs to be up to the librarian grading the journal, though. For example, if a journal scores excellent in three categories but needs improvement in one, that one low score would probably not be reason enough to offload the journal. Similarly if the editors of the journal in question are easy to contact or work with and are willing to put in effort to improve their journal to meet these criteria, the journal could remain in the system. In the end, it will be up to the librarian as to whether a journal gets offloaded or gets a second chance.</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g34f80c00a40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7" name="Google Shape;247;g34f80c00a40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RM</a:t>
            </a:r>
            <a:endParaRPr/>
          </a:p>
          <a:p>
            <a:pPr marL="0" lvl="0" indent="0" algn="l" rtl="0">
              <a:spcBef>
                <a:spcPts val="0"/>
              </a:spcBef>
              <a:spcAft>
                <a:spcPts val="0"/>
              </a:spcAft>
              <a:buNone/>
            </a:pPr>
            <a:endParaRPr/>
          </a:p>
          <a:p>
            <a:pPr marL="0" lvl="0" indent="0" algn="l" rtl="0">
              <a:spcBef>
                <a:spcPts val="0"/>
              </a:spcBef>
              <a:spcAft>
                <a:spcPts val="0"/>
              </a:spcAft>
              <a:buNone/>
            </a:pPr>
            <a:r>
              <a:rPr lang="en"/>
              <a:t>We’ve made our rubric available to you through this qr code and through the tiny url linked here. You’re welcome to take a moment and check out the rubric for yourselves, and feel free to download now or later to use for your own publishing workflows.</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350cc4ee737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 name="Google Shape;256;g350cc4ee737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RM</a:t>
            </a:r>
            <a:endParaRPr/>
          </a:p>
          <a:p>
            <a:pPr marL="0" lvl="0" indent="0" algn="l" rtl="0">
              <a:spcBef>
                <a:spcPts val="0"/>
              </a:spcBef>
              <a:spcAft>
                <a:spcPts val="0"/>
              </a:spcAft>
              <a:buNone/>
            </a:pPr>
            <a:endParaRPr/>
          </a:p>
          <a:p>
            <a:pPr marL="0" lvl="0" indent="0" algn="l" rtl="0">
              <a:spcBef>
                <a:spcPts val="0"/>
              </a:spcBef>
              <a:spcAft>
                <a:spcPts val="0"/>
              </a:spcAft>
              <a:buNone/>
            </a:pPr>
            <a:r>
              <a:rPr lang="en"/>
              <a:t>Here you can see a gif of our evaluation rubric. We’ve color coded the rubric for each of the four LPC framework categories. Each category has separate line items that can be valued up to three points, with an option for not applicable in certain cases. We’ve listed every active journal in order to compare scores.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g33ede79270a_0_14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3" name="Google Shape;263;g33ede79270a_0_1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RM</a:t>
            </a:r>
            <a:endParaRPr/>
          </a:p>
          <a:p>
            <a:pPr marL="0" lvl="0" indent="0" algn="l" rtl="0">
              <a:spcBef>
                <a:spcPts val="0"/>
              </a:spcBef>
              <a:spcAft>
                <a:spcPts val="0"/>
              </a:spcAft>
              <a:buNone/>
            </a:pPr>
            <a:endParaRPr/>
          </a:p>
          <a:p>
            <a:pPr marL="0" lvl="0" indent="0" algn="l" rtl="0">
              <a:spcBef>
                <a:spcPts val="0"/>
              </a:spcBef>
              <a:spcAft>
                <a:spcPts val="0"/>
              </a:spcAft>
              <a:buNone/>
            </a:pPr>
            <a:r>
              <a:rPr lang="en"/>
              <a:t>After developing this rubric, we tested it with three of our active journals and got varying results. The journals included a fully institutional journal through one of our schools, an outside journal related to the university through faculty, and a student-led creative works journal. At the moment, the highest a journal can score on our rubric is 39. The tested journals each scored: 27 for the institutional journal; 19 for the outside journal; and 15 for the student journal. While their scores were widely varied between categories, all three journals scored 0 for accessibility- an issue that we are hoping to address before the new ADA requirements for web materials take effect next April. The outside journal scored a mix of 1s and 2s across the board, while the institutional journal scored 3s in most categories besides their cooperativity with us. </a:t>
            </a:r>
            <a:r>
              <a:rPr lang="en">
                <a:solidFill>
                  <a:schemeClr val="dk1"/>
                </a:solidFill>
              </a:rPr>
              <a:t>A partial reason for the student journal scoring so low is that I was unable to score them in many categories, since I haven’t experienced publishing with them yet. Many questions and insights were brought up during our test evaluation with our rubric including: what do we do with a journal that doesn’t use metrics? How much does one difficult person on an editorial team weigh against the journal itself? How are we supposed to know how they treat each other during the publication process, one of the community oriented guidelines? And how are we supposed to evaluate a journal if we haven’t dealt with them publishing yet? That last one is mostly for me, since the majority of our journals haven’t published since I started this position. Because of some of these questions, we decided to include the “not applicable” category for journals so that their scores aren’t negatively affected. In this case, you could subtract 3 points for each N/A used from the total of 39 to get a more accurate score.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g33ede79270a_0_12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9" name="Google Shape;269;g33ede79270a_0_1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RM</a:t>
            </a:r>
            <a:endParaRPr/>
          </a:p>
          <a:p>
            <a:pPr marL="0" lvl="0" indent="0" algn="l" rtl="0">
              <a:spcBef>
                <a:spcPts val="0"/>
              </a:spcBef>
              <a:spcAft>
                <a:spcPts val="0"/>
              </a:spcAft>
              <a:buNone/>
            </a:pPr>
            <a:endParaRPr/>
          </a:p>
          <a:p>
            <a:pPr marL="0" lvl="0" indent="0" algn="l" rtl="0">
              <a:spcBef>
                <a:spcPts val="0"/>
              </a:spcBef>
              <a:spcAft>
                <a:spcPts val="0"/>
              </a:spcAft>
              <a:buNone/>
            </a:pPr>
            <a:r>
              <a:rPr lang="en"/>
              <a:t>Moving on to the guidelines created for taking on new journals, we decided a decision tree would be most helpful in increasing our publishing output while also making sure we are not overextending our resources. The decision tree would include questions like: will they be uploading and publishing on their own? Will they be using the OJS workflow or something else? How much time will the support of their journal require from our faculty and staff? Are they connected to the university at all? If not, are they connected to a scholarly society? Are they financially transparent? Do their values and policies align with ours? Working your way through this decision tree and weighing answers based on your institution’s open values statements will help in deciding whether to take on that new journal or to pass. Just like with offloading old journals, though, the end decision will ultimately lie with how the librarian feels.</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g34f80c00a40_1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5" name="Google Shape;275;g34f80c00a40_1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RM</a:t>
            </a:r>
            <a:endParaRPr/>
          </a:p>
          <a:p>
            <a:pPr marL="0" lvl="0" indent="0" algn="l" rtl="0">
              <a:spcBef>
                <a:spcPts val="0"/>
              </a:spcBef>
              <a:spcAft>
                <a:spcPts val="0"/>
              </a:spcAft>
              <a:buNone/>
            </a:pPr>
            <a:endParaRPr/>
          </a:p>
          <a:p>
            <a:pPr marL="0" lvl="0" indent="0" algn="l" rtl="0">
              <a:spcBef>
                <a:spcPts val="0"/>
              </a:spcBef>
              <a:spcAft>
                <a:spcPts val="0"/>
              </a:spcAft>
              <a:buNone/>
            </a:pPr>
            <a:r>
              <a:rPr lang="en"/>
              <a:t>Walk through the decision tree</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g33ed8592ba6_0_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9" name="Google Shape;99;g33ed8592ba6_0_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OM</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g3437c73c45d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1" name="Google Shape;281;g3437c73c45d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RM</a:t>
            </a:r>
            <a:endParaRPr/>
          </a:p>
          <a:p>
            <a:pPr marL="0" lvl="0" indent="0" algn="l" rtl="0">
              <a:spcBef>
                <a:spcPts val="0"/>
              </a:spcBef>
              <a:spcAft>
                <a:spcPts val="0"/>
              </a:spcAft>
              <a:buNone/>
            </a:pPr>
            <a:endParaRPr/>
          </a:p>
          <a:p>
            <a:pPr marL="0" lvl="0" indent="0" algn="l" rtl="0">
              <a:spcBef>
                <a:spcPts val="0"/>
              </a:spcBef>
              <a:spcAft>
                <a:spcPts val="0"/>
              </a:spcAft>
              <a:buNone/>
            </a:pPr>
            <a:r>
              <a:rPr lang="en"/>
              <a:t>Before my predecessor left, he accepted two new journals into our publishing program. As of right now, both are still listed as pending, with no first publication date set. After taking my position, I have accepted one more new journal before creating this model. Word being forced to take on crossroads somehow. In creating this model, we decided to prioritize institutional connections, meaning moving forward we will only accept journals that are made by someone who is based at IU Indianapolis. Because of our already heavy workload, this will hopefully help us not get overwhelmed while also helping us focus on building up our community. We also updated our terms of agreement by taking out the language that allowed for a two year embargo if absolutely necessary. Moving forward, we will not allow embargoes from any of our journals, hoping to encourage more full open access research.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g33ede79270a_0_1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7" name="Google Shape;287;g33ede79270a_0_1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Here is the decision tree, starting with whether the journal is affiliated with IU. We move to whether it charges APCs, whether they’ll be uploading and/or publishing on their own. If they will be doing the work themselves, we’ll accept the journal. If we will be helping them upload and/or publish, we’ll calculate how much time we anticipate needing for support of those workflows. If the amount of time is acceptable for our current workload, we then check to see if it aligns with our open access values statement. Finally, if everything else looks good, we ask if it will bring us joy- is it something we can happily support? If yes, then the journal is accepted. Let’s go through a couple examples using our decision tree with two hypothetical new journals. Journal one is affiliated with IU, so we will consider it for publication. It doesn’t charge APCs, which is in line with the terms of agreement. They don’t plan on uploading and/or publishing on their own, which means we will have to commit time to upload and publish for them. When looking at their publication, it appears that it will take more than 40 hours of FTE in order to get it uploaded and published. Because of the amount of time it will need from us, we decide to not accept this journal. A note about this: we’ve roughly estimated 40 hours FTE for the purposes of this model, but will need further time studies to actually see how long certain journals take. Because I’m so new and haven’t experienced all our journals publishing issues yet, I can’t say with certainty how long this work actually takes. Journal two is also affiliated with IU and doesn’t charge APCs, but they plan on either uploading, publishing, or both on their own through the OJS workflow. Because the amount of time it will take for us to support this journal appears to be minimal, we decide to accept and publish this journal.</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g34ddb175403_0_3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4" name="Google Shape;294;g34ddb175403_0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Poll #6</a:t>
            </a:r>
            <a:endParaRPr/>
          </a:p>
          <a:p>
            <a:pPr marL="0" lvl="0" indent="0" algn="l" rtl="0">
              <a:spcBef>
                <a:spcPts val="0"/>
              </a:spcBef>
              <a:spcAft>
                <a:spcPts val="0"/>
              </a:spcAft>
              <a:buNone/>
            </a:pPr>
            <a:endParaRPr/>
          </a:p>
          <a:p>
            <a:pPr marL="0" lvl="0" indent="0" algn="l" rtl="0">
              <a:spcBef>
                <a:spcPts val="0"/>
              </a:spcBef>
              <a:spcAft>
                <a:spcPts val="0"/>
              </a:spcAft>
              <a:buNone/>
            </a:pPr>
            <a:r>
              <a:rPr lang="en"/>
              <a:t>Q: How comfortable are you with letting things go? </a:t>
            </a:r>
            <a:endParaRPr/>
          </a:p>
          <a:p>
            <a:pPr marL="0" lvl="0" indent="0" algn="l" rtl="0">
              <a:spcBef>
                <a:spcPts val="0"/>
              </a:spcBef>
              <a:spcAft>
                <a:spcPts val="0"/>
              </a:spcAft>
              <a:buNone/>
            </a:pPr>
            <a:endParaRPr/>
          </a:p>
          <a:p>
            <a:pPr marL="0" lvl="0" indent="0" algn="l" rtl="0">
              <a:spcBef>
                <a:spcPts val="0"/>
              </a:spcBef>
              <a:spcAft>
                <a:spcPts val="0"/>
              </a:spcAft>
              <a:buNone/>
            </a:pPr>
            <a:r>
              <a:rPr lang="en"/>
              <a:t>A: </a:t>
            </a:r>
            <a:endParaRPr/>
          </a:p>
          <a:p>
            <a:pPr marL="457200" lvl="0" indent="-298450" algn="l" rtl="0">
              <a:spcBef>
                <a:spcPts val="0"/>
              </a:spcBef>
              <a:spcAft>
                <a:spcPts val="0"/>
              </a:spcAft>
              <a:buSzPts val="1100"/>
              <a:buAutoNum type="alphaLcPeriod"/>
            </a:pPr>
            <a:r>
              <a:rPr lang="en"/>
              <a:t>“I’ll never let go” - Rose (Titanic, 1997)</a:t>
            </a:r>
            <a:endParaRPr/>
          </a:p>
          <a:p>
            <a:pPr marL="457200" lvl="0" indent="-298450" algn="l" rtl="0">
              <a:spcBef>
                <a:spcPts val="0"/>
              </a:spcBef>
              <a:spcAft>
                <a:spcPts val="0"/>
              </a:spcAft>
              <a:buSzPts val="1100"/>
              <a:buAutoNum type="alphaLcPeriod"/>
            </a:pPr>
            <a:r>
              <a:rPr lang="en"/>
              <a:t>“Let it go” - Elsa (Frozen, 2013)</a:t>
            </a:r>
            <a:endParaRPr/>
          </a:p>
          <a:p>
            <a:pPr marL="457200" lvl="0" indent="-298450" algn="l" rtl="0">
              <a:spcBef>
                <a:spcPts val="0"/>
              </a:spcBef>
              <a:spcAft>
                <a:spcPts val="0"/>
              </a:spcAft>
              <a:buSzPts val="1100"/>
              <a:buAutoNum type="alphaLcPeriod"/>
            </a:pPr>
            <a:r>
              <a:rPr lang="en"/>
              <a:t>Undetermined</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g33ede79270a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9" name="Google Shape;299;g33ede79270a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OM</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g3437c73c45d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5" name="Google Shape;305;g3437c73c45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OM facilitates [15 min]</a:t>
            </a:r>
            <a:endParaRPr/>
          </a:p>
          <a:p>
            <a:pPr marL="0" lvl="0" indent="0" algn="l" rtl="0">
              <a:spcBef>
                <a:spcPts val="0"/>
              </a:spcBef>
              <a:spcAft>
                <a:spcPts val="0"/>
              </a:spcAft>
              <a:buNone/>
            </a:pPr>
            <a:endParaRPr/>
          </a:p>
          <a:p>
            <a:pPr marL="0" lvl="0" indent="0" algn="l" rtl="0">
              <a:spcBef>
                <a:spcPts val="0"/>
              </a:spcBef>
              <a:spcAft>
                <a:spcPts val="0"/>
              </a:spcAft>
              <a:buNone/>
            </a:pPr>
            <a:r>
              <a:rPr lang="en"/>
              <a:t>If anyone asks about DEI: Indiana is a red state, the state legislature is trying to get us to roll back DEI initiatives and statements but the university library is committed to keeping our values, even if we have to rename them (?)</a:t>
            </a:r>
            <a:endParaRPr/>
          </a:p>
          <a:p>
            <a:pPr marL="0" lvl="0" indent="0" algn="l" rtl="0">
              <a:spcBef>
                <a:spcPts val="0"/>
              </a:spcBef>
              <a:spcAft>
                <a:spcPts val="0"/>
              </a:spcAft>
              <a:buNone/>
            </a:pPr>
            <a:endParaRPr/>
          </a:p>
          <a:p>
            <a:pPr marL="0" lvl="0" indent="0" algn="l" rtl="0">
              <a:spcBef>
                <a:spcPts val="0"/>
              </a:spcBef>
              <a:spcAft>
                <a:spcPts val="0"/>
              </a:spcAft>
              <a:buNone/>
            </a:pPr>
            <a:r>
              <a:rPr lang="en"/>
              <a:t>How are we leaving room for joy?</a:t>
            </a:r>
            <a:endParaRPr/>
          </a:p>
          <a:p>
            <a:pPr marL="0" lvl="0" indent="0" algn="l" rtl="0">
              <a:spcBef>
                <a:spcPts val="0"/>
              </a:spcBef>
              <a:spcAft>
                <a:spcPts val="0"/>
              </a:spcAft>
              <a:buNone/>
            </a:pPr>
            <a:endParaRPr/>
          </a:p>
          <a:p>
            <a:pPr marL="0" lvl="0" indent="0" algn="l" rtl="0">
              <a:spcBef>
                <a:spcPts val="0"/>
              </a:spcBef>
              <a:spcAft>
                <a:spcPts val="0"/>
              </a:spcAft>
              <a:buNone/>
            </a:pPr>
            <a:r>
              <a:rPr lang="en"/>
              <a:t>Brainstorming joy:</a:t>
            </a:r>
            <a:endParaRPr/>
          </a:p>
          <a:p>
            <a:pPr marL="457200" lvl="0" indent="-298450" algn="l" rtl="0">
              <a:spcBef>
                <a:spcPts val="0"/>
              </a:spcBef>
              <a:spcAft>
                <a:spcPts val="0"/>
              </a:spcAft>
              <a:buSzPts val="1100"/>
              <a:buChar char="●"/>
            </a:pPr>
            <a:r>
              <a:rPr lang="en"/>
              <a:t>OM: connections with people </a:t>
            </a:r>
            <a:endParaRPr/>
          </a:p>
          <a:p>
            <a:pPr marL="457200" lvl="0" indent="-298450" algn="l" rtl="0">
              <a:spcBef>
                <a:spcPts val="0"/>
              </a:spcBef>
              <a:spcAft>
                <a:spcPts val="0"/>
              </a:spcAft>
              <a:buSzPts val="1100"/>
              <a:buChar char="●"/>
            </a:pPr>
            <a:r>
              <a:rPr lang="en"/>
              <a:t>OM: mentoring students involved with library publishing</a:t>
            </a:r>
            <a:endParaRPr/>
          </a:p>
          <a:p>
            <a:pPr marL="457200" lvl="0" indent="-298450" algn="l" rtl="0">
              <a:spcBef>
                <a:spcPts val="0"/>
              </a:spcBef>
              <a:spcAft>
                <a:spcPts val="0"/>
              </a:spcAft>
              <a:buSzPts val="1100"/>
              <a:buChar char="●"/>
            </a:pPr>
            <a:r>
              <a:rPr lang="en"/>
              <a:t>RM: uplifting underrepresented voices, increasing general knowledge and literacy</a:t>
            </a:r>
            <a:endParaRPr/>
          </a:p>
          <a:p>
            <a:pPr marL="457200" lvl="0" indent="-298450" algn="l" rtl="0">
              <a:spcBef>
                <a:spcPts val="0"/>
              </a:spcBef>
              <a:spcAft>
                <a:spcPts val="0"/>
              </a:spcAft>
              <a:buSzPts val="1100"/>
              <a:buChar char="●"/>
            </a:pPr>
            <a:r>
              <a:rPr lang="en"/>
              <a:t>JO: contributing to meaningful project with people I value; surviving this bullshit together (eg, with Olivia and Rachel)</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Google Shape;309;g34cf50e9296_0_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0" name="Google Shape;310;g34cf50e9296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g34ddb175403_0_2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g34ddb175403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Poll #1: </a:t>
            </a:r>
            <a:endParaRPr/>
          </a:p>
          <a:p>
            <a:pPr marL="0" lvl="0" indent="0" algn="l" rtl="0">
              <a:spcBef>
                <a:spcPts val="0"/>
              </a:spcBef>
              <a:spcAft>
                <a:spcPts val="0"/>
              </a:spcAft>
              <a:buNone/>
            </a:pPr>
            <a:endParaRPr/>
          </a:p>
          <a:p>
            <a:pPr marL="0" lvl="0" indent="0" algn="l" rtl="0">
              <a:spcBef>
                <a:spcPts val="0"/>
              </a:spcBef>
              <a:spcAft>
                <a:spcPts val="0"/>
              </a:spcAft>
              <a:buNone/>
            </a:pPr>
            <a:r>
              <a:rPr lang="en"/>
              <a:t>Q: Why did you attend this session?</a:t>
            </a:r>
            <a:endParaRPr/>
          </a:p>
          <a:p>
            <a:pPr marL="0" lvl="0" indent="0" algn="l" rtl="0">
              <a:spcBef>
                <a:spcPts val="0"/>
              </a:spcBef>
              <a:spcAft>
                <a:spcPts val="0"/>
              </a:spcAft>
              <a:buNone/>
            </a:pPr>
            <a:endParaRPr/>
          </a:p>
          <a:p>
            <a:pPr marL="0" lvl="0" indent="0" algn="l" rtl="0">
              <a:spcBef>
                <a:spcPts val="0"/>
              </a:spcBef>
              <a:spcAft>
                <a:spcPts val="0"/>
              </a:spcAft>
              <a:buNone/>
            </a:pPr>
            <a:r>
              <a:rPr lang="en"/>
              <a:t>A: </a:t>
            </a:r>
            <a:endParaRPr/>
          </a:p>
          <a:p>
            <a:pPr marL="457200" lvl="0" indent="-298450" algn="l" rtl="0">
              <a:spcBef>
                <a:spcPts val="0"/>
              </a:spcBef>
              <a:spcAft>
                <a:spcPts val="0"/>
              </a:spcAft>
              <a:buSzPts val="1100"/>
              <a:buAutoNum type="arabicPeriod"/>
            </a:pPr>
            <a:r>
              <a:rPr lang="en"/>
              <a:t>I’m ready to quit</a:t>
            </a:r>
            <a:endParaRPr/>
          </a:p>
          <a:p>
            <a:pPr marL="457200" lvl="0" indent="-298450" algn="l" rtl="0">
              <a:spcBef>
                <a:spcPts val="0"/>
              </a:spcBef>
              <a:spcAft>
                <a:spcPts val="0"/>
              </a:spcAft>
              <a:buSzPts val="1100"/>
              <a:buAutoNum type="arabicPeriod"/>
            </a:pPr>
            <a:r>
              <a:rPr lang="en"/>
              <a:t>I’m interested in doing less</a:t>
            </a:r>
            <a:endParaRPr/>
          </a:p>
          <a:p>
            <a:pPr marL="457200" lvl="0" indent="-298450" algn="l" rtl="0">
              <a:spcBef>
                <a:spcPts val="0"/>
              </a:spcBef>
              <a:spcAft>
                <a:spcPts val="0"/>
              </a:spcAft>
              <a:buSzPts val="1100"/>
              <a:buAutoNum type="arabicPeriod"/>
            </a:pPr>
            <a:r>
              <a:rPr lang="en"/>
              <a:t>I’m at my wits end</a:t>
            </a:r>
            <a:endParaRPr/>
          </a:p>
          <a:p>
            <a:pPr marL="457200" lvl="0" indent="-298450" algn="l" rtl="0">
              <a:spcBef>
                <a:spcPts val="0"/>
              </a:spcBef>
              <a:spcAft>
                <a:spcPts val="0"/>
              </a:spcAft>
              <a:buSzPts val="1100"/>
              <a:buAutoNum type="arabicPeriod"/>
            </a:pPr>
            <a:r>
              <a:rPr lang="en"/>
              <a:t>All of the above</a:t>
            </a:r>
            <a:endParaRPr/>
          </a:p>
          <a:p>
            <a:pPr marL="457200" lvl="0" indent="-298450" algn="l" rtl="0">
              <a:spcBef>
                <a:spcPts val="0"/>
              </a:spcBef>
              <a:spcAft>
                <a:spcPts val="0"/>
              </a:spcAft>
              <a:buSzPts val="1100"/>
              <a:buAutoNum type="arabicPeriod"/>
            </a:pPr>
            <a:r>
              <a:rPr lang="en"/>
              <a:t>Other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g33ede79270a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 name="Google Shape;117;g33ede79270a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OM</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34194a57112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g34194a57112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OM</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34194a57112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34194a57112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OM</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g34ddb175403_0_2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 name="Google Shape;136;g34ddb175403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Poll #2: </a:t>
            </a:r>
            <a:endParaRPr/>
          </a:p>
          <a:p>
            <a:pPr marL="0" lvl="0" indent="0" algn="l" rtl="0">
              <a:spcBef>
                <a:spcPts val="0"/>
              </a:spcBef>
              <a:spcAft>
                <a:spcPts val="0"/>
              </a:spcAft>
              <a:buNone/>
            </a:pPr>
            <a:endParaRPr/>
          </a:p>
          <a:p>
            <a:pPr marL="0" lvl="0" indent="0" algn="l" rtl="0">
              <a:spcBef>
                <a:spcPts val="0"/>
              </a:spcBef>
              <a:spcAft>
                <a:spcPts val="0"/>
              </a:spcAft>
              <a:buNone/>
            </a:pPr>
            <a:r>
              <a:rPr lang="en"/>
              <a:t>Q: Are you operating with limited staff, budgets, and time? </a:t>
            </a:r>
            <a:endParaRPr/>
          </a:p>
          <a:p>
            <a:pPr marL="0" lvl="0" indent="0" algn="l" rtl="0">
              <a:spcBef>
                <a:spcPts val="0"/>
              </a:spcBef>
              <a:spcAft>
                <a:spcPts val="0"/>
              </a:spcAft>
              <a:buNone/>
            </a:pPr>
            <a:endParaRPr/>
          </a:p>
          <a:p>
            <a:pPr marL="0" lvl="0" indent="0" algn="l" rtl="0">
              <a:spcBef>
                <a:spcPts val="0"/>
              </a:spcBef>
              <a:spcAft>
                <a:spcPts val="0"/>
              </a:spcAft>
              <a:buNone/>
            </a:pPr>
            <a:r>
              <a:rPr lang="en"/>
              <a:t>A: </a:t>
            </a:r>
            <a:endParaRPr/>
          </a:p>
          <a:p>
            <a:pPr marL="457200" lvl="0" indent="-298450" algn="l" rtl="0">
              <a:spcBef>
                <a:spcPts val="0"/>
              </a:spcBef>
              <a:spcAft>
                <a:spcPts val="0"/>
              </a:spcAft>
              <a:buSzPts val="1100"/>
              <a:buAutoNum type="arabicPeriod"/>
            </a:pPr>
            <a:r>
              <a:rPr lang="en"/>
              <a:t>Yes.</a:t>
            </a:r>
            <a:endParaRPr/>
          </a:p>
          <a:p>
            <a:pPr marL="457200" lvl="0" indent="-298450" algn="l" rtl="0">
              <a:spcBef>
                <a:spcPts val="0"/>
              </a:spcBef>
              <a:spcAft>
                <a:spcPts val="0"/>
              </a:spcAft>
              <a:buSzPts val="1100"/>
              <a:buAutoNum type="arabicPeriod"/>
            </a:pPr>
            <a:r>
              <a:rPr lang="en"/>
              <a:t>No, library publishing at my institution is highly valued and the budget goes up every year.</a:t>
            </a:r>
            <a:endParaRPr/>
          </a:p>
          <a:p>
            <a:pPr marL="457200" lvl="0" indent="-298450" algn="l" rtl="0">
              <a:spcBef>
                <a:spcPts val="0"/>
              </a:spcBef>
              <a:spcAft>
                <a:spcPts val="0"/>
              </a:spcAft>
              <a:buSzPts val="1100"/>
              <a:buAutoNum type="arabicPeriod"/>
            </a:pPr>
            <a:r>
              <a:rPr lang="en"/>
              <a:t>I don’t really know.</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g33ede79270a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g33ede79270a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RM</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lt2"/>
        </a:solidFill>
        <a:effectLst/>
      </p:bgPr>
    </p:bg>
    <p:spTree>
      <p:nvGrpSpPr>
        <p:cNvPr id="1" name="Shape 9"/>
        <p:cNvGrpSpPr/>
        <p:nvPr/>
      </p:nvGrpSpPr>
      <p:grpSpPr>
        <a:xfrm>
          <a:off x="0" y="0"/>
          <a:ext cx="0" cy="0"/>
          <a:chOff x="0" y="0"/>
          <a:chExt cx="0" cy="0"/>
        </a:xfrm>
      </p:grpSpPr>
      <p:sp>
        <p:nvSpPr>
          <p:cNvPr id="10" name="Google Shape;10;p2"/>
          <p:cNvSpPr/>
          <p:nvPr/>
        </p:nvSpPr>
        <p:spPr>
          <a:xfrm>
            <a:off x="0" y="0"/>
            <a:ext cx="9144000" cy="4878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 name="Google Shape;11;p2"/>
          <p:cNvGrpSpPr/>
          <p:nvPr/>
        </p:nvGrpSpPr>
        <p:grpSpPr>
          <a:xfrm>
            <a:off x="830392" y="1191256"/>
            <a:ext cx="745763" cy="45826"/>
            <a:chOff x="4580561" y="2589004"/>
            <a:chExt cx="1064464" cy="25200"/>
          </a:xfrm>
        </p:grpSpPr>
        <p:sp>
          <p:nvSpPr>
            <p:cNvPr id="12" name="Google Shape;12;p2"/>
            <p:cNvSpPr/>
            <p:nvPr/>
          </p:nvSpPr>
          <p:spPr>
            <a:xfrm rot="-5400000">
              <a:off x="5366325" y="2335504"/>
              <a:ext cx="25200" cy="532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rot="-5400000">
              <a:off x="4836311" y="2333254"/>
              <a:ext cx="25200" cy="536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 name="Google Shape;14;p2"/>
          <p:cNvSpPr txBox="1">
            <a:spLocks noGrp="1"/>
          </p:cNvSpPr>
          <p:nvPr>
            <p:ph type="ctrTitle"/>
          </p:nvPr>
        </p:nvSpPr>
        <p:spPr>
          <a:xfrm>
            <a:off x="729450" y="1322450"/>
            <a:ext cx="7688100" cy="1664700"/>
          </a:xfrm>
          <a:prstGeom prst="rect">
            <a:avLst/>
          </a:prstGeom>
        </p:spPr>
        <p:txBody>
          <a:bodyPr spcFirstLastPara="1" wrap="square" lIns="91425" tIns="91425" rIns="91425" bIns="91425" anchor="t" anchorCtr="0">
            <a:normAutofit/>
          </a:bodyPr>
          <a:lstStyle>
            <a:lvl1pPr lvl="0">
              <a:spcBef>
                <a:spcPts val="0"/>
              </a:spcBef>
              <a:spcAft>
                <a:spcPts val="0"/>
              </a:spcAft>
              <a:buSzPts val="4200"/>
              <a:buNone/>
              <a:defRPr sz="4200"/>
            </a:lvl1pPr>
            <a:lvl2pPr lvl="1">
              <a:spcBef>
                <a:spcPts val="0"/>
              </a:spcBef>
              <a:spcAft>
                <a:spcPts val="0"/>
              </a:spcAft>
              <a:buSzPts val="4200"/>
              <a:buNone/>
              <a:defRPr sz="4200"/>
            </a:lvl2pPr>
            <a:lvl3pPr lvl="2">
              <a:spcBef>
                <a:spcPts val="0"/>
              </a:spcBef>
              <a:spcAft>
                <a:spcPts val="0"/>
              </a:spcAft>
              <a:buSzPts val="4200"/>
              <a:buNone/>
              <a:defRPr sz="4200"/>
            </a:lvl3pPr>
            <a:lvl4pPr lvl="3">
              <a:spcBef>
                <a:spcPts val="0"/>
              </a:spcBef>
              <a:spcAft>
                <a:spcPts val="0"/>
              </a:spcAft>
              <a:buSzPts val="4200"/>
              <a:buNone/>
              <a:defRPr sz="4200"/>
            </a:lvl4pPr>
            <a:lvl5pPr lvl="4">
              <a:spcBef>
                <a:spcPts val="0"/>
              </a:spcBef>
              <a:spcAft>
                <a:spcPts val="0"/>
              </a:spcAft>
              <a:buSzPts val="4200"/>
              <a:buNone/>
              <a:defRPr sz="4200"/>
            </a:lvl5pPr>
            <a:lvl6pPr lvl="5">
              <a:spcBef>
                <a:spcPts val="0"/>
              </a:spcBef>
              <a:spcAft>
                <a:spcPts val="0"/>
              </a:spcAft>
              <a:buSzPts val="4200"/>
              <a:buNone/>
              <a:defRPr sz="4200"/>
            </a:lvl6pPr>
            <a:lvl7pPr lvl="6">
              <a:spcBef>
                <a:spcPts val="0"/>
              </a:spcBef>
              <a:spcAft>
                <a:spcPts val="0"/>
              </a:spcAft>
              <a:buSzPts val="4200"/>
              <a:buNone/>
              <a:defRPr sz="4200"/>
            </a:lvl7pPr>
            <a:lvl8pPr lvl="7">
              <a:spcBef>
                <a:spcPts val="0"/>
              </a:spcBef>
              <a:spcAft>
                <a:spcPts val="0"/>
              </a:spcAft>
              <a:buSzPts val="4200"/>
              <a:buNone/>
              <a:defRPr sz="4200"/>
            </a:lvl8pPr>
            <a:lvl9pPr lvl="8">
              <a:spcBef>
                <a:spcPts val="0"/>
              </a:spcBef>
              <a:spcAft>
                <a:spcPts val="0"/>
              </a:spcAft>
              <a:buSzPts val="4200"/>
              <a:buNone/>
              <a:defRPr sz="4200"/>
            </a:lvl9pPr>
          </a:lstStyle>
          <a:p>
            <a:endParaRPr/>
          </a:p>
        </p:txBody>
      </p:sp>
      <p:sp>
        <p:nvSpPr>
          <p:cNvPr id="15" name="Google Shape;15;p2"/>
          <p:cNvSpPr txBox="1">
            <a:spLocks noGrp="1"/>
          </p:cNvSpPr>
          <p:nvPr>
            <p:ph type="subTitle" idx="1"/>
          </p:nvPr>
        </p:nvSpPr>
        <p:spPr>
          <a:xfrm>
            <a:off x="729627" y="3172900"/>
            <a:ext cx="7688100" cy="5412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a:endParaRPr/>
          </a:p>
        </p:txBody>
      </p:sp>
      <p:sp>
        <p:nvSpPr>
          <p:cNvPr id="16" name="Google Shape;16;p2"/>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dk1"/>
        </a:solidFill>
        <a:effectLst/>
      </p:bgPr>
    </p:bg>
    <p:spTree>
      <p:nvGrpSpPr>
        <p:cNvPr id="1" name="Shape 73"/>
        <p:cNvGrpSpPr/>
        <p:nvPr/>
      </p:nvGrpSpPr>
      <p:grpSpPr>
        <a:xfrm>
          <a:off x="0" y="0"/>
          <a:ext cx="0" cy="0"/>
          <a:chOff x="0" y="0"/>
          <a:chExt cx="0" cy="0"/>
        </a:xfrm>
      </p:grpSpPr>
      <p:grpSp>
        <p:nvGrpSpPr>
          <p:cNvPr id="74" name="Google Shape;74;p11"/>
          <p:cNvGrpSpPr/>
          <p:nvPr/>
        </p:nvGrpSpPr>
        <p:grpSpPr>
          <a:xfrm>
            <a:off x="830392" y="4169130"/>
            <a:ext cx="745763" cy="45826"/>
            <a:chOff x="4580561" y="2589004"/>
            <a:chExt cx="1064464" cy="25200"/>
          </a:xfrm>
        </p:grpSpPr>
        <p:sp>
          <p:nvSpPr>
            <p:cNvPr id="75" name="Google Shape;75;p11"/>
            <p:cNvSpPr/>
            <p:nvPr/>
          </p:nvSpPr>
          <p:spPr>
            <a:xfrm rot="-5400000">
              <a:off x="5366325" y="2335504"/>
              <a:ext cx="25200" cy="532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1"/>
            <p:cNvSpPr/>
            <p:nvPr/>
          </p:nvSpPr>
          <p:spPr>
            <a:xfrm rot="-5400000">
              <a:off x="4836311" y="2333254"/>
              <a:ext cx="25200" cy="5367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7" name="Google Shape;77;p11"/>
          <p:cNvSpPr txBox="1">
            <a:spLocks noGrp="1"/>
          </p:cNvSpPr>
          <p:nvPr>
            <p:ph type="title" hasCustomPrompt="1"/>
          </p:nvPr>
        </p:nvSpPr>
        <p:spPr>
          <a:xfrm>
            <a:off x="729450" y="733950"/>
            <a:ext cx="7688400" cy="1244700"/>
          </a:xfrm>
          <a:prstGeom prst="rect">
            <a:avLst/>
          </a:prstGeom>
        </p:spPr>
        <p:txBody>
          <a:bodyPr spcFirstLastPara="1" wrap="square" lIns="91425" tIns="91425" rIns="91425" bIns="91425" anchor="t" anchorCtr="0">
            <a:normAutofit/>
          </a:bodyPr>
          <a:lstStyle>
            <a:lvl1pPr lvl="0">
              <a:spcBef>
                <a:spcPts val="0"/>
              </a:spcBef>
              <a:spcAft>
                <a:spcPts val="0"/>
              </a:spcAft>
              <a:buClr>
                <a:schemeClr val="lt1"/>
              </a:buClr>
              <a:buSzPts val="8000"/>
              <a:buNone/>
              <a:defRPr sz="8000">
                <a:solidFill>
                  <a:schemeClr val="lt1"/>
                </a:solidFill>
              </a:defRPr>
            </a:lvl1pPr>
            <a:lvl2pPr lvl="1">
              <a:spcBef>
                <a:spcPts val="0"/>
              </a:spcBef>
              <a:spcAft>
                <a:spcPts val="0"/>
              </a:spcAft>
              <a:buClr>
                <a:schemeClr val="lt1"/>
              </a:buClr>
              <a:buSzPts val="8000"/>
              <a:buNone/>
              <a:defRPr sz="8000">
                <a:solidFill>
                  <a:schemeClr val="lt1"/>
                </a:solidFill>
              </a:defRPr>
            </a:lvl2pPr>
            <a:lvl3pPr lvl="2">
              <a:spcBef>
                <a:spcPts val="0"/>
              </a:spcBef>
              <a:spcAft>
                <a:spcPts val="0"/>
              </a:spcAft>
              <a:buClr>
                <a:schemeClr val="lt1"/>
              </a:buClr>
              <a:buSzPts val="8000"/>
              <a:buNone/>
              <a:defRPr sz="8000">
                <a:solidFill>
                  <a:schemeClr val="lt1"/>
                </a:solidFill>
              </a:defRPr>
            </a:lvl3pPr>
            <a:lvl4pPr lvl="3">
              <a:spcBef>
                <a:spcPts val="0"/>
              </a:spcBef>
              <a:spcAft>
                <a:spcPts val="0"/>
              </a:spcAft>
              <a:buClr>
                <a:schemeClr val="lt1"/>
              </a:buClr>
              <a:buSzPts val="8000"/>
              <a:buNone/>
              <a:defRPr sz="8000">
                <a:solidFill>
                  <a:schemeClr val="lt1"/>
                </a:solidFill>
              </a:defRPr>
            </a:lvl4pPr>
            <a:lvl5pPr lvl="4">
              <a:spcBef>
                <a:spcPts val="0"/>
              </a:spcBef>
              <a:spcAft>
                <a:spcPts val="0"/>
              </a:spcAft>
              <a:buClr>
                <a:schemeClr val="lt1"/>
              </a:buClr>
              <a:buSzPts val="8000"/>
              <a:buNone/>
              <a:defRPr sz="8000">
                <a:solidFill>
                  <a:schemeClr val="lt1"/>
                </a:solidFill>
              </a:defRPr>
            </a:lvl5pPr>
            <a:lvl6pPr lvl="5">
              <a:spcBef>
                <a:spcPts val="0"/>
              </a:spcBef>
              <a:spcAft>
                <a:spcPts val="0"/>
              </a:spcAft>
              <a:buClr>
                <a:schemeClr val="lt1"/>
              </a:buClr>
              <a:buSzPts val="8000"/>
              <a:buNone/>
              <a:defRPr sz="8000">
                <a:solidFill>
                  <a:schemeClr val="lt1"/>
                </a:solidFill>
              </a:defRPr>
            </a:lvl6pPr>
            <a:lvl7pPr lvl="6">
              <a:spcBef>
                <a:spcPts val="0"/>
              </a:spcBef>
              <a:spcAft>
                <a:spcPts val="0"/>
              </a:spcAft>
              <a:buClr>
                <a:schemeClr val="lt1"/>
              </a:buClr>
              <a:buSzPts val="8000"/>
              <a:buNone/>
              <a:defRPr sz="8000">
                <a:solidFill>
                  <a:schemeClr val="lt1"/>
                </a:solidFill>
              </a:defRPr>
            </a:lvl7pPr>
            <a:lvl8pPr lvl="7">
              <a:spcBef>
                <a:spcPts val="0"/>
              </a:spcBef>
              <a:spcAft>
                <a:spcPts val="0"/>
              </a:spcAft>
              <a:buClr>
                <a:schemeClr val="lt1"/>
              </a:buClr>
              <a:buSzPts val="8000"/>
              <a:buNone/>
              <a:defRPr sz="8000">
                <a:solidFill>
                  <a:schemeClr val="lt1"/>
                </a:solidFill>
              </a:defRPr>
            </a:lvl8pPr>
            <a:lvl9pPr lvl="8">
              <a:spcBef>
                <a:spcPts val="0"/>
              </a:spcBef>
              <a:spcAft>
                <a:spcPts val="0"/>
              </a:spcAft>
              <a:buClr>
                <a:schemeClr val="lt1"/>
              </a:buClr>
              <a:buSzPts val="8000"/>
              <a:buNone/>
              <a:defRPr sz="8000">
                <a:solidFill>
                  <a:schemeClr val="lt1"/>
                </a:solidFill>
              </a:defRPr>
            </a:lvl9pPr>
          </a:lstStyle>
          <a:p>
            <a:r>
              <a:t>xx%</a:t>
            </a:r>
          </a:p>
        </p:txBody>
      </p:sp>
      <p:sp>
        <p:nvSpPr>
          <p:cNvPr id="78" name="Google Shape;78;p11"/>
          <p:cNvSpPr txBox="1">
            <a:spLocks noGrp="1"/>
          </p:cNvSpPr>
          <p:nvPr>
            <p:ph type="body" idx="1"/>
          </p:nvPr>
        </p:nvSpPr>
        <p:spPr>
          <a:xfrm>
            <a:off x="729450" y="2272888"/>
            <a:ext cx="7688400" cy="15804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Clr>
                <a:schemeClr val="lt1"/>
              </a:buClr>
              <a:buSzPts val="1300"/>
              <a:buChar char="●"/>
              <a:defRPr>
                <a:solidFill>
                  <a:schemeClr val="lt1"/>
                </a:solidFill>
              </a:defRPr>
            </a:lvl1pPr>
            <a:lvl2pPr marL="914400" lvl="1" indent="-298450">
              <a:spcBef>
                <a:spcPts val="0"/>
              </a:spcBef>
              <a:spcAft>
                <a:spcPts val="0"/>
              </a:spcAft>
              <a:buClr>
                <a:schemeClr val="lt1"/>
              </a:buClr>
              <a:buSzPts val="1100"/>
              <a:buChar char="○"/>
              <a:defRPr>
                <a:solidFill>
                  <a:schemeClr val="lt1"/>
                </a:solidFill>
              </a:defRPr>
            </a:lvl2pPr>
            <a:lvl3pPr marL="1371600" lvl="2" indent="-298450">
              <a:spcBef>
                <a:spcPts val="0"/>
              </a:spcBef>
              <a:spcAft>
                <a:spcPts val="0"/>
              </a:spcAft>
              <a:buClr>
                <a:schemeClr val="lt1"/>
              </a:buClr>
              <a:buSzPts val="1100"/>
              <a:buChar char="■"/>
              <a:defRPr>
                <a:solidFill>
                  <a:schemeClr val="lt1"/>
                </a:solidFill>
              </a:defRPr>
            </a:lvl3pPr>
            <a:lvl4pPr marL="1828800" lvl="3" indent="-298450">
              <a:spcBef>
                <a:spcPts val="0"/>
              </a:spcBef>
              <a:spcAft>
                <a:spcPts val="0"/>
              </a:spcAft>
              <a:buClr>
                <a:schemeClr val="lt1"/>
              </a:buClr>
              <a:buSzPts val="1100"/>
              <a:buChar char="●"/>
              <a:defRPr>
                <a:solidFill>
                  <a:schemeClr val="lt1"/>
                </a:solidFill>
              </a:defRPr>
            </a:lvl4pPr>
            <a:lvl5pPr marL="2286000" lvl="4" indent="-298450">
              <a:spcBef>
                <a:spcPts val="0"/>
              </a:spcBef>
              <a:spcAft>
                <a:spcPts val="0"/>
              </a:spcAft>
              <a:buClr>
                <a:schemeClr val="lt1"/>
              </a:buClr>
              <a:buSzPts val="1100"/>
              <a:buChar char="○"/>
              <a:defRPr>
                <a:solidFill>
                  <a:schemeClr val="lt1"/>
                </a:solidFill>
              </a:defRPr>
            </a:lvl5pPr>
            <a:lvl6pPr marL="2743200" lvl="5" indent="-298450">
              <a:spcBef>
                <a:spcPts val="0"/>
              </a:spcBef>
              <a:spcAft>
                <a:spcPts val="0"/>
              </a:spcAft>
              <a:buClr>
                <a:schemeClr val="lt1"/>
              </a:buClr>
              <a:buSzPts val="1100"/>
              <a:buChar char="■"/>
              <a:defRPr>
                <a:solidFill>
                  <a:schemeClr val="lt1"/>
                </a:solidFill>
              </a:defRPr>
            </a:lvl6pPr>
            <a:lvl7pPr marL="3200400" lvl="6" indent="-298450">
              <a:spcBef>
                <a:spcPts val="0"/>
              </a:spcBef>
              <a:spcAft>
                <a:spcPts val="0"/>
              </a:spcAft>
              <a:buClr>
                <a:schemeClr val="lt1"/>
              </a:buClr>
              <a:buSzPts val="1100"/>
              <a:buChar char="●"/>
              <a:defRPr>
                <a:solidFill>
                  <a:schemeClr val="lt1"/>
                </a:solidFill>
              </a:defRPr>
            </a:lvl7pPr>
            <a:lvl8pPr marL="3657600" lvl="7" indent="-298450">
              <a:spcBef>
                <a:spcPts val="0"/>
              </a:spcBef>
              <a:spcAft>
                <a:spcPts val="0"/>
              </a:spcAft>
              <a:buClr>
                <a:schemeClr val="lt1"/>
              </a:buClr>
              <a:buSzPts val="1100"/>
              <a:buChar char="○"/>
              <a:defRPr>
                <a:solidFill>
                  <a:schemeClr val="lt1"/>
                </a:solidFill>
              </a:defRPr>
            </a:lvl8pPr>
            <a:lvl9pPr marL="4114800" lvl="8" indent="-298450">
              <a:spcBef>
                <a:spcPts val="0"/>
              </a:spcBef>
              <a:spcAft>
                <a:spcPts val="0"/>
              </a:spcAft>
              <a:buClr>
                <a:schemeClr val="lt1"/>
              </a:buClr>
              <a:buSzPts val="1100"/>
              <a:buChar char="■"/>
              <a:defRPr>
                <a:solidFill>
                  <a:schemeClr val="lt1"/>
                </a:solidFill>
              </a:defRPr>
            </a:lvl9pPr>
          </a:lstStyle>
          <a:p>
            <a:endParaRPr/>
          </a:p>
        </p:txBody>
      </p:sp>
      <p:sp>
        <p:nvSpPr>
          <p:cNvPr id="79" name="Google Shape;79;p11"/>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0"/>
        <p:cNvGrpSpPr/>
        <p:nvPr/>
      </p:nvGrpSpPr>
      <p:grpSpPr>
        <a:xfrm>
          <a:off x="0" y="0"/>
          <a:ext cx="0" cy="0"/>
          <a:chOff x="0" y="0"/>
          <a:chExt cx="0" cy="0"/>
        </a:xfrm>
      </p:grpSpPr>
      <p:sp>
        <p:nvSpPr>
          <p:cNvPr id="81" name="Google Shape;81;p12"/>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17"/>
        <p:cNvGrpSpPr/>
        <p:nvPr/>
      </p:nvGrpSpPr>
      <p:grpSpPr>
        <a:xfrm>
          <a:off x="0" y="0"/>
          <a:ext cx="0" cy="0"/>
          <a:chOff x="0" y="0"/>
          <a:chExt cx="0" cy="0"/>
        </a:xfrm>
      </p:grpSpPr>
      <p:grpSp>
        <p:nvGrpSpPr>
          <p:cNvPr id="18" name="Google Shape;18;p3"/>
          <p:cNvGrpSpPr/>
          <p:nvPr/>
        </p:nvGrpSpPr>
        <p:grpSpPr>
          <a:xfrm>
            <a:off x="830392" y="1191256"/>
            <a:ext cx="745763" cy="45826"/>
            <a:chOff x="4580561" y="2589004"/>
            <a:chExt cx="1064464" cy="25200"/>
          </a:xfrm>
        </p:grpSpPr>
        <p:sp>
          <p:nvSpPr>
            <p:cNvPr id="19" name="Google Shape;19;p3"/>
            <p:cNvSpPr/>
            <p:nvPr/>
          </p:nvSpPr>
          <p:spPr>
            <a:xfrm rot="-5400000">
              <a:off x="5366325" y="2335504"/>
              <a:ext cx="25200" cy="532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3"/>
            <p:cNvSpPr/>
            <p:nvPr/>
          </p:nvSpPr>
          <p:spPr>
            <a:xfrm rot="-5400000">
              <a:off x="4836311" y="2333254"/>
              <a:ext cx="25200" cy="5367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 name="Google Shape;21;p3"/>
          <p:cNvSpPr txBox="1">
            <a:spLocks noGrp="1"/>
          </p:cNvSpPr>
          <p:nvPr>
            <p:ph type="title"/>
          </p:nvPr>
        </p:nvSpPr>
        <p:spPr>
          <a:xfrm>
            <a:off x="729450" y="1322450"/>
            <a:ext cx="7688400" cy="1518600"/>
          </a:xfrm>
          <a:prstGeom prst="rect">
            <a:avLst/>
          </a:prstGeom>
        </p:spPr>
        <p:txBody>
          <a:bodyPr spcFirstLastPara="1" wrap="square" lIns="91425" tIns="91425" rIns="91425" bIns="91425" anchor="t" anchorCtr="0">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a:endParaRPr/>
          </a:p>
        </p:txBody>
      </p:sp>
      <p:sp>
        <p:nvSpPr>
          <p:cNvPr id="22" name="Google Shape;22;p3"/>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3"/>
        <p:cNvGrpSpPr/>
        <p:nvPr/>
      </p:nvGrpSpPr>
      <p:grpSpPr>
        <a:xfrm>
          <a:off x="0" y="0"/>
          <a:ext cx="0" cy="0"/>
          <a:chOff x="0" y="0"/>
          <a:chExt cx="0" cy="0"/>
        </a:xfrm>
      </p:grpSpPr>
      <p:sp>
        <p:nvSpPr>
          <p:cNvPr id="24" name="Google Shape;24;p4"/>
          <p:cNvSpPr/>
          <p:nvPr/>
        </p:nvSpPr>
        <p:spPr>
          <a:xfrm>
            <a:off x="0" y="0"/>
            <a:ext cx="9144000" cy="48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5" name="Google Shape;25;p4"/>
          <p:cNvGrpSpPr/>
          <p:nvPr/>
        </p:nvGrpSpPr>
        <p:grpSpPr>
          <a:xfrm>
            <a:off x="830392" y="1191256"/>
            <a:ext cx="745763" cy="45826"/>
            <a:chOff x="4580561" y="2589004"/>
            <a:chExt cx="1064464" cy="25200"/>
          </a:xfrm>
        </p:grpSpPr>
        <p:sp>
          <p:nvSpPr>
            <p:cNvPr id="26" name="Google Shape;26;p4"/>
            <p:cNvSpPr/>
            <p:nvPr/>
          </p:nvSpPr>
          <p:spPr>
            <a:xfrm rot="-5400000">
              <a:off x="5366325" y="2335504"/>
              <a:ext cx="25200" cy="532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4"/>
            <p:cNvSpPr/>
            <p:nvPr/>
          </p:nvSpPr>
          <p:spPr>
            <a:xfrm rot="-5400000">
              <a:off x="4836311" y="2333254"/>
              <a:ext cx="25200" cy="536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 name="Google Shape;28;p4"/>
          <p:cNvSpPr txBox="1">
            <a:spLocks noGrp="1"/>
          </p:cNvSpPr>
          <p:nvPr>
            <p:ph type="title"/>
          </p:nvPr>
        </p:nvSpPr>
        <p:spPr>
          <a:xfrm>
            <a:off x="729450" y="1318650"/>
            <a:ext cx="7688700" cy="535200"/>
          </a:xfrm>
          <a:prstGeom prst="rect">
            <a:avLst/>
          </a:prstGeom>
        </p:spPr>
        <p:txBody>
          <a:bodyPr spcFirstLastPara="1" wrap="square" lIns="91425" tIns="91425" rIns="91425" bIns="91425" anchor="t" anchorCtr="0">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a:endParaRPr/>
          </a:p>
        </p:txBody>
      </p:sp>
      <p:sp>
        <p:nvSpPr>
          <p:cNvPr id="29" name="Google Shape;29;p4"/>
          <p:cNvSpPr txBox="1">
            <a:spLocks noGrp="1"/>
          </p:cNvSpPr>
          <p:nvPr>
            <p:ph type="body" idx="1"/>
          </p:nvPr>
        </p:nvSpPr>
        <p:spPr>
          <a:xfrm>
            <a:off x="729450" y="2078875"/>
            <a:ext cx="7688700" cy="22611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30" name="Google Shape;30;p4"/>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1"/>
        <p:cNvGrpSpPr/>
        <p:nvPr/>
      </p:nvGrpSpPr>
      <p:grpSpPr>
        <a:xfrm>
          <a:off x="0" y="0"/>
          <a:ext cx="0" cy="0"/>
          <a:chOff x="0" y="0"/>
          <a:chExt cx="0" cy="0"/>
        </a:xfrm>
      </p:grpSpPr>
      <p:sp>
        <p:nvSpPr>
          <p:cNvPr id="32" name="Google Shape;32;p5"/>
          <p:cNvSpPr/>
          <p:nvPr/>
        </p:nvSpPr>
        <p:spPr>
          <a:xfrm>
            <a:off x="0" y="0"/>
            <a:ext cx="9144000" cy="48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3" name="Google Shape;33;p5"/>
          <p:cNvGrpSpPr/>
          <p:nvPr/>
        </p:nvGrpSpPr>
        <p:grpSpPr>
          <a:xfrm>
            <a:off x="830392" y="1191256"/>
            <a:ext cx="745763" cy="45826"/>
            <a:chOff x="4580561" y="2589004"/>
            <a:chExt cx="1064464" cy="25200"/>
          </a:xfrm>
        </p:grpSpPr>
        <p:sp>
          <p:nvSpPr>
            <p:cNvPr id="34" name="Google Shape;34;p5"/>
            <p:cNvSpPr/>
            <p:nvPr/>
          </p:nvSpPr>
          <p:spPr>
            <a:xfrm rot="-5400000">
              <a:off x="5366325" y="2335504"/>
              <a:ext cx="25200" cy="532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5"/>
            <p:cNvSpPr/>
            <p:nvPr/>
          </p:nvSpPr>
          <p:spPr>
            <a:xfrm rot="-5400000">
              <a:off x="4836311" y="2333254"/>
              <a:ext cx="25200" cy="536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 name="Google Shape;36;p5"/>
          <p:cNvSpPr txBox="1">
            <a:spLocks noGrp="1"/>
          </p:cNvSpPr>
          <p:nvPr>
            <p:ph type="title"/>
          </p:nvPr>
        </p:nvSpPr>
        <p:spPr>
          <a:xfrm>
            <a:off x="729450" y="1318650"/>
            <a:ext cx="7688400" cy="535200"/>
          </a:xfrm>
          <a:prstGeom prst="rect">
            <a:avLst/>
          </a:prstGeom>
        </p:spPr>
        <p:txBody>
          <a:bodyPr spcFirstLastPara="1" wrap="square" lIns="91425" tIns="91425" rIns="91425" bIns="91425" anchor="t" anchorCtr="0">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a:endParaRPr/>
          </a:p>
        </p:txBody>
      </p:sp>
      <p:sp>
        <p:nvSpPr>
          <p:cNvPr id="37" name="Google Shape;37;p5"/>
          <p:cNvSpPr txBox="1">
            <a:spLocks noGrp="1"/>
          </p:cNvSpPr>
          <p:nvPr>
            <p:ph type="body" idx="1"/>
          </p:nvPr>
        </p:nvSpPr>
        <p:spPr>
          <a:xfrm>
            <a:off x="729325" y="2078875"/>
            <a:ext cx="3774300" cy="22611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38" name="Google Shape;38;p5"/>
          <p:cNvSpPr txBox="1">
            <a:spLocks noGrp="1"/>
          </p:cNvSpPr>
          <p:nvPr>
            <p:ph type="body" idx="2"/>
          </p:nvPr>
        </p:nvSpPr>
        <p:spPr>
          <a:xfrm>
            <a:off x="4643604" y="2078875"/>
            <a:ext cx="3774300" cy="22611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39" name="Google Shape;39;p5"/>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0"/>
        <p:cNvGrpSpPr/>
        <p:nvPr/>
      </p:nvGrpSpPr>
      <p:grpSpPr>
        <a:xfrm>
          <a:off x="0" y="0"/>
          <a:ext cx="0" cy="0"/>
          <a:chOff x="0" y="0"/>
          <a:chExt cx="0" cy="0"/>
        </a:xfrm>
      </p:grpSpPr>
      <p:sp>
        <p:nvSpPr>
          <p:cNvPr id="41" name="Google Shape;41;p6"/>
          <p:cNvSpPr/>
          <p:nvPr/>
        </p:nvSpPr>
        <p:spPr>
          <a:xfrm>
            <a:off x="0" y="0"/>
            <a:ext cx="9144000" cy="48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2" name="Google Shape;42;p6"/>
          <p:cNvGrpSpPr/>
          <p:nvPr/>
        </p:nvGrpSpPr>
        <p:grpSpPr>
          <a:xfrm>
            <a:off x="830392" y="1191256"/>
            <a:ext cx="745763" cy="45826"/>
            <a:chOff x="4580561" y="2589004"/>
            <a:chExt cx="1064464" cy="25200"/>
          </a:xfrm>
        </p:grpSpPr>
        <p:sp>
          <p:nvSpPr>
            <p:cNvPr id="43" name="Google Shape;43;p6"/>
            <p:cNvSpPr/>
            <p:nvPr/>
          </p:nvSpPr>
          <p:spPr>
            <a:xfrm rot="-5400000">
              <a:off x="5366325" y="2335504"/>
              <a:ext cx="25200" cy="532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6"/>
            <p:cNvSpPr/>
            <p:nvPr/>
          </p:nvSpPr>
          <p:spPr>
            <a:xfrm rot="-5400000">
              <a:off x="4836311" y="2333254"/>
              <a:ext cx="25200" cy="536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5" name="Google Shape;45;p6"/>
          <p:cNvSpPr txBox="1">
            <a:spLocks noGrp="1"/>
          </p:cNvSpPr>
          <p:nvPr>
            <p:ph type="title"/>
          </p:nvPr>
        </p:nvSpPr>
        <p:spPr>
          <a:xfrm>
            <a:off x="729450" y="1318650"/>
            <a:ext cx="7688400" cy="535200"/>
          </a:xfrm>
          <a:prstGeom prst="rect">
            <a:avLst/>
          </a:prstGeom>
        </p:spPr>
        <p:txBody>
          <a:bodyPr spcFirstLastPara="1" wrap="square" lIns="91425" tIns="91425" rIns="91425" bIns="91425" anchor="t" anchorCtr="0">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a:endParaRPr/>
          </a:p>
        </p:txBody>
      </p:sp>
      <p:sp>
        <p:nvSpPr>
          <p:cNvPr id="46" name="Google Shape;46;p6"/>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7"/>
        <p:cNvGrpSpPr/>
        <p:nvPr/>
      </p:nvGrpSpPr>
      <p:grpSpPr>
        <a:xfrm>
          <a:off x="0" y="0"/>
          <a:ext cx="0" cy="0"/>
          <a:chOff x="0" y="0"/>
          <a:chExt cx="0" cy="0"/>
        </a:xfrm>
      </p:grpSpPr>
      <p:sp>
        <p:nvSpPr>
          <p:cNvPr id="48" name="Google Shape;48;p7"/>
          <p:cNvSpPr/>
          <p:nvPr/>
        </p:nvSpPr>
        <p:spPr>
          <a:xfrm>
            <a:off x="0" y="0"/>
            <a:ext cx="9144000" cy="48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9" name="Google Shape;49;p7"/>
          <p:cNvGrpSpPr/>
          <p:nvPr/>
        </p:nvGrpSpPr>
        <p:grpSpPr>
          <a:xfrm>
            <a:off x="830392" y="1191256"/>
            <a:ext cx="745763" cy="45826"/>
            <a:chOff x="4580561" y="2589004"/>
            <a:chExt cx="1064464" cy="25200"/>
          </a:xfrm>
        </p:grpSpPr>
        <p:sp>
          <p:nvSpPr>
            <p:cNvPr id="50" name="Google Shape;50;p7"/>
            <p:cNvSpPr/>
            <p:nvPr/>
          </p:nvSpPr>
          <p:spPr>
            <a:xfrm rot="-5400000">
              <a:off x="5366325" y="2335504"/>
              <a:ext cx="25200" cy="532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7"/>
            <p:cNvSpPr/>
            <p:nvPr/>
          </p:nvSpPr>
          <p:spPr>
            <a:xfrm rot="-5400000">
              <a:off x="4836311" y="2333254"/>
              <a:ext cx="25200" cy="536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2" name="Google Shape;52;p7"/>
          <p:cNvSpPr txBox="1">
            <a:spLocks noGrp="1"/>
          </p:cNvSpPr>
          <p:nvPr>
            <p:ph type="title"/>
          </p:nvPr>
        </p:nvSpPr>
        <p:spPr>
          <a:xfrm>
            <a:off x="730000" y="1318650"/>
            <a:ext cx="3300900" cy="1381500"/>
          </a:xfrm>
          <a:prstGeom prst="rect">
            <a:avLst/>
          </a:prstGeom>
        </p:spPr>
        <p:txBody>
          <a:bodyPr spcFirstLastPara="1" wrap="square" lIns="91425" tIns="91425" rIns="91425" bIns="91425" anchor="t" anchorCtr="0">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a:endParaRPr/>
          </a:p>
        </p:txBody>
      </p:sp>
      <p:sp>
        <p:nvSpPr>
          <p:cNvPr id="53" name="Google Shape;53;p7"/>
          <p:cNvSpPr txBox="1">
            <a:spLocks noGrp="1"/>
          </p:cNvSpPr>
          <p:nvPr>
            <p:ph type="body" idx="1"/>
          </p:nvPr>
        </p:nvSpPr>
        <p:spPr>
          <a:xfrm>
            <a:off x="721225" y="2781725"/>
            <a:ext cx="3300900" cy="15975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54" name="Google Shape;54;p7"/>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3"/>
        </a:solidFill>
        <a:effectLst/>
      </p:bgPr>
    </p:bg>
    <p:spTree>
      <p:nvGrpSpPr>
        <p:cNvPr id="1" name="Shape 55"/>
        <p:cNvGrpSpPr/>
        <p:nvPr/>
      </p:nvGrpSpPr>
      <p:grpSpPr>
        <a:xfrm>
          <a:off x="0" y="0"/>
          <a:ext cx="0" cy="0"/>
          <a:chOff x="0" y="0"/>
          <a:chExt cx="0" cy="0"/>
        </a:xfrm>
      </p:grpSpPr>
      <p:grpSp>
        <p:nvGrpSpPr>
          <p:cNvPr id="56" name="Google Shape;56;p8"/>
          <p:cNvGrpSpPr/>
          <p:nvPr/>
        </p:nvGrpSpPr>
        <p:grpSpPr>
          <a:xfrm>
            <a:off x="830392" y="4169130"/>
            <a:ext cx="745763" cy="45826"/>
            <a:chOff x="4580561" y="2589004"/>
            <a:chExt cx="1064464" cy="25200"/>
          </a:xfrm>
        </p:grpSpPr>
        <p:sp>
          <p:nvSpPr>
            <p:cNvPr id="57" name="Google Shape;57;p8"/>
            <p:cNvSpPr/>
            <p:nvPr/>
          </p:nvSpPr>
          <p:spPr>
            <a:xfrm rot="-5400000">
              <a:off x="5366325" y="2335504"/>
              <a:ext cx="25200" cy="532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8"/>
            <p:cNvSpPr/>
            <p:nvPr/>
          </p:nvSpPr>
          <p:spPr>
            <a:xfrm rot="-5400000">
              <a:off x="4836311" y="2333254"/>
              <a:ext cx="25200" cy="5367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9" name="Google Shape;59;p8"/>
          <p:cNvSpPr txBox="1">
            <a:spLocks noGrp="1"/>
          </p:cNvSpPr>
          <p:nvPr>
            <p:ph type="title"/>
          </p:nvPr>
        </p:nvSpPr>
        <p:spPr>
          <a:xfrm>
            <a:off x="729450" y="864300"/>
            <a:ext cx="7021200" cy="2985000"/>
          </a:xfrm>
          <a:prstGeom prst="rect">
            <a:avLst/>
          </a:prstGeom>
        </p:spPr>
        <p:txBody>
          <a:bodyPr spcFirstLastPara="1" wrap="square" lIns="91425" tIns="91425" rIns="91425" bIns="91425" anchor="ctr" anchorCtr="0">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a:endParaRPr/>
          </a:p>
        </p:txBody>
      </p:sp>
      <p:sp>
        <p:nvSpPr>
          <p:cNvPr id="60" name="Google Shape;60;p8"/>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61"/>
        <p:cNvGrpSpPr/>
        <p:nvPr/>
      </p:nvGrpSpPr>
      <p:grpSpPr>
        <a:xfrm>
          <a:off x="0" y="0"/>
          <a:ext cx="0" cy="0"/>
          <a:chOff x="0" y="0"/>
          <a:chExt cx="0" cy="0"/>
        </a:xfrm>
      </p:grpSpPr>
      <p:sp>
        <p:nvSpPr>
          <p:cNvPr id="62" name="Google Shape;62;p9"/>
          <p:cNvSpPr/>
          <p:nvPr/>
        </p:nvSpPr>
        <p:spPr>
          <a:xfrm>
            <a:off x="0" y="0"/>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3" name="Google Shape;63;p9"/>
          <p:cNvGrpSpPr/>
          <p:nvPr/>
        </p:nvGrpSpPr>
        <p:grpSpPr>
          <a:xfrm>
            <a:off x="830392" y="1191256"/>
            <a:ext cx="745763" cy="45826"/>
            <a:chOff x="4580561" y="2589004"/>
            <a:chExt cx="1064464" cy="25200"/>
          </a:xfrm>
        </p:grpSpPr>
        <p:sp>
          <p:nvSpPr>
            <p:cNvPr id="64" name="Google Shape;64;p9"/>
            <p:cNvSpPr/>
            <p:nvPr/>
          </p:nvSpPr>
          <p:spPr>
            <a:xfrm rot="-5400000">
              <a:off x="5366325" y="2335504"/>
              <a:ext cx="25200" cy="532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9"/>
            <p:cNvSpPr/>
            <p:nvPr/>
          </p:nvSpPr>
          <p:spPr>
            <a:xfrm rot="-5400000">
              <a:off x="4836311" y="2333254"/>
              <a:ext cx="25200" cy="536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6" name="Google Shape;66;p9"/>
          <p:cNvSpPr txBox="1">
            <a:spLocks noGrp="1"/>
          </p:cNvSpPr>
          <p:nvPr>
            <p:ph type="title"/>
          </p:nvPr>
        </p:nvSpPr>
        <p:spPr>
          <a:xfrm>
            <a:off x="730000" y="1318650"/>
            <a:ext cx="3300900" cy="1687200"/>
          </a:xfrm>
          <a:prstGeom prst="rect">
            <a:avLst/>
          </a:prstGeom>
        </p:spPr>
        <p:txBody>
          <a:bodyPr spcFirstLastPara="1" wrap="square" lIns="91425" tIns="91425" rIns="91425" bIns="91425" anchor="t" anchorCtr="0">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a:endParaRPr/>
          </a:p>
        </p:txBody>
      </p:sp>
      <p:sp>
        <p:nvSpPr>
          <p:cNvPr id="67" name="Google Shape;67;p9"/>
          <p:cNvSpPr txBox="1">
            <a:spLocks noGrp="1"/>
          </p:cNvSpPr>
          <p:nvPr>
            <p:ph type="subTitle" idx="1"/>
          </p:nvPr>
        </p:nvSpPr>
        <p:spPr>
          <a:xfrm>
            <a:off x="724950" y="3161525"/>
            <a:ext cx="3300900" cy="7590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a:endParaRPr/>
          </a:p>
        </p:txBody>
      </p:sp>
      <p:sp>
        <p:nvSpPr>
          <p:cNvPr id="68" name="Google Shape;68;p9"/>
          <p:cNvSpPr txBox="1">
            <a:spLocks noGrp="1"/>
          </p:cNvSpPr>
          <p:nvPr>
            <p:ph type="body" idx="2"/>
          </p:nvPr>
        </p:nvSpPr>
        <p:spPr>
          <a:xfrm>
            <a:off x="5174225" y="1352625"/>
            <a:ext cx="3374400" cy="30255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69" name="Google Shape;69;p9"/>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70"/>
        <p:cNvGrpSpPr/>
        <p:nvPr/>
      </p:nvGrpSpPr>
      <p:grpSpPr>
        <a:xfrm>
          <a:off x="0" y="0"/>
          <a:ext cx="0" cy="0"/>
          <a:chOff x="0" y="0"/>
          <a:chExt cx="0" cy="0"/>
        </a:xfrm>
      </p:grpSpPr>
      <p:sp>
        <p:nvSpPr>
          <p:cNvPr id="71" name="Google Shape;71;p10"/>
          <p:cNvSpPr txBox="1">
            <a:spLocks noGrp="1"/>
          </p:cNvSpPr>
          <p:nvPr>
            <p:ph type="body" idx="1"/>
          </p:nvPr>
        </p:nvSpPr>
        <p:spPr>
          <a:xfrm>
            <a:off x="724950" y="4372551"/>
            <a:ext cx="7697400" cy="4605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300"/>
              <a:buNone/>
              <a:defRPr/>
            </a:lvl1pPr>
          </a:lstStyle>
          <a:p>
            <a:endParaRPr/>
          </a:p>
        </p:txBody>
      </p:sp>
      <p:sp>
        <p:nvSpPr>
          <p:cNvPr id="72" name="Google Shape;72;p10"/>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treamline">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2"/>
              </a:buClr>
              <a:buSzPts val="2800"/>
              <a:buFont typeface="Raleway"/>
              <a:buNone/>
              <a:defRPr sz="2800" b="1">
                <a:solidFill>
                  <a:schemeClr val="dk2"/>
                </a:solidFill>
                <a:latin typeface="Raleway"/>
                <a:ea typeface="Raleway"/>
                <a:cs typeface="Raleway"/>
                <a:sym typeface="Raleway"/>
              </a:defRPr>
            </a:lvl1pPr>
            <a:lvl2pPr lvl="1">
              <a:spcBef>
                <a:spcPts val="0"/>
              </a:spcBef>
              <a:spcAft>
                <a:spcPts val="0"/>
              </a:spcAft>
              <a:buClr>
                <a:schemeClr val="dk2"/>
              </a:buClr>
              <a:buSzPts val="2800"/>
              <a:buFont typeface="Raleway"/>
              <a:buNone/>
              <a:defRPr sz="2800" b="1">
                <a:solidFill>
                  <a:schemeClr val="dk2"/>
                </a:solidFill>
                <a:latin typeface="Raleway"/>
                <a:ea typeface="Raleway"/>
                <a:cs typeface="Raleway"/>
                <a:sym typeface="Raleway"/>
              </a:defRPr>
            </a:lvl2pPr>
            <a:lvl3pPr lvl="2">
              <a:spcBef>
                <a:spcPts val="0"/>
              </a:spcBef>
              <a:spcAft>
                <a:spcPts val="0"/>
              </a:spcAft>
              <a:buClr>
                <a:schemeClr val="dk2"/>
              </a:buClr>
              <a:buSzPts val="2800"/>
              <a:buFont typeface="Raleway"/>
              <a:buNone/>
              <a:defRPr sz="2800" b="1">
                <a:solidFill>
                  <a:schemeClr val="dk2"/>
                </a:solidFill>
                <a:latin typeface="Raleway"/>
                <a:ea typeface="Raleway"/>
                <a:cs typeface="Raleway"/>
                <a:sym typeface="Raleway"/>
              </a:defRPr>
            </a:lvl3pPr>
            <a:lvl4pPr lvl="3">
              <a:spcBef>
                <a:spcPts val="0"/>
              </a:spcBef>
              <a:spcAft>
                <a:spcPts val="0"/>
              </a:spcAft>
              <a:buClr>
                <a:schemeClr val="dk2"/>
              </a:buClr>
              <a:buSzPts val="2800"/>
              <a:buFont typeface="Raleway"/>
              <a:buNone/>
              <a:defRPr sz="2800" b="1">
                <a:solidFill>
                  <a:schemeClr val="dk2"/>
                </a:solidFill>
                <a:latin typeface="Raleway"/>
                <a:ea typeface="Raleway"/>
                <a:cs typeface="Raleway"/>
                <a:sym typeface="Raleway"/>
              </a:defRPr>
            </a:lvl4pPr>
            <a:lvl5pPr lvl="4">
              <a:spcBef>
                <a:spcPts val="0"/>
              </a:spcBef>
              <a:spcAft>
                <a:spcPts val="0"/>
              </a:spcAft>
              <a:buClr>
                <a:schemeClr val="dk2"/>
              </a:buClr>
              <a:buSzPts val="2800"/>
              <a:buFont typeface="Raleway"/>
              <a:buNone/>
              <a:defRPr sz="2800" b="1">
                <a:solidFill>
                  <a:schemeClr val="dk2"/>
                </a:solidFill>
                <a:latin typeface="Raleway"/>
                <a:ea typeface="Raleway"/>
                <a:cs typeface="Raleway"/>
                <a:sym typeface="Raleway"/>
              </a:defRPr>
            </a:lvl5pPr>
            <a:lvl6pPr lvl="5">
              <a:spcBef>
                <a:spcPts val="0"/>
              </a:spcBef>
              <a:spcAft>
                <a:spcPts val="0"/>
              </a:spcAft>
              <a:buClr>
                <a:schemeClr val="dk2"/>
              </a:buClr>
              <a:buSzPts val="2800"/>
              <a:buFont typeface="Raleway"/>
              <a:buNone/>
              <a:defRPr sz="2800" b="1">
                <a:solidFill>
                  <a:schemeClr val="dk2"/>
                </a:solidFill>
                <a:latin typeface="Raleway"/>
                <a:ea typeface="Raleway"/>
                <a:cs typeface="Raleway"/>
                <a:sym typeface="Raleway"/>
              </a:defRPr>
            </a:lvl6pPr>
            <a:lvl7pPr lvl="6">
              <a:spcBef>
                <a:spcPts val="0"/>
              </a:spcBef>
              <a:spcAft>
                <a:spcPts val="0"/>
              </a:spcAft>
              <a:buClr>
                <a:schemeClr val="dk2"/>
              </a:buClr>
              <a:buSzPts val="2800"/>
              <a:buFont typeface="Raleway"/>
              <a:buNone/>
              <a:defRPr sz="2800" b="1">
                <a:solidFill>
                  <a:schemeClr val="dk2"/>
                </a:solidFill>
                <a:latin typeface="Raleway"/>
                <a:ea typeface="Raleway"/>
                <a:cs typeface="Raleway"/>
                <a:sym typeface="Raleway"/>
              </a:defRPr>
            </a:lvl7pPr>
            <a:lvl8pPr lvl="7">
              <a:spcBef>
                <a:spcPts val="0"/>
              </a:spcBef>
              <a:spcAft>
                <a:spcPts val="0"/>
              </a:spcAft>
              <a:buClr>
                <a:schemeClr val="dk2"/>
              </a:buClr>
              <a:buSzPts val="2800"/>
              <a:buFont typeface="Raleway"/>
              <a:buNone/>
              <a:defRPr sz="2800" b="1">
                <a:solidFill>
                  <a:schemeClr val="dk2"/>
                </a:solidFill>
                <a:latin typeface="Raleway"/>
                <a:ea typeface="Raleway"/>
                <a:cs typeface="Raleway"/>
                <a:sym typeface="Raleway"/>
              </a:defRPr>
            </a:lvl8pPr>
            <a:lvl9pPr lvl="8">
              <a:spcBef>
                <a:spcPts val="0"/>
              </a:spcBef>
              <a:spcAft>
                <a:spcPts val="0"/>
              </a:spcAft>
              <a:buClr>
                <a:schemeClr val="dk2"/>
              </a:buClr>
              <a:buSzPts val="2800"/>
              <a:buFont typeface="Raleway"/>
              <a:buNone/>
              <a:defRPr sz="2800" b="1">
                <a:solidFill>
                  <a:schemeClr val="dk2"/>
                </a:solidFill>
                <a:latin typeface="Raleway"/>
                <a:ea typeface="Raleway"/>
                <a:cs typeface="Raleway"/>
                <a:sym typeface="Raleway"/>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11150">
              <a:lnSpc>
                <a:spcPct val="115000"/>
              </a:lnSpc>
              <a:spcBef>
                <a:spcPts val="0"/>
              </a:spcBef>
              <a:spcAft>
                <a:spcPts val="0"/>
              </a:spcAft>
              <a:buClr>
                <a:schemeClr val="accent1"/>
              </a:buClr>
              <a:buSzPts val="1300"/>
              <a:buFont typeface="Lato"/>
              <a:buChar char="●"/>
              <a:defRPr sz="1300">
                <a:solidFill>
                  <a:schemeClr val="accent1"/>
                </a:solidFill>
                <a:latin typeface="Lato"/>
                <a:ea typeface="Lato"/>
                <a:cs typeface="Lato"/>
                <a:sym typeface="Lato"/>
              </a:defRPr>
            </a:lvl1pPr>
            <a:lvl2pPr marL="914400" lvl="1" indent="-29845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2pPr>
            <a:lvl3pPr marL="1371600" lvl="2" indent="-29845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3pPr>
            <a:lvl4pPr marL="1828800" lvl="3" indent="-29845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4pPr>
            <a:lvl5pPr marL="2286000" lvl="4" indent="-29845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5pPr>
            <a:lvl6pPr marL="2743200" lvl="5" indent="-29845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6pPr>
            <a:lvl7pPr marL="3200400" lvl="6" indent="-29845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7pPr>
            <a:lvl8pPr marL="3657600" lvl="7" indent="-29845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8pPr>
            <a:lvl9pPr marL="4114800" lvl="8" indent="-29845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536302" y="4749851"/>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accent1"/>
                </a:solidFill>
                <a:latin typeface="Lato"/>
                <a:ea typeface="Lato"/>
                <a:cs typeface="Lato"/>
                <a:sym typeface="Lato"/>
              </a:defRPr>
            </a:lvl1pPr>
            <a:lvl2pPr lvl="1" algn="r">
              <a:buNone/>
              <a:defRPr sz="1000">
                <a:solidFill>
                  <a:schemeClr val="accent1"/>
                </a:solidFill>
                <a:latin typeface="Lato"/>
                <a:ea typeface="Lato"/>
                <a:cs typeface="Lato"/>
                <a:sym typeface="Lato"/>
              </a:defRPr>
            </a:lvl2pPr>
            <a:lvl3pPr lvl="2" algn="r">
              <a:buNone/>
              <a:defRPr sz="1000">
                <a:solidFill>
                  <a:schemeClr val="accent1"/>
                </a:solidFill>
                <a:latin typeface="Lato"/>
                <a:ea typeface="Lato"/>
                <a:cs typeface="Lato"/>
                <a:sym typeface="Lato"/>
              </a:defRPr>
            </a:lvl3pPr>
            <a:lvl4pPr lvl="3" algn="r">
              <a:buNone/>
              <a:defRPr sz="1000">
                <a:solidFill>
                  <a:schemeClr val="accent1"/>
                </a:solidFill>
                <a:latin typeface="Lato"/>
                <a:ea typeface="Lato"/>
                <a:cs typeface="Lato"/>
                <a:sym typeface="Lato"/>
              </a:defRPr>
            </a:lvl4pPr>
            <a:lvl5pPr lvl="4" algn="r">
              <a:buNone/>
              <a:defRPr sz="1000">
                <a:solidFill>
                  <a:schemeClr val="accent1"/>
                </a:solidFill>
                <a:latin typeface="Lato"/>
                <a:ea typeface="Lato"/>
                <a:cs typeface="Lato"/>
                <a:sym typeface="Lato"/>
              </a:defRPr>
            </a:lvl5pPr>
            <a:lvl6pPr lvl="5" algn="r">
              <a:buNone/>
              <a:defRPr sz="1000">
                <a:solidFill>
                  <a:schemeClr val="accent1"/>
                </a:solidFill>
                <a:latin typeface="Lato"/>
                <a:ea typeface="Lato"/>
                <a:cs typeface="Lato"/>
                <a:sym typeface="Lato"/>
              </a:defRPr>
            </a:lvl6pPr>
            <a:lvl7pPr lvl="6" algn="r">
              <a:buNone/>
              <a:defRPr sz="1000">
                <a:solidFill>
                  <a:schemeClr val="accent1"/>
                </a:solidFill>
                <a:latin typeface="Lato"/>
                <a:ea typeface="Lato"/>
                <a:cs typeface="Lato"/>
                <a:sym typeface="Lato"/>
              </a:defRPr>
            </a:lvl7pPr>
            <a:lvl8pPr lvl="7" algn="r">
              <a:buNone/>
              <a:defRPr sz="1000">
                <a:solidFill>
                  <a:schemeClr val="accent1"/>
                </a:solidFill>
                <a:latin typeface="Lato"/>
                <a:ea typeface="Lato"/>
                <a:cs typeface="Lato"/>
                <a:sym typeface="Lato"/>
              </a:defRPr>
            </a:lvl8pPr>
            <a:lvl9pPr lvl="8" algn="r">
              <a:buNone/>
              <a:defRPr sz="1000">
                <a:solidFill>
                  <a:schemeClr val="accen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https://creativecommons.org/licenses/by/4.0/?ref=chooser-v1" TargetMode="Externa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0.xml"/><Relationship Id="rId1" Type="http://schemas.openxmlformats.org/officeDocument/2006/relationships/slideLayout" Target="../slideLayouts/slideLayout6.xml"/><Relationship Id="rId5" Type="http://schemas.openxmlformats.org/officeDocument/2006/relationships/hyperlink" Target="https://commons.wikimedia.org/wiki/User:MSwierenga" TargetMode="External"/><Relationship Id="rId4" Type="http://schemas.openxmlformats.org/officeDocument/2006/relationships/hyperlink" Target="https://commons.wikimedia.org/wiki/File:IUI_University_Library_with_Canada_Geese.jpg"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6.xml"/><Relationship Id="rId5" Type="http://schemas.openxmlformats.org/officeDocument/2006/relationships/hyperlink" Target="https://commons.wikimedia.org/wiki/Category:Expat/MIT_License" TargetMode="External"/><Relationship Id="rId4" Type="http://schemas.openxmlformats.org/officeDocument/2006/relationships/hyperlink" Target="https://upload.wikimedia.org/wikipedia/commons/2/26/Windows_10_Calculator.png"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opendefinition.org/licenses/" TargetMode="External"/><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hyperlink" Target="https://library.indianapolis.iu.edu/about/policies/diversity-statement"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5.xml"/><Relationship Id="rId1" Type="http://schemas.openxmlformats.org/officeDocument/2006/relationships/slideLayout" Target="../slideLayouts/slideLayout6.xml"/><Relationship Id="rId4" Type="http://schemas.openxmlformats.org/officeDocument/2006/relationships/hyperlink" Target="https://tinyurl.com/bhwzbxpm"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png"/><Relationship Id="rId7" Type="http://schemas.openxmlformats.org/officeDocument/2006/relationships/hyperlink" Target="https://orcid.org/0000-0002-3870-6653" TargetMode="External"/><Relationship Id="rId2" Type="http://schemas.openxmlformats.org/officeDocument/2006/relationships/notesSlide" Target="../notesSlides/notesSlide3.xml"/><Relationship Id="rId1" Type="http://schemas.openxmlformats.org/officeDocument/2006/relationships/slideLayout" Target="../slideLayouts/slideLayout11.xml"/><Relationship Id="rId6" Type="http://schemas.openxmlformats.org/officeDocument/2006/relationships/image" Target="../media/image4.png"/><Relationship Id="rId5" Type="http://schemas.openxmlformats.org/officeDocument/2006/relationships/hyperlink" Target="https://orcid.org/0009-0005-4918-1425" TargetMode="External"/><Relationship Id="rId4" Type="http://schemas.openxmlformats.org/officeDocument/2006/relationships/hyperlink" Target="https://orcid.org/0000-0001-5455-1471" TargetMode="External"/><Relationship Id="rId9"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1.xml"/><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doi.org/10.5703/1288284317124" TargetMode="External"/><Relationship Id="rId7" Type="http://schemas.openxmlformats.org/officeDocument/2006/relationships/hyperlink" Target="https://docs.google.com/document/d/1yMaS_qzRbB37B2jfhAbg-zL0wzwNwbP9YIYi4EOSprk/edit?usp=sharing&amp;usp=embed_facebook"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hyperlink" Target="https://sparcopen.org/our-work/negotiation-resources/strategic-priorities-working-group/open-investment-statements-and-principles/" TargetMode="External"/><Relationship Id="rId5" Type="http://schemas.openxmlformats.org/officeDocument/2006/relationships/hyperlink" Target="https://doi.org/10.5703/1288284317123" TargetMode="External"/><Relationship Id="rId4" Type="http://schemas.openxmlformats.org/officeDocument/2006/relationships/hyperlink" Target="https://doi.org/10.5703/1288284317619"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hyperlink" Target="https://commons.wikimedia.org/wiki/User:Sdkb" TargetMode="External"/><Relationship Id="rId4" Type="http://schemas.openxmlformats.org/officeDocument/2006/relationships/hyperlink" Target="https://commons.wikimedia.org/wiki/File:Indiana_University_Indianapolis_entrance_sign.jpg"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13"/>
          <p:cNvSpPr txBox="1">
            <a:spLocks noGrp="1"/>
          </p:cNvSpPr>
          <p:nvPr>
            <p:ph type="ctrTitle"/>
          </p:nvPr>
        </p:nvSpPr>
        <p:spPr>
          <a:xfrm>
            <a:off x="311708" y="1894625"/>
            <a:ext cx="8520600" cy="2052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3880" dirty="0">
                <a:latin typeface="Open Sans"/>
                <a:ea typeface="Open Sans"/>
                <a:cs typeface="Open Sans"/>
                <a:sym typeface="Open Sans"/>
              </a:rPr>
              <a:t>Library publishing: we can’t do everything, so should we just quit?</a:t>
            </a:r>
            <a:endParaRPr sz="3880" dirty="0">
              <a:latin typeface="Open Sans"/>
              <a:ea typeface="Open Sans"/>
              <a:cs typeface="Open Sans"/>
              <a:sym typeface="Open Sans"/>
            </a:endParaRPr>
          </a:p>
        </p:txBody>
      </p:sp>
      <p:sp>
        <p:nvSpPr>
          <p:cNvPr id="87" name="Google Shape;87;p13"/>
          <p:cNvSpPr txBox="1">
            <a:spLocks noGrp="1"/>
          </p:cNvSpPr>
          <p:nvPr>
            <p:ph type="subTitle" idx="1"/>
          </p:nvPr>
        </p:nvSpPr>
        <p:spPr>
          <a:xfrm>
            <a:off x="311700" y="3984175"/>
            <a:ext cx="8520600" cy="7926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2400">
                <a:latin typeface="Open Sans"/>
                <a:ea typeface="Open Sans"/>
                <a:cs typeface="Open Sans"/>
                <a:sym typeface="Open Sans"/>
              </a:rPr>
              <a:t>Library Publishing Forum 2025</a:t>
            </a:r>
            <a:endParaRPr sz="2400">
              <a:latin typeface="Open Sans"/>
              <a:ea typeface="Open Sans"/>
              <a:cs typeface="Open Sans"/>
              <a:sym typeface="Open Sans"/>
            </a:endParaRPr>
          </a:p>
        </p:txBody>
      </p:sp>
      <p:pic>
        <p:nvPicPr>
          <p:cNvPr id="88" name="Google Shape;88;p13" descr="IU University Library Center for Digital Scholarship logo">
            <a:extLst>
              <a:ext uri="{C183D7F6-B498-43B3-948B-1728B52AA6E4}">
                <adec:decorative xmlns:adec="http://schemas.microsoft.com/office/drawing/2017/decorative" val="0"/>
              </a:ext>
            </a:extLst>
          </p:cNvPr>
          <p:cNvPicPr preferRelativeResize="0"/>
          <p:nvPr/>
        </p:nvPicPr>
        <p:blipFill>
          <a:blip r:embed="rId3">
            <a:alphaModFix/>
          </a:blip>
          <a:stretch>
            <a:fillRect/>
          </a:stretch>
        </p:blipFill>
        <p:spPr>
          <a:xfrm>
            <a:off x="311700" y="479775"/>
            <a:ext cx="3378049" cy="622975"/>
          </a:xfrm>
          <a:prstGeom prst="rect">
            <a:avLst/>
          </a:prstGeom>
          <a:noFill/>
          <a:ln>
            <a:noFill/>
          </a:ln>
        </p:spPr>
      </p:pic>
      <p:pic>
        <p:nvPicPr>
          <p:cNvPr id="89" name="Google Shape;89;p13">
            <a:extLst>
              <a:ext uri="{C183D7F6-B498-43B3-948B-1728B52AA6E4}">
                <adec:decorative xmlns:adec="http://schemas.microsoft.com/office/drawing/2017/decorative" val="1"/>
              </a:ext>
            </a:extLst>
          </p:cNvPr>
          <p:cNvPicPr preferRelativeResize="0"/>
          <p:nvPr/>
        </p:nvPicPr>
        <p:blipFill>
          <a:blip r:embed="rId4">
            <a:alphaModFix/>
          </a:blip>
          <a:stretch>
            <a:fillRect/>
          </a:stretch>
        </p:blipFill>
        <p:spPr>
          <a:xfrm>
            <a:off x="7994099" y="4669325"/>
            <a:ext cx="838200" cy="295275"/>
          </a:xfrm>
          <a:prstGeom prst="rect">
            <a:avLst/>
          </a:prstGeom>
          <a:noFill/>
          <a:ln>
            <a:noFill/>
          </a:ln>
        </p:spPr>
      </p:pic>
      <p:sp>
        <p:nvSpPr>
          <p:cNvPr id="90" name="Google Shape;90;p13"/>
          <p:cNvSpPr txBox="1"/>
          <p:nvPr/>
        </p:nvSpPr>
        <p:spPr>
          <a:xfrm>
            <a:off x="5019600" y="4693800"/>
            <a:ext cx="2974500" cy="246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3600"/>
              </a:spcBef>
              <a:spcAft>
                <a:spcPts val="3600"/>
              </a:spcAft>
              <a:buClr>
                <a:schemeClr val="dk1"/>
              </a:buClr>
              <a:buSzPts val="1100"/>
              <a:buFont typeface="Arial"/>
              <a:buNone/>
            </a:pPr>
            <a:r>
              <a:rPr lang="en" sz="900">
                <a:solidFill>
                  <a:schemeClr val="dk1"/>
                </a:solidFill>
                <a:latin typeface="Open Sans"/>
                <a:ea typeface="Open Sans"/>
                <a:cs typeface="Open Sans"/>
                <a:sym typeface="Open Sans"/>
              </a:rPr>
              <a:t>This work is licensed by the authors under</a:t>
            </a:r>
            <a:r>
              <a:rPr lang="en" sz="900">
                <a:solidFill>
                  <a:schemeClr val="dk1"/>
                </a:solidFill>
                <a:uFill>
                  <a:noFill/>
                </a:uFill>
                <a:latin typeface="Open Sans"/>
                <a:ea typeface="Open Sans"/>
                <a:cs typeface="Open Sans"/>
                <a:sym typeface="Open Sans"/>
                <a:hlinkClick r:id="rId5">
                  <a:extLst>
                    <a:ext uri="{A12FA001-AC4F-418D-AE19-62706E023703}">
                      <ahyp:hlinkClr xmlns:ahyp="http://schemas.microsoft.com/office/drawing/2018/hyperlinkcolor" val="tx"/>
                    </a:ext>
                  </a:extLst>
                </a:hlinkClick>
              </a:rPr>
              <a:t> </a:t>
            </a:r>
            <a:r>
              <a:rPr lang="en" sz="900" u="sng">
                <a:solidFill>
                  <a:srgbClr val="0000FF"/>
                </a:solidFill>
                <a:latin typeface="Open Sans"/>
                <a:ea typeface="Open Sans"/>
                <a:cs typeface="Open Sans"/>
                <a:sym typeface="Open Sans"/>
                <a:hlinkClick r:id="rId5">
                  <a:extLst>
                    <a:ext uri="{A12FA001-AC4F-418D-AE19-62706E023703}">
                      <ahyp:hlinkClr xmlns:ahyp="http://schemas.microsoft.com/office/drawing/2018/hyperlinkcolor" val="tx"/>
                    </a:ext>
                  </a:extLst>
                </a:hlinkClick>
              </a:rPr>
              <a:t>CC BY 4.0</a:t>
            </a:r>
            <a:endParaRPr sz="900">
              <a:solidFill>
                <a:schemeClr val="dk2"/>
              </a:solidFill>
              <a:latin typeface="Open Sans"/>
              <a:ea typeface="Open Sans"/>
              <a:cs typeface="Open Sans"/>
              <a:sym typeface="Open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22"/>
          <p:cNvSpPr txBox="1">
            <a:spLocks noGrp="1"/>
          </p:cNvSpPr>
          <p:nvPr>
            <p:ph type="title"/>
          </p:nvPr>
        </p:nvSpPr>
        <p:spPr>
          <a:xfrm>
            <a:off x="730000" y="1318650"/>
            <a:ext cx="3300900" cy="13815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Environmental Scan</a:t>
            </a:r>
            <a:endParaRPr/>
          </a:p>
        </p:txBody>
      </p:sp>
      <p:sp>
        <p:nvSpPr>
          <p:cNvPr id="149" name="Google Shape;149;p22"/>
          <p:cNvSpPr txBox="1">
            <a:spLocks noGrp="1"/>
          </p:cNvSpPr>
          <p:nvPr>
            <p:ph type="body" idx="1"/>
          </p:nvPr>
        </p:nvSpPr>
        <p:spPr>
          <a:xfrm>
            <a:off x="730000" y="2571750"/>
            <a:ext cx="3300900" cy="1597500"/>
          </a:xfrm>
          <a:prstGeom prst="rect">
            <a:avLst/>
          </a:prstGeom>
        </p:spPr>
        <p:txBody>
          <a:bodyPr spcFirstLastPara="1" wrap="square" lIns="91425" tIns="91425" rIns="91425" bIns="91425" anchor="t" anchorCtr="0">
            <a:normAutofit fontScale="85000" lnSpcReduction="20000"/>
          </a:bodyPr>
          <a:lstStyle/>
          <a:p>
            <a:pPr marL="457200" lvl="0" indent="-298767" algn="l" rtl="0">
              <a:spcBef>
                <a:spcPts val="0"/>
              </a:spcBef>
              <a:spcAft>
                <a:spcPts val="0"/>
              </a:spcAft>
              <a:buSzPct val="100000"/>
              <a:buChar char="●"/>
            </a:pPr>
            <a:r>
              <a:rPr lang="en"/>
              <a:t>SPARC Open Investment Statements and Principles</a:t>
            </a:r>
            <a:endParaRPr/>
          </a:p>
          <a:p>
            <a:pPr marL="914400" lvl="1" indent="-287972" algn="l" rtl="0">
              <a:spcBef>
                <a:spcPts val="0"/>
              </a:spcBef>
              <a:spcAft>
                <a:spcPts val="0"/>
              </a:spcAft>
              <a:buSzPct val="84615"/>
              <a:buChar char="○"/>
            </a:pPr>
            <a:r>
              <a:rPr lang="en" sz="1300"/>
              <a:t>Open values statements of comparable institutions</a:t>
            </a:r>
            <a:endParaRPr/>
          </a:p>
          <a:p>
            <a:pPr marL="457200" lvl="0" indent="-298767" algn="l" rtl="0">
              <a:spcBef>
                <a:spcPts val="1000"/>
              </a:spcBef>
              <a:spcAft>
                <a:spcPts val="0"/>
              </a:spcAft>
              <a:buSzPct val="100000"/>
              <a:buChar char="●"/>
            </a:pPr>
            <a:r>
              <a:rPr lang="en"/>
              <a:t>LPC’s “An Ethical Framework for Library Publishing Version 2.0”</a:t>
            </a:r>
            <a:endParaRPr/>
          </a:p>
          <a:p>
            <a:pPr marL="457200" lvl="0" indent="-298767" algn="l" rtl="0">
              <a:spcBef>
                <a:spcPts val="1000"/>
              </a:spcBef>
              <a:spcAft>
                <a:spcPts val="0"/>
              </a:spcAft>
              <a:buSzPct val="100000"/>
              <a:buChar char="●"/>
            </a:pPr>
            <a:r>
              <a:rPr lang="en"/>
              <a:t>Calculation of costs</a:t>
            </a:r>
            <a:endParaRPr/>
          </a:p>
        </p:txBody>
      </p:sp>
      <p:pic>
        <p:nvPicPr>
          <p:cNvPr id="150" name="Google Shape;150;p22" descr="IU Indy university library with canada geese"/>
          <p:cNvPicPr preferRelativeResize="0"/>
          <p:nvPr/>
        </p:nvPicPr>
        <p:blipFill>
          <a:blip r:embed="rId3">
            <a:alphaModFix/>
          </a:blip>
          <a:stretch>
            <a:fillRect/>
          </a:stretch>
        </p:blipFill>
        <p:spPr>
          <a:xfrm>
            <a:off x="5188950" y="581025"/>
            <a:ext cx="2809875" cy="3731501"/>
          </a:xfrm>
          <a:prstGeom prst="rect">
            <a:avLst/>
          </a:prstGeom>
          <a:noFill/>
          <a:ln>
            <a:noFill/>
          </a:ln>
        </p:spPr>
      </p:pic>
      <p:sp>
        <p:nvSpPr>
          <p:cNvPr id="151" name="Google Shape;151;p22"/>
          <p:cNvSpPr txBox="1"/>
          <p:nvPr/>
        </p:nvSpPr>
        <p:spPr>
          <a:xfrm>
            <a:off x="5089150" y="4312525"/>
            <a:ext cx="3300900" cy="66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000" u="sng">
                <a:solidFill>
                  <a:schemeClr val="hlink"/>
                </a:solidFill>
                <a:latin typeface="Lato"/>
                <a:ea typeface="Lato"/>
                <a:cs typeface="Lato"/>
                <a:sym typeface="Lato"/>
                <a:hlinkClick r:id="rId4"/>
              </a:rPr>
              <a:t>IUI University Library with Canada Geese</a:t>
            </a:r>
            <a:r>
              <a:rPr lang="en" sz="1000">
                <a:solidFill>
                  <a:schemeClr val="accent1"/>
                </a:solidFill>
                <a:latin typeface="Lato"/>
                <a:ea typeface="Lato"/>
                <a:cs typeface="Lato"/>
                <a:sym typeface="Lato"/>
              </a:rPr>
              <a:t> by </a:t>
            </a:r>
            <a:r>
              <a:rPr lang="en" sz="1000" u="sng">
                <a:solidFill>
                  <a:schemeClr val="hlink"/>
                </a:solidFill>
                <a:latin typeface="Lato"/>
                <a:ea typeface="Lato"/>
                <a:cs typeface="Lato"/>
                <a:sym typeface="Lato"/>
                <a:hlinkClick r:id="rId5"/>
              </a:rPr>
              <a:t>MSwierenga</a:t>
            </a:r>
            <a:r>
              <a:rPr lang="en" sz="1000">
                <a:solidFill>
                  <a:schemeClr val="accent1"/>
                </a:solidFill>
                <a:latin typeface="Lato"/>
                <a:ea typeface="Lato"/>
                <a:cs typeface="Lato"/>
                <a:sym typeface="Lato"/>
              </a:rPr>
              <a:t>  is licensed under CC BY-SA 4.0.	 			</a:t>
            </a:r>
            <a:r>
              <a:rPr lang="en" sz="1300">
                <a:solidFill>
                  <a:schemeClr val="accent1"/>
                </a:solidFill>
                <a:latin typeface="Lato"/>
                <a:ea typeface="Lato"/>
                <a:cs typeface="Lato"/>
                <a:sym typeface="Lato"/>
              </a:rPr>
              <a:t>	 		</a:t>
            </a:r>
            <a:endParaRPr sz="1300">
              <a:solidFill>
                <a:schemeClr val="accent1"/>
              </a:solidFill>
              <a:latin typeface="Lato"/>
              <a:ea typeface="Lato"/>
              <a:cs typeface="Lato"/>
              <a:sym typeface="Lato"/>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23"/>
          <p:cNvSpPr txBox="1">
            <a:spLocks noGrp="1"/>
          </p:cNvSpPr>
          <p:nvPr>
            <p:ph type="title"/>
          </p:nvPr>
        </p:nvSpPr>
        <p:spPr>
          <a:xfrm>
            <a:off x="729450" y="1318650"/>
            <a:ext cx="7688700" cy="5352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Comparison of Similar Institutions</a:t>
            </a:r>
            <a:endParaRPr dirty="0"/>
          </a:p>
        </p:txBody>
      </p:sp>
      <p:sp>
        <p:nvSpPr>
          <p:cNvPr id="157" name="Google Shape;157;p23"/>
          <p:cNvSpPr txBox="1">
            <a:spLocks noGrp="1"/>
          </p:cNvSpPr>
          <p:nvPr>
            <p:ph type="body" idx="1"/>
          </p:nvPr>
        </p:nvSpPr>
        <p:spPr>
          <a:xfrm>
            <a:off x="729450" y="2078875"/>
            <a:ext cx="7688700" cy="823500"/>
          </a:xfrm>
          <a:prstGeom prst="rect">
            <a:avLst/>
          </a:prstGeom>
        </p:spPr>
        <p:txBody>
          <a:bodyPr spcFirstLastPara="1" wrap="square" lIns="91425" tIns="91425" rIns="91425" bIns="91425" anchor="t" anchorCtr="0">
            <a:normAutofit lnSpcReduction="10000"/>
          </a:bodyPr>
          <a:lstStyle/>
          <a:p>
            <a:pPr marL="457200" lvl="0" indent="-311150" algn="l" rtl="0">
              <a:spcBef>
                <a:spcPts val="0"/>
              </a:spcBef>
              <a:spcAft>
                <a:spcPts val="0"/>
              </a:spcAft>
              <a:buSzPts val="1300"/>
              <a:buChar char="●"/>
            </a:pPr>
            <a:r>
              <a:rPr lang="en"/>
              <a:t>From SPARC repository: Montana State University, Iowa State University, University of British Columbia, Ohio State University</a:t>
            </a:r>
            <a:endParaRPr/>
          </a:p>
          <a:p>
            <a:pPr marL="457200" lvl="0" indent="-311150" algn="l" rtl="0">
              <a:spcBef>
                <a:spcPts val="0"/>
              </a:spcBef>
              <a:spcAft>
                <a:spcPts val="0"/>
              </a:spcAft>
              <a:buSzPts val="1300"/>
              <a:buChar char="●"/>
            </a:pPr>
            <a:r>
              <a:rPr lang="en"/>
              <a:t>Common OA policy themes:</a:t>
            </a:r>
            <a:endParaRPr/>
          </a:p>
        </p:txBody>
      </p:sp>
      <p:sp>
        <p:nvSpPr>
          <p:cNvPr id="159" name="Google Shape;159;p23"/>
          <p:cNvSpPr txBox="1"/>
          <p:nvPr/>
        </p:nvSpPr>
        <p:spPr>
          <a:xfrm>
            <a:off x="1133250" y="2827825"/>
            <a:ext cx="4125900" cy="763200"/>
          </a:xfrm>
          <a:prstGeom prst="rect">
            <a:avLst/>
          </a:prstGeom>
          <a:noFill/>
          <a:ln>
            <a:noFill/>
          </a:ln>
        </p:spPr>
        <p:txBody>
          <a:bodyPr spcFirstLastPara="1" wrap="square" lIns="91425" tIns="91425" rIns="91425" bIns="91425" anchor="t" anchorCtr="0">
            <a:noAutofit/>
          </a:bodyPr>
          <a:lstStyle/>
          <a:p>
            <a:pPr marL="914400" lvl="1" indent="-298450" algn="l" rtl="0">
              <a:lnSpc>
                <a:spcPct val="115000"/>
              </a:lnSpc>
              <a:spcBef>
                <a:spcPts val="0"/>
              </a:spcBef>
              <a:spcAft>
                <a:spcPts val="0"/>
              </a:spcAft>
              <a:buClr>
                <a:schemeClr val="accent1"/>
              </a:buClr>
              <a:buSzPts val="1100"/>
              <a:buFont typeface="Lato"/>
              <a:buChar char="○"/>
            </a:pPr>
            <a:r>
              <a:rPr lang="en" sz="1100">
                <a:solidFill>
                  <a:schemeClr val="accent1"/>
                </a:solidFill>
                <a:latin typeface="Lato"/>
                <a:ea typeface="Lato"/>
                <a:cs typeface="Lato"/>
                <a:sym typeface="Lato"/>
              </a:rPr>
              <a:t>Policy/financial transparency</a:t>
            </a:r>
            <a:endParaRPr sz="1100">
              <a:solidFill>
                <a:schemeClr val="accent1"/>
              </a:solidFill>
              <a:latin typeface="Lato"/>
              <a:ea typeface="Lato"/>
              <a:cs typeface="Lato"/>
              <a:sym typeface="Lato"/>
            </a:endParaRPr>
          </a:p>
          <a:p>
            <a:pPr marL="914400" lvl="1" indent="-298450" algn="l" rtl="0">
              <a:lnSpc>
                <a:spcPct val="115000"/>
              </a:lnSpc>
              <a:spcBef>
                <a:spcPts val="0"/>
              </a:spcBef>
              <a:spcAft>
                <a:spcPts val="0"/>
              </a:spcAft>
              <a:buClr>
                <a:schemeClr val="accent1"/>
              </a:buClr>
              <a:buSzPts val="1100"/>
              <a:buFont typeface="Lato"/>
              <a:buChar char="○"/>
            </a:pPr>
            <a:r>
              <a:rPr lang="en" sz="1100">
                <a:solidFill>
                  <a:schemeClr val="accent1"/>
                </a:solidFill>
                <a:latin typeface="Lato"/>
                <a:ea typeface="Lato"/>
                <a:cs typeface="Lato"/>
                <a:sym typeface="Lato"/>
              </a:rPr>
              <a:t>Scholar-led</a:t>
            </a:r>
            <a:endParaRPr sz="1100">
              <a:solidFill>
                <a:schemeClr val="accent1"/>
              </a:solidFill>
              <a:latin typeface="Lato"/>
              <a:ea typeface="Lato"/>
              <a:cs typeface="Lato"/>
              <a:sym typeface="Lato"/>
            </a:endParaRPr>
          </a:p>
          <a:p>
            <a:pPr marL="914400" lvl="1" indent="-298450" algn="l" rtl="0">
              <a:lnSpc>
                <a:spcPct val="115000"/>
              </a:lnSpc>
              <a:spcBef>
                <a:spcPts val="0"/>
              </a:spcBef>
              <a:spcAft>
                <a:spcPts val="0"/>
              </a:spcAft>
              <a:buClr>
                <a:schemeClr val="accent1"/>
              </a:buClr>
              <a:buSzPts val="1100"/>
              <a:buFont typeface="Lato"/>
              <a:buChar char="○"/>
            </a:pPr>
            <a:r>
              <a:rPr lang="en" sz="1100">
                <a:solidFill>
                  <a:schemeClr val="accent1"/>
                </a:solidFill>
                <a:latin typeface="Lato"/>
                <a:ea typeface="Lato"/>
                <a:cs typeface="Lato"/>
                <a:sym typeface="Lato"/>
              </a:rPr>
              <a:t>Digital preservation strategy</a:t>
            </a:r>
            <a:endParaRPr sz="1300">
              <a:solidFill>
                <a:schemeClr val="accent1"/>
              </a:solidFill>
              <a:latin typeface="Lato"/>
              <a:ea typeface="Lato"/>
              <a:cs typeface="Lato"/>
              <a:sym typeface="Lato"/>
            </a:endParaRPr>
          </a:p>
        </p:txBody>
      </p:sp>
      <p:sp>
        <p:nvSpPr>
          <p:cNvPr id="160" name="Google Shape;160;p23"/>
          <p:cNvSpPr txBox="1"/>
          <p:nvPr/>
        </p:nvSpPr>
        <p:spPr>
          <a:xfrm>
            <a:off x="3874650" y="2827825"/>
            <a:ext cx="4543500" cy="763200"/>
          </a:xfrm>
          <a:prstGeom prst="rect">
            <a:avLst/>
          </a:prstGeom>
          <a:noFill/>
          <a:ln>
            <a:noFill/>
          </a:ln>
        </p:spPr>
        <p:txBody>
          <a:bodyPr spcFirstLastPara="1" wrap="square" lIns="91425" tIns="91425" rIns="91425" bIns="91425" anchor="t" anchorCtr="0">
            <a:noAutofit/>
          </a:bodyPr>
          <a:lstStyle/>
          <a:p>
            <a:pPr marL="914400" lvl="1" indent="-298450" algn="l" rtl="0">
              <a:lnSpc>
                <a:spcPct val="115000"/>
              </a:lnSpc>
              <a:spcBef>
                <a:spcPts val="0"/>
              </a:spcBef>
              <a:spcAft>
                <a:spcPts val="0"/>
              </a:spcAft>
              <a:buClr>
                <a:schemeClr val="accent1"/>
              </a:buClr>
              <a:buSzPts val="1100"/>
              <a:buFont typeface="Lato"/>
              <a:buChar char="○"/>
            </a:pPr>
            <a:r>
              <a:rPr lang="en" sz="1100">
                <a:solidFill>
                  <a:schemeClr val="accent1"/>
                </a:solidFill>
                <a:latin typeface="Lato"/>
                <a:ea typeface="Lato"/>
                <a:cs typeface="Lato"/>
                <a:sym typeface="Lato"/>
              </a:rPr>
              <a:t>Mission/values driven</a:t>
            </a:r>
            <a:endParaRPr sz="1100">
              <a:solidFill>
                <a:schemeClr val="accent1"/>
              </a:solidFill>
              <a:latin typeface="Lato"/>
              <a:ea typeface="Lato"/>
              <a:cs typeface="Lato"/>
              <a:sym typeface="Lato"/>
            </a:endParaRPr>
          </a:p>
          <a:p>
            <a:pPr marL="914400" lvl="1" indent="-298450" algn="l" rtl="0">
              <a:lnSpc>
                <a:spcPct val="115000"/>
              </a:lnSpc>
              <a:spcBef>
                <a:spcPts val="0"/>
              </a:spcBef>
              <a:spcAft>
                <a:spcPts val="0"/>
              </a:spcAft>
              <a:buClr>
                <a:schemeClr val="accent1"/>
              </a:buClr>
              <a:buSzPts val="1100"/>
              <a:buFont typeface="Lato"/>
              <a:buChar char="○"/>
            </a:pPr>
            <a:r>
              <a:rPr lang="en" sz="1100">
                <a:solidFill>
                  <a:schemeClr val="accent1"/>
                </a:solidFill>
                <a:latin typeface="Lato"/>
                <a:ea typeface="Lato"/>
                <a:cs typeface="Lato"/>
                <a:sym typeface="Lato"/>
              </a:rPr>
              <a:t>Interoperable/discoverable</a:t>
            </a:r>
            <a:endParaRPr sz="1100">
              <a:solidFill>
                <a:schemeClr val="accent1"/>
              </a:solidFill>
              <a:latin typeface="Lato"/>
              <a:ea typeface="Lato"/>
              <a:cs typeface="Lato"/>
              <a:sym typeface="Lato"/>
            </a:endParaRPr>
          </a:p>
          <a:p>
            <a:pPr marL="914400" lvl="1" indent="-298450" algn="l" rtl="0">
              <a:lnSpc>
                <a:spcPct val="115000"/>
              </a:lnSpc>
              <a:spcBef>
                <a:spcPts val="0"/>
              </a:spcBef>
              <a:spcAft>
                <a:spcPts val="0"/>
              </a:spcAft>
              <a:buClr>
                <a:schemeClr val="accent1"/>
              </a:buClr>
              <a:buSzPts val="1100"/>
              <a:buFont typeface="Lato"/>
              <a:buChar char="○"/>
            </a:pPr>
            <a:r>
              <a:rPr lang="en" sz="1100">
                <a:solidFill>
                  <a:schemeClr val="accent1"/>
                </a:solidFill>
                <a:latin typeface="Lato"/>
                <a:ea typeface="Lato"/>
                <a:cs typeface="Lato"/>
                <a:sym typeface="Lato"/>
              </a:rPr>
              <a:t>Meets legal accessibility standards</a:t>
            </a:r>
            <a:endParaRPr sz="1300">
              <a:solidFill>
                <a:schemeClr val="accent1"/>
              </a:solidFill>
              <a:latin typeface="Lato"/>
              <a:ea typeface="Lato"/>
              <a:cs typeface="Lato"/>
              <a:sym typeface="Lato"/>
            </a:endParaRPr>
          </a:p>
        </p:txBody>
      </p:sp>
      <p:pic>
        <p:nvPicPr>
          <p:cNvPr id="158" name="Google Shape;158;p23" descr="SPARC website header showing open investment statements and principles"/>
          <p:cNvPicPr preferRelativeResize="0"/>
          <p:nvPr/>
        </p:nvPicPr>
        <p:blipFill>
          <a:blip r:embed="rId3">
            <a:alphaModFix/>
          </a:blip>
          <a:stretch>
            <a:fillRect/>
          </a:stretch>
        </p:blipFill>
        <p:spPr>
          <a:xfrm>
            <a:off x="1597925" y="3685347"/>
            <a:ext cx="5951748" cy="14581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24"/>
          <p:cNvSpPr txBox="1">
            <a:spLocks noGrp="1"/>
          </p:cNvSpPr>
          <p:nvPr>
            <p:ph type="title"/>
          </p:nvPr>
        </p:nvSpPr>
        <p:spPr>
          <a:xfrm>
            <a:off x="730000" y="1318650"/>
            <a:ext cx="3300900" cy="788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Calculating Costs</a:t>
            </a:r>
            <a:endParaRPr/>
          </a:p>
        </p:txBody>
      </p:sp>
      <p:sp>
        <p:nvSpPr>
          <p:cNvPr id="166" name="Google Shape;166;p24"/>
          <p:cNvSpPr txBox="1">
            <a:spLocks noGrp="1"/>
          </p:cNvSpPr>
          <p:nvPr>
            <p:ph type="body" idx="1"/>
          </p:nvPr>
        </p:nvSpPr>
        <p:spPr>
          <a:xfrm>
            <a:off x="721225" y="2246450"/>
            <a:ext cx="3300900" cy="2132700"/>
          </a:xfrm>
          <a:prstGeom prst="rect">
            <a:avLst/>
          </a:prstGeom>
        </p:spPr>
        <p:txBody>
          <a:bodyPr spcFirstLastPara="1" wrap="square" lIns="91425" tIns="91425" rIns="91425" bIns="91425" anchor="t" anchorCtr="0">
            <a:normAutofit fontScale="92500"/>
          </a:bodyPr>
          <a:lstStyle/>
          <a:p>
            <a:pPr marL="457200" lvl="0" indent="-317500" algn="l" rtl="0">
              <a:spcBef>
                <a:spcPts val="0"/>
              </a:spcBef>
              <a:spcAft>
                <a:spcPts val="0"/>
              </a:spcAft>
              <a:buSzPts val="1400"/>
              <a:buChar char="●"/>
            </a:pPr>
            <a:r>
              <a:rPr lang="en" sz="1400"/>
              <a:t>Operating budget estimate</a:t>
            </a:r>
            <a:endParaRPr sz="1400"/>
          </a:p>
          <a:p>
            <a:pPr marL="914400" lvl="1" indent="-317500" algn="l" rtl="0">
              <a:spcBef>
                <a:spcPts val="0"/>
              </a:spcBef>
              <a:spcAft>
                <a:spcPts val="0"/>
              </a:spcAft>
              <a:buSzPts val="1400"/>
              <a:buChar char="○"/>
            </a:pPr>
            <a:r>
              <a:rPr lang="en" sz="1400"/>
              <a:t>Labor- &gt; $30,000/year between 5 people</a:t>
            </a:r>
            <a:endParaRPr sz="1400"/>
          </a:p>
          <a:p>
            <a:pPr marL="914400" lvl="1" indent="-317500" algn="l" rtl="0">
              <a:spcBef>
                <a:spcPts val="0"/>
              </a:spcBef>
              <a:spcAft>
                <a:spcPts val="0"/>
              </a:spcAft>
              <a:buSzPts val="1400"/>
              <a:buChar char="○"/>
            </a:pPr>
            <a:r>
              <a:rPr lang="en" sz="1400"/>
              <a:t>Server space- ~$900/year</a:t>
            </a:r>
            <a:endParaRPr sz="1400"/>
          </a:p>
          <a:p>
            <a:pPr marL="914400" lvl="1" indent="-317500" algn="l" rtl="0">
              <a:spcBef>
                <a:spcPts val="0"/>
              </a:spcBef>
              <a:spcAft>
                <a:spcPts val="0"/>
              </a:spcAft>
              <a:buSzPts val="1400"/>
              <a:buChar char="○"/>
            </a:pPr>
            <a:r>
              <a:rPr lang="en" sz="1400"/>
              <a:t>DOIs (via Crossref)- $270 in 2020</a:t>
            </a:r>
            <a:endParaRPr sz="1400"/>
          </a:p>
          <a:p>
            <a:pPr marL="914400" lvl="1" indent="-317500" algn="l" rtl="0">
              <a:spcBef>
                <a:spcPts val="0"/>
              </a:spcBef>
              <a:spcAft>
                <a:spcPts val="0"/>
              </a:spcAft>
              <a:buSzPts val="1400"/>
              <a:buChar char="○"/>
            </a:pPr>
            <a:r>
              <a:rPr lang="en" sz="1400"/>
              <a:t>LPC membership- $2000 in 2020</a:t>
            </a:r>
            <a:endParaRPr sz="1400"/>
          </a:p>
          <a:p>
            <a:pPr marL="914400" lvl="1" indent="-317500" algn="l" rtl="0">
              <a:spcBef>
                <a:spcPts val="0"/>
              </a:spcBef>
              <a:spcAft>
                <a:spcPts val="0"/>
              </a:spcAft>
              <a:buSzPts val="1400"/>
              <a:buChar char="○"/>
            </a:pPr>
            <a:r>
              <a:rPr lang="en" sz="1400"/>
              <a:t>PKP- $1000 in 2020</a:t>
            </a:r>
            <a:endParaRPr sz="1400"/>
          </a:p>
        </p:txBody>
      </p:sp>
      <p:pic>
        <p:nvPicPr>
          <p:cNvPr id="167" name="Google Shape;167;p24" descr="image of a calculator"/>
          <p:cNvPicPr preferRelativeResize="0"/>
          <p:nvPr/>
        </p:nvPicPr>
        <p:blipFill>
          <a:blip r:embed="rId3">
            <a:alphaModFix/>
          </a:blip>
          <a:stretch>
            <a:fillRect/>
          </a:stretch>
        </p:blipFill>
        <p:spPr>
          <a:xfrm>
            <a:off x="5687051" y="896800"/>
            <a:ext cx="2235325" cy="3349900"/>
          </a:xfrm>
          <a:prstGeom prst="rect">
            <a:avLst/>
          </a:prstGeom>
          <a:noFill/>
          <a:ln>
            <a:noFill/>
          </a:ln>
        </p:spPr>
      </p:pic>
      <p:sp>
        <p:nvSpPr>
          <p:cNvPr id="168" name="Google Shape;168;p24"/>
          <p:cNvSpPr txBox="1"/>
          <p:nvPr/>
        </p:nvSpPr>
        <p:spPr>
          <a:xfrm>
            <a:off x="5057700" y="4192125"/>
            <a:ext cx="4086300" cy="66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000" u="sng">
                <a:solidFill>
                  <a:schemeClr val="hlink"/>
                </a:solidFill>
                <a:latin typeface="Lato"/>
                <a:ea typeface="Lato"/>
                <a:cs typeface="Lato"/>
                <a:sym typeface="Lato"/>
                <a:hlinkClick r:id="rId4"/>
              </a:rPr>
              <a:t>Calculator program</a:t>
            </a:r>
            <a:r>
              <a:rPr lang="en" sz="1000" u="sng">
                <a:solidFill>
                  <a:schemeClr val="hlink"/>
                </a:solidFill>
                <a:latin typeface="Lato"/>
                <a:ea typeface="Lato"/>
                <a:cs typeface="Lato"/>
                <a:sym typeface="Lato"/>
                <a:hlinkClick r:id="rId4"/>
              </a:rPr>
              <a:t> on Windows 10</a:t>
            </a:r>
            <a:r>
              <a:rPr lang="en" sz="1000">
                <a:solidFill>
                  <a:schemeClr val="accent1"/>
                </a:solidFill>
                <a:latin typeface="Lato"/>
                <a:ea typeface="Lato"/>
                <a:cs typeface="Lato"/>
                <a:sym typeface="Lato"/>
              </a:rPr>
              <a:t> by Microsoft is licensed under </a:t>
            </a:r>
            <a:r>
              <a:rPr lang="en" sz="1000" u="sng">
                <a:solidFill>
                  <a:schemeClr val="hlink"/>
                </a:solidFill>
                <a:latin typeface="Lato"/>
                <a:ea typeface="Lato"/>
                <a:cs typeface="Lato"/>
                <a:sym typeface="Lato"/>
                <a:hlinkClick r:id="rId5"/>
              </a:rPr>
              <a:t>MIT/Expat License.</a:t>
            </a:r>
            <a:r>
              <a:rPr lang="en" sz="1300">
                <a:solidFill>
                  <a:schemeClr val="accent1"/>
                </a:solidFill>
                <a:latin typeface="Lato"/>
                <a:ea typeface="Lato"/>
                <a:cs typeface="Lato"/>
                <a:sym typeface="Lato"/>
              </a:rPr>
              <a:t>		 		</a:t>
            </a:r>
            <a:endParaRPr sz="1300">
              <a:solidFill>
                <a:schemeClr val="accent1"/>
              </a:solidFill>
              <a:latin typeface="Lato"/>
              <a:ea typeface="Lato"/>
              <a:cs typeface="Lato"/>
              <a:sym typeface="Lato"/>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25"/>
          <p:cNvSpPr txBox="1">
            <a:spLocks noGrp="1"/>
          </p:cNvSpPr>
          <p:nvPr>
            <p:ph type="title"/>
          </p:nvPr>
        </p:nvSpPr>
        <p:spPr>
          <a:xfrm>
            <a:off x="729450" y="1318650"/>
            <a:ext cx="7688700" cy="5352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Journal Audit</a:t>
            </a:r>
            <a:endParaRPr/>
          </a:p>
        </p:txBody>
      </p:sp>
      <p:sp>
        <p:nvSpPr>
          <p:cNvPr id="174" name="Google Shape;174;p25"/>
          <p:cNvSpPr txBox="1">
            <a:spLocks noGrp="1"/>
          </p:cNvSpPr>
          <p:nvPr>
            <p:ph type="body" idx="1"/>
          </p:nvPr>
        </p:nvSpPr>
        <p:spPr>
          <a:xfrm>
            <a:off x="729450" y="2078875"/>
            <a:ext cx="7688700" cy="2261100"/>
          </a:xfrm>
          <a:prstGeom prst="rect">
            <a:avLst/>
          </a:prstGeom>
        </p:spPr>
        <p:txBody>
          <a:bodyPr spcFirstLastPara="1" wrap="square" lIns="91425" tIns="91425" rIns="91425" bIns="91425" anchor="t" anchorCtr="0">
            <a:normAutofit fontScale="92500" lnSpcReduction="20000"/>
          </a:bodyPr>
          <a:lstStyle/>
          <a:p>
            <a:pPr marL="457200" lvl="0" indent="-330200" algn="l" rtl="0">
              <a:spcBef>
                <a:spcPts val="1000"/>
              </a:spcBef>
              <a:spcAft>
                <a:spcPts val="0"/>
              </a:spcAft>
              <a:buSzPts val="1600"/>
              <a:buChar char="●"/>
            </a:pPr>
            <a:r>
              <a:rPr lang="en" sz="1600"/>
              <a:t>Scan of current list of journals</a:t>
            </a:r>
            <a:endParaRPr sz="1600"/>
          </a:p>
          <a:p>
            <a:pPr marL="914400" lvl="1" indent="-317500" algn="l" rtl="0">
              <a:spcBef>
                <a:spcPts val="1200"/>
              </a:spcBef>
              <a:spcAft>
                <a:spcPts val="0"/>
              </a:spcAft>
              <a:buSzPts val="1400"/>
              <a:buChar char="○"/>
            </a:pPr>
            <a:r>
              <a:rPr lang="en" sz="1400"/>
              <a:t>Activity status</a:t>
            </a:r>
            <a:endParaRPr sz="1400"/>
          </a:p>
          <a:p>
            <a:pPr marL="914400" lvl="1" indent="-317500" algn="l" rtl="0">
              <a:spcBef>
                <a:spcPts val="1000"/>
              </a:spcBef>
              <a:spcAft>
                <a:spcPts val="0"/>
              </a:spcAft>
              <a:buSzPts val="1400"/>
              <a:buChar char="○"/>
            </a:pPr>
            <a:r>
              <a:rPr lang="en" sz="1400"/>
              <a:t>Publication frequency</a:t>
            </a:r>
            <a:endParaRPr sz="1400"/>
          </a:p>
          <a:p>
            <a:pPr marL="914400" lvl="1" indent="-317500" algn="l" rtl="0">
              <a:spcBef>
                <a:spcPts val="1000"/>
              </a:spcBef>
              <a:spcAft>
                <a:spcPts val="0"/>
              </a:spcAft>
              <a:buSzPts val="1400"/>
              <a:buChar char="○"/>
            </a:pPr>
            <a:r>
              <a:rPr lang="en" sz="1400"/>
              <a:t>DOI/ORCID integration</a:t>
            </a:r>
            <a:endParaRPr sz="1400"/>
          </a:p>
          <a:p>
            <a:pPr marL="914400" lvl="1" indent="-317500" algn="l" rtl="0">
              <a:spcBef>
                <a:spcPts val="1000"/>
              </a:spcBef>
              <a:spcAft>
                <a:spcPts val="0"/>
              </a:spcAft>
              <a:buSzPts val="1400"/>
              <a:buChar char="○"/>
            </a:pPr>
            <a:r>
              <a:rPr lang="en" sz="1400"/>
              <a:t>Use of peer review</a:t>
            </a:r>
            <a:endParaRPr sz="1400"/>
          </a:p>
          <a:p>
            <a:pPr marL="914400" lvl="1" indent="-317500" algn="l" rtl="0">
              <a:spcBef>
                <a:spcPts val="1000"/>
              </a:spcBef>
              <a:spcAft>
                <a:spcPts val="1000"/>
              </a:spcAft>
              <a:buSzPts val="1400"/>
              <a:buChar char="○"/>
            </a:pPr>
            <a:r>
              <a:rPr lang="en" sz="1400"/>
              <a:t>Use of OJS publishing workflow</a:t>
            </a:r>
            <a:endParaRPr sz="1400"/>
          </a:p>
        </p:txBody>
      </p:sp>
      <p:pic>
        <p:nvPicPr>
          <p:cNvPr id="175" name="Google Shape;175;p25" descr="Screenshot of the open access journals at IU indianapolis website"/>
          <p:cNvPicPr preferRelativeResize="0"/>
          <p:nvPr/>
        </p:nvPicPr>
        <p:blipFill>
          <a:blip r:embed="rId3">
            <a:alphaModFix/>
          </a:blip>
          <a:stretch>
            <a:fillRect/>
          </a:stretch>
        </p:blipFill>
        <p:spPr>
          <a:xfrm>
            <a:off x="5140200" y="1598051"/>
            <a:ext cx="3794851" cy="354545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26"/>
          <p:cNvSpPr txBox="1">
            <a:spLocks noGrp="1"/>
          </p:cNvSpPr>
          <p:nvPr>
            <p:ph type="title"/>
          </p:nvPr>
        </p:nvSpPr>
        <p:spPr>
          <a:xfrm>
            <a:off x="729450" y="573525"/>
            <a:ext cx="7688700" cy="5352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Audit Results</a:t>
            </a:r>
            <a:endParaRPr/>
          </a:p>
        </p:txBody>
      </p:sp>
      <p:sp>
        <p:nvSpPr>
          <p:cNvPr id="181" name="Google Shape;181;p26"/>
          <p:cNvSpPr txBox="1">
            <a:spLocks noGrp="1"/>
          </p:cNvSpPr>
          <p:nvPr>
            <p:ph type="body" idx="1"/>
          </p:nvPr>
        </p:nvSpPr>
        <p:spPr>
          <a:xfrm>
            <a:off x="757250" y="1255925"/>
            <a:ext cx="7688700" cy="2261100"/>
          </a:xfrm>
          <a:prstGeom prst="rect">
            <a:avLst/>
          </a:prstGeom>
        </p:spPr>
        <p:txBody>
          <a:bodyPr spcFirstLastPara="1" wrap="square" lIns="91425" tIns="91425" rIns="91425" bIns="91425" anchor="t" anchorCtr="0">
            <a:normAutofit fontScale="92500" lnSpcReduction="10000"/>
          </a:bodyPr>
          <a:lstStyle/>
          <a:p>
            <a:pPr marL="457200" lvl="0" indent="-298921" algn="l" rtl="0">
              <a:lnSpc>
                <a:spcPct val="50000"/>
              </a:lnSpc>
              <a:spcBef>
                <a:spcPts val="0"/>
              </a:spcBef>
              <a:spcAft>
                <a:spcPts val="0"/>
              </a:spcAft>
              <a:buSzPct val="100000"/>
              <a:buChar char="●"/>
            </a:pPr>
            <a:r>
              <a:rPr lang="en" sz="1771"/>
              <a:t>21 active journals</a:t>
            </a:r>
            <a:endParaRPr sz="1771"/>
          </a:p>
          <a:p>
            <a:pPr marL="914400" lvl="1" indent="-298921" algn="l" rtl="0">
              <a:lnSpc>
                <a:spcPct val="50000"/>
              </a:lnSpc>
              <a:spcBef>
                <a:spcPts val="1000"/>
              </a:spcBef>
              <a:spcAft>
                <a:spcPts val="0"/>
              </a:spcAft>
              <a:buSzPct val="100000"/>
              <a:buChar char="○"/>
            </a:pPr>
            <a:r>
              <a:rPr lang="en" sz="1771"/>
              <a:t>Frequency: 8 annual, 8 semi-annual, 2 quarterly, 3 on rolling basis</a:t>
            </a:r>
            <a:endParaRPr sz="1771"/>
          </a:p>
          <a:p>
            <a:pPr marL="914400" lvl="1" indent="-298921" algn="l" rtl="0">
              <a:lnSpc>
                <a:spcPct val="50000"/>
              </a:lnSpc>
              <a:spcBef>
                <a:spcPts val="1000"/>
              </a:spcBef>
              <a:spcAft>
                <a:spcPts val="0"/>
              </a:spcAft>
              <a:buSzPct val="100000"/>
              <a:buChar char="○"/>
            </a:pPr>
            <a:r>
              <a:rPr lang="en" sz="1771"/>
              <a:t>OJS submission workflow: 12 use, 2 partial use, 7 do not use</a:t>
            </a:r>
            <a:endParaRPr sz="1771"/>
          </a:p>
          <a:p>
            <a:pPr marL="914400" lvl="1" indent="-298921" algn="l" rtl="0">
              <a:lnSpc>
                <a:spcPct val="50000"/>
              </a:lnSpc>
              <a:spcBef>
                <a:spcPts val="1000"/>
              </a:spcBef>
              <a:spcAft>
                <a:spcPts val="0"/>
              </a:spcAft>
              <a:buSzPct val="100000"/>
              <a:buChar char="○"/>
            </a:pPr>
            <a:r>
              <a:rPr lang="en" sz="1771"/>
              <a:t>DOI plugin: 19 use, 3 do not use</a:t>
            </a:r>
            <a:endParaRPr sz="1771"/>
          </a:p>
          <a:p>
            <a:pPr marL="457200" lvl="0" indent="-298921" algn="l" rtl="0">
              <a:lnSpc>
                <a:spcPct val="50000"/>
              </a:lnSpc>
              <a:spcBef>
                <a:spcPts val="1000"/>
              </a:spcBef>
              <a:spcAft>
                <a:spcPts val="0"/>
              </a:spcAft>
              <a:buSzPct val="100000"/>
              <a:buChar char="●"/>
            </a:pPr>
            <a:r>
              <a:rPr lang="en" sz="1771"/>
              <a:t>6 inactive/archived journals</a:t>
            </a:r>
            <a:endParaRPr sz="1771"/>
          </a:p>
          <a:p>
            <a:pPr marL="914400" lvl="1" indent="-298921" algn="l" rtl="0">
              <a:lnSpc>
                <a:spcPct val="50000"/>
              </a:lnSpc>
              <a:spcBef>
                <a:spcPts val="1000"/>
              </a:spcBef>
              <a:spcAft>
                <a:spcPts val="0"/>
              </a:spcAft>
              <a:buSzPct val="100000"/>
              <a:buChar char="○"/>
            </a:pPr>
            <a:r>
              <a:rPr lang="en" sz="1771"/>
              <a:t>3 journals recently moved from active to archived due to over 2 years of inactivity</a:t>
            </a:r>
            <a:endParaRPr sz="1771"/>
          </a:p>
          <a:p>
            <a:pPr marL="914400" lvl="1" indent="-298921" algn="l" rtl="0">
              <a:lnSpc>
                <a:spcPct val="50000"/>
              </a:lnSpc>
              <a:spcBef>
                <a:spcPts val="1000"/>
              </a:spcBef>
              <a:spcAft>
                <a:spcPts val="0"/>
              </a:spcAft>
              <a:buSzPct val="100000"/>
              <a:buChar char="○"/>
            </a:pPr>
            <a:r>
              <a:rPr lang="en" sz="1771"/>
              <a:t>2 journals on OJS as archives</a:t>
            </a:r>
            <a:endParaRPr sz="1771"/>
          </a:p>
          <a:p>
            <a:pPr marL="914400" lvl="1" indent="-298921" algn="l" rtl="0">
              <a:lnSpc>
                <a:spcPct val="50000"/>
              </a:lnSpc>
              <a:spcBef>
                <a:spcPts val="1000"/>
              </a:spcBef>
              <a:spcAft>
                <a:spcPts val="0"/>
              </a:spcAft>
              <a:buSzPct val="100000"/>
              <a:buChar char="○"/>
            </a:pPr>
            <a:r>
              <a:rPr lang="en" sz="1771"/>
              <a:t>1 journal that ceased publication in 2016</a:t>
            </a:r>
            <a:endParaRPr sz="1771"/>
          </a:p>
          <a:p>
            <a:pPr marL="457200" lvl="0" indent="-298921" algn="l" rtl="0">
              <a:lnSpc>
                <a:spcPct val="50000"/>
              </a:lnSpc>
              <a:spcBef>
                <a:spcPts val="1000"/>
              </a:spcBef>
              <a:spcAft>
                <a:spcPts val="0"/>
              </a:spcAft>
              <a:buSzPct val="100000"/>
              <a:buChar char="●"/>
            </a:pPr>
            <a:r>
              <a:rPr lang="en" sz="1771"/>
              <a:t>3 pending new journals (as of March 2025)</a:t>
            </a:r>
            <a:endParaRPr sz="1771"/>
          </a:p>
          <a:p>
            <a:pPr marL="0" lvl="0" indent="0" algn="l" rtl="0">
              <a:spcBef>
                <a:spcPts val="1000"/>
              </a:spcBef>
              <a:spcAft>
                <a:spcPts val="0"/>
              </a:spcAft>
              <a:buNone/>
            </a:pPr>
            <a:endParaRPr sz="1771"/>
          </a:p>
          <a:p>
            <a:pPr marL="0" lvl="0" indent="0" algn="l" rtl="0">
              <a:spcBef>
                <a:spcPts val="1000"/>
              </a:spcBef>
              <a:spcAft>
                <a:spcPts val="1200"/>
              </a:spcAft>
              <a:buNone/>
            </a:pPr>
            <a:endParaRPr/>
          </a:p>
        </p:txBody>
      </p:sp>
      <p:pic>
        <p:nvPicPr>
          <p:cNvPr id="182" name="Google Shape;182;p26" descr="Screenshot of excel spreadsheet showing journal audit information"/>
          <p:cNvPicPr preferRelativeResize="0"/>
          <p:nvPr/>
        </p:nvPicPr>
        <p:blipFill>
          <a:blip r:embed="rId3">
            <a:alphaModFix/>
          </a:blip>
          <a:stretch>
            <a:fillRect/>
          </a:stretch>
        </p:blipFill>
        <p:spPr>
          <a:xfrm>
            <a:off x="574525" y="3004100"/>
            <a:ext cx="7994950" cy="290005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Shape 186"/>
        <p:cNvGrpSpPr/>
        <p:nvPr/>
      </p:nvGrpSpPr>
      <p:grpSpPr>
        <a:xfrm>
          <a:off x="0" y="0"/>
          <a:ext cx="0" cy="0"/>
          <a:chOff x="0" y="0"/>
          <a:chExt cx="0" cy="0"/>
        </a:xfrm>
      </p:grpSpPr>
      <p:sp>
        <p:nvSpPr>
          <p:cNvPr id="187" name="Google Shape;187;p27"/>
          <p:cNvSpPr txBox="1">
            <a:spLocks noGrp="1"/>
          </p:cNvSpPr>
          <p:nvPr>
            <p:ph type="title"/>
          </p:nvPr>
        </p:nvSpPr>
        <p:spPr>
          <a:xfrm>
            <a:off x="729450" y="864300"/>
            <a:ext cx="7021200" cy="29850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a:t>Poll # 3:</a:t>
            </a:r>
            <a:endParaRPr/>
          </a:p>
          <a:p>
            <a:pPr marL="0" lvl="0" indent="0" algn="l" rtl="0">
              <a:spcBef>
                <a:spcPts val="0"/>
              </a:spcBef>
              <a:spcAft>
                <a:spcPts val="0"/>
              </a:spcAft>
              <a:buNone/>
            </a:pPr>
            <a:r>
              <a:rPr lang="en"/>
              <a:t>Does your library publishing program follow the Ethical Framework for Library Publishing 2.0?</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28"/>
          <p:cNvSpPr txBox="1">
            <a:spLocks noGrp="1"/>
          </p:cNvSpPr>
          <p:nvPr>
            <p:ph type="title"/>
          </p:nvPr>
        </p:nvSpPr>
        <p:spPr>
          <a:xfrm>
            <a:off x="729450" y="1322450"/>
            <a:ext cx="7688400" cy="15186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Model</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p29"/>
          <p:cNvSpPr txBox="1">
            <a:spLocks noGrp="1"/>
          </p:cNvSpPr>
          <p:nvPr>
            <p:ph type="title"/>
          </p:nvPr>
        </p:nvSpPr>
        <p:spPr>
          <a:xfrm>
            <a:off x="729450" y="1318650"/>
            <a:ext cx="7688700" cy="5352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Re-examining our values</a:t>
            </a:r>
            <a:endParaRPr/>
          </a:p>
        </p:txBody>
      </p:sp>
      <p:sp>
        <p:nvSpPr>
          <p:cNvPr id="198" name="Google Shape;198;p29"/>
          <p:cNvSpPr txBox="1">
            <a:spLocks noGrp="1"/>
          </p:cNvSpPr>
          <p:nvPr>
            <p:ph type="body" idx="1"/>
          </p:nvPr>
        </p:nvSpPr>
        <p:spPr>
          <a:xfrm>
            <a:off x="808325" y="1853850"/>
            <a:ext cx="7688700" cy="3064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100" b="1">
                <a:solidFill>
                  <a:srgbClr val="000000"/>
                </a:solidFill>
                <a:latin typeface="Arial"/>
                <a:ea typeface="Arial"/>
                <a:cs typeface="Arial"/>
                <a:sym typeface="Arial"/>
              </a:rPr>
              <a:t>Abridged Version of our Open Values Statement</a:t>
            </a:r>
            <a:endParaRPr sz="1100" b="1">
              <a:solidFill>
                <a:srgbClr val="000000"/>
              </a:solidFill>
              <a:latin typeface="Arial"/>
              <a:ea typeface="Arial"/>
              <a:cs typeface="Arial"/>
              <a:sym typeface="Arial"/>
            </a:endParaRPr>
          </a:p>
          <a:p>
            <a:pPr marL="0" lvl="0" indent="0" algn="l" rtl="0">
              <a:spcBef>
                <a:spcPts val="0"/>
              </a:spcBef>
              <a:spcAft>
                <a:spcPts val="0"/>
              </a:spcAft>
              <a:buNone/>
            </a:pPr>
            <a:endParaRPr sz="1100">
              <a:solidFill>
                <a:srgbClr val="000000"/>
              </a:solidFill>
              <a:latin typeface="Arial"/>
              <a:ea typeface="Arial"/>
              <a:cs typeface="Arial"/>
              <a:sym typeface="Arial"/>
            </a:endParaRPr>
          </a:p>
          <a:p>
            <a:pPr marL="457200" lvl="0" indent="-298450" algn="l" rtl="0">
              <a:spcBef>
                <a:spcPts val="0"/>
              </a:spcBef>
              <a:spcAft>
                <a:spcPts val="0"/>
              </a:spcAft>
              <a:buClr>
                <a:srgbClr val="000000"/>
              </a:buClr>
              <a:buSzPts val="1100"/>
              <a:buFont typeface="Arial"/>
              <a:buChar char="●"/>
            </a:pPr>
            <a:r>
              <a:rPr lang="en" sz="1100">
                <a:solidFill>
                  <a:srgbClr val="000000"/>
                </a:solidFill>
                <a:latin typeface="Arial"/>
                <a:ea typeface="Arial"/>
                <a:cs typeface="Arial"/>
                <a:sym typeface="Arial"/>
              </a:rPr>
              <a:t>allow the re-use and re-design of their work by the public through </a:t>
            </a:r>
            <a:r>
              <a:rPr lang="en" sz="1100" u="sng">
                <a:solidFill>
                  <a:srgbClr val="1155CC"/>
                </a:solidFill>
                <a:latin typeface="Arial"/>
                <a:ea typeface="Arial"/>
                <a:cs typeface="Arial"/>
                <a:sym typeface="Arial"/>
                <a:hlinkClick r:id="rId3">
                  <a:extLst>
                    <a:ext uri="{A12FA001-AC4F-418D-AE19-62706E023703}">
                      <ahyp:hlinkClr xmlns:ahyp="http://schemas.microsoft.com/office/drawing/2018/hyperlinkcolor" val="tx"/>
                    </a:ext>
                  </a:extLst>
                </a:hlinkClick>
              </a:rPr>
              <a:t>open licensing</a:t>
            </a:r>
            <a:r>
              <a:rPr lang="en" sz="1100">
                <a:solidFill>
                  <a:srgbClr val="000000"/>
                </a:solidFill>
                <a:latin typeface="Arial"/>
                <a:ea typeface="Arial"/>
                <a:cs typeface="Arial"/>
                <a:sym typeface="Arial"/>
              </a:rPr>
              <a:t>.</a:t>
            </a:r>
            <a:endParaRPr sz="1100">
              <a:solidFill>
                <a:srgbClr val="000000"/>
              </a:solidFill>
              <a:latin typeface="Arial"/>
              <a:ea typeface="Arial"/>
              <a:cs typeface="Arial"/>
              <a:sym typeface="Arial"/>
            </a:endParaRPr>
          </a:p>
          <a:p>
            <a:pPr marL="914400" lvl="1" indent="-298450" algn="l" rtl="0">
              <a:spcBef>
                <a:spcPts val="0"/>
              </a:spcBef>
              <a:spcAft>
                <a:spcPts val="0"/>
              </a:spcAft>
              <a:buClr>
                <a:srgbClr val="000000"/>
              </a:buClr>
              <a:buSzPts val="1100"/>
              <a:buFont typeface="Arial"/>
              <a:buChar char="○"/>
            </a:pPr>
            <a:r>
              <a:rPr lang="en">
                <a:solidFill>
                  <a:srgbClr val="000000"/>
                </a:solidFill>
                <a:latin typeface="Arial"/>
                <a:ea typeface="Arial"/>
                <a:cs typeface="Arial"/>
                <a:sym typeface="Arial"/>
              </a:rPr>
              <a:t>In other words: CC BY, CC BY SA, CC BY NC</a:t>
            </a:r>
            <a:endParaRPr>
              <a:solidFill>
                <a:srgbClr val="000000"/>
              </a:solidFill>
              <a:latin typeface="Arial"/>
              <a:ea typeface="Arial"/>
              <a:cs typeface="Arial"/>
              <a:sym typeface="Arial"/>
            </a:endParaRPr>
          </a:p>
          <a:p>
            <a:pPr marL="457200" lvl="0" indent="-298450" algn="l" rtl="0">
              <a:spcBef>
                <a:spcPts val="0"/>
              </a:spcBef>
              <a:spcAft>
                <a:spcPts val="0"/>
              </a:spcAft>
              <a:buClr>
                <a:srgbClr val="000000"/>
              </a:buClr>
              <a:buSzPts val="1100"/>
              <a:buFont typeface="Arial"/>
              <a:buChar char="●"/>
            </a:pPr>
            <a:r>
              <a:rPr lang="en" sz="1100">
                <a:solidFill>
                  <a:srgbClr val="000000"/>
                </a:solidFill>
                <a:latin typeface="Arial"/>
                <a:ea typeface="Arial"/>
                <a:cs typeface="Arial"/>
                <a:sym typeface="Arial"/>
              </a:rPr>
              <a:t>access to and creation of resources should be </a:t>
            </a:r>
            <a:r>
              <a:rPr lang="en" sz="1100" b="1">
                <a:solidFill>
                  <a:srgbClr val="000000"/>
                </a:solidFill>
                <a:latin typeface="Arial"/>
                <a:ea typeface="Arial"/>
                <a:cs typeface="Arial"/>
                <a:sym typeface="Arial"/>
              </a:rPr>
              <a:t>available to all</a:t>
            </a:r>
            <a:r>
              <a:rPr lang="en" sz="1100">
                <a:solidFill>
                  <a:srgbClr val="000000"/>
                </a:solidFill>
                <a:latin typeface="Arial"/>
                <a:ea typeface="Arial"/>
                <a:cs typeface="Arial"/>
                <a:sym typeface="Arial"/>
              </a:rPr>
              <a:t> regardless of education level, geographic location, organizational affiliation, socioeconomic status, and traditionally disadvantaged groups in alignment with the </a:t>
            </a:r>
            <a:r>
              <a:rPr lang="en" sz="1100" u="sng">
                <a:solidFill>
                  <a:srgbClr val="1155CC"/>
                </a:solidFill>
                <a:latin typeface="Arial"/>
                <a:ea typeface="Arial"/>
                <a:cs typeface="Arial"/>
                <a:sym typeface="Arial"/>
                <a:hlinkClick r:id="rId4">
                  <a:extLst>
                    <a:ext uri="{A12FA001-AC4F-418D-AE19-62706E023703}">
                      <ahyp:hlinkClr xmlns:ahyp="http://schemas.microsoft.com/office/drawing/2018/hyperlinkcolor" val="tx"/>
                    </a:ext>
                  </a:extLst>
                </a:hlinkClick>
              </a:rPr>
              <a:t>UL Diversity Statement</a:t>
            </a:r>
            <a:r>
              <a:rPr lang="en" sz="1100">
                <a:solidFill>
                  <a:srgbClr val="000000"/>
                </a:solidFill>
                <a:latin typeface="Arial"/>
                <a:ea typeface="Arial"/>
                <a:cs typeface="Arial"/>
                <a:sym typeface="Arial"/>
              </a:rPr>
              <a:t>.</a:t>
            </a:r>
            <a:endParaRPr sz="1100">
              <a:solidFill>
                <a:srgbClr val="000000"/>
              </a:solidFill>
              <a:latin typeface="Arial"/>
              <a:ea typeface="Arial"/>
              <a:cs typeface="Arial"/>
              <a:sym typeface="Arial"/>
            </a:endParaRPr>
          </a:p>
          <a:p>
            <a:pPr marL="457200" lvl="0" indent="-298450" algn="l" rtl="0">
              <a:spcBef>
                <a:spcPts val="0"/>
              </a:spcBef>
              <a:spcAft>
                <a:spcPts val="0"/>
              </a:spcAft>
              <a:buClr>
                <a:srgbClr val="000000"/>
              </a:buClr>
              <a:buSzPts val="1100"/>
              <a:buFont typeface="Arial"/>
              <a:buChar char="●"/>
            </a:pPr>
            <a:r>
              <a:rPr lang="en" sz="1100">
                <a:solidFill>
                  <a:srgbClr val="000000"/>
                </a:solidFill>
                <a:latin typeface="Arial"/>
                <a:ea typeface="Arial"/>
                <a:cs typeface="Arial"/>
                <a:sym typeface="Arial"/>
              </a:rPr>
              <a:t>we support </a:t>
            </a:r>
            <a:r>
              <a:rPr lang="en" sz="1100" b="1">
                <a:solidFill>
                  <a:srgbClr val="000000"/>
                </a:solidFill>
                <a:latin typeface="Arial"/>
                <a:ea typeface="Arial"/>
                <a:cs typeface="Arial"/>
                <a:sym typeface="Arial"/>
              </a:rPr>
              <a:t>our</a:t>
            </a:r>
            <a:r>
              <a:rPr lang="en" sz="1100">
                <a:solidFill>
                  <a:srgbClr val="000000"/>
                </a:solidFill>
                <a:latin typeface="Arial"/>
                <a:ea typeface="Arial"/>
                <a:cs typeface="Arial"/>
                <a:sym typeface="Arial"/>
              </a:rPr>
              <a:t> community and </a:t>
            </a:r>
            <a:r>
              <a:rPr lang="en" sz="1100" b="1">
                <a:solidFill>
                  <a:srgbClr val="000000"/>
                </a:solidFill>
                <a:latin typeface="Arial"/>
                <a:ea typeface="Arial"/>
                <a:cs typeface="Arial"/>
                <a:sym typeface="Arial"/>
              </a:rPr>
              <a:t>invest our resources</a:t>
            </a:r>
            <a:r>
              <a:rPr lang="en" sz="1100">
                <a:solidFill>
                  <a:srgbClr val="000000"/>
                </a:solidFill>
                <a:latin typeface="Arial"/>
                <a:ea typeface="Arial"/>
                <a:cs typeface="Arial"/>
                <a:sym typeface="Arial"/>
              </a:rPr>
              <a:t> in our institution and its </a:t>
            </a:r>
            <a:r>
              <a:rPr lang="en" sz="1100" b="1">
                <a:solidFill>
                  <a:srgbClr val="000000"/>
                </a:solidFill>
                <a:latin typeface="Arial"/>
                <a:ea typeface="Arial"/>
                <a:cs typeface="Arial"/>
                <a:sym typeface="Arial"/>
              </a:rPr>
              <a:t>unique</a:t>
            </a:r>
            <a:r>
              <a:rPr lang="en" sz="1100">
                <a:solidFill>
                  <a:srgbClr val="000000"/>
                </a:solidFill>
                <a:latin typeface="Arial"/>
                <a:ea typeface="Arial"/>
                <a:cs typeface="Arial"/>
                <a:sym typeface="Arial"/>
              </a:rPr>
              <a:t> content and research strengths </a:t>
            </a:r>
            <a:endParaRPr sz="1100">
              <a:solidFill>
                <a:srgbClr val="000000"/>
              </a:solidFill>
              <a:latin typeface="Arial"/>
              <a:ea typeface="Arial"/>
              <a:cs typeface="Arial"/>
              <a:sym typeface="Arial"/>
            </a:endParaRPr>
          </a:p>
          <a:p>
            <a:pPr marL="457200" lvl="0" indent="-298450" algn="l" rtl="0">
              <a:spcBef>
                <a:spcPts val="0"/>
              </a:spcBef>
              <a:spcAft>
                <a:spcPts val="0"/>
              </a:spcAft>
              <a:buClr>
                <a:srgbClr val="000000"/>
              </a:buClr>
              <a:buSzPts val="1100"/>
              <a:buFont typeface="Arial"/>
              <a:buChar char="●"/>
            </a:pPr>
            <a:r>
              <a:rPr lang="en" sz="1100">
                <a:solidFill>
                  <a:srgbClr val="000000"/>
                </a:solidFill>
                <a:latin typeface="Arial"/>
                <a:ea typeface="Arial"/>
                <a:cs typeface="Arial"/>
                <a:sym typeface="Arial"/>
              </a:rPr>
              <a:t>increasing the </a:t>
            </a:r>
            <a:r>
              <a:rPr lang="en" sz="1100" b="1">
                <a:solidFill>
                  <a:srgbClr val="000000"/>
                </a:solidFill>
                <a:latin typeface="Arial"/>
                <a:ea typeface="Arial"/>
                <a:cs typeface="Arial"/>
                <a:sym typeface="Arial"/>
              </a:rPr>
              <a:t>visibility of IU Indianapolis research and central Indiana history</a:t>
            </a:r>
            <a:r>
              <a:rPr lang="en" sz="1100">
                <a:solidFill>
                  <a:srgbClr val="000000"/>
                </a:solidFill>
                <a:latin typeface="Arial"/>
                <a:ea typeface="Arial"/>
                <a:cs typeface="Arial"/>
                <a:sym typeface="Arial"/>
              </a:rPr>
              <a:t> </a:t>
            </a:r>
            <a:endParaRPr sz="1100">
              <a:solidFill>
                <a:srgbClr val="000000"/>
              </a:solidFill>
              <a:latin typeface="Arial"/>
              <a:ea typeface="Arial"/>
              <a:cs typeface="Arial"/>
              <a:sym typeface="Arial"/>
            </a:endParaRPr>
          </a:p>
          <a:p>
            <a:pPr marL="457200" lvl="0" indent="-298450" algn="l" rtl="0">
              <a:spcBef>
                <a:spcPts val="0"/>
              </a:spcBef>
              <a:spcAft>
                <a:spcPts val="0"/>
              </a:spcAft>
              <a:buClr>
                <a:srgbClr val="000000"/>
              </a:buClr>
              <a:buSzPts val="1100"/>
              <a:buFont typeface="Arial"/>
              <a:buChar char="●"/>
            </a:pPr>
            <a:r>
              <a:rPr lang="en" sz="1100">
                <a:solidFill>
                  <a:srgbClr val="000000"/>
                </a:solidFill>
                <a:latin typeface="Arial"/>
                <a:ea typeface="Arial"/>
                <a:cs typeface="Arial"/>
                <a:sym typeface="Arial"/>
              </a:rPr>
              <a:t>creating opportunities for </a:t>
            </a:r>
            <a:r>
              <a:rPr lang="en" sz="1100" b="1">
                <a:solidFill>
                  <a:srgbClr val="000000"/>
                </a:solidFill>
                <a:latin typeface="Arial"/>
                <a:ea typeface="Arial"/>
                <a:cs typeface="Arial"/>
                <a:sym typeface="Arial"/>
              </a:rPr>
              <a:t>innovative</a:t>
            </a:r>
            <a:r>
              <a:rPr lang="en" sz="1100">
                <a:solidFill>
                  <a:srgbClr val="000000"/>
                </a:solidFill>
                <a:latin typeface="Arial"/>
                <a:ea typeface="Arial"/>
                <a:cs typeface="Arial"/>
                <a:sym typeface="Arial"/>
              </a:rPr>
              <a:t> learning and scholarship</a:t>
            </a:r>
            <a:endParaRPr sz="1100">
              <a:solidFill>
                <a:srgbClr val="000000"/>
              </a:solidFill>
              <a:latin typeface="Arial"/>
              <a:ea typeface="Arial"/>
              <a:cs typeface="Arial"/>
              <a:sym typeface="Arial"/>
            </a:endParaRPr>
          </a:p>
          <a:p>
            <a:pPr marL="457200" lvl="0" indent="-298450" algn="l" rtl="0">
              <a:spcBef>
                <a:spcPts val="0"/>
              </a:spcBef>
              <a:spcAft>
                <a:spcPts val="0"/>
              </a:spcAft>
              <a:buClr>
                <a:srgbClr val="000000"/>
              </a:buClr>
              <a:buSzPts val="1100"/>
              <a:buFont typeface="Arial"/>
              <a:buChar char="●"/>
            </a:pPr>
            <a:r>
              <a:rPr lang="en" sz="1100">
                <a:solidFill>
                  <a:srgbClr val="000000"/>
                </a:solidFill>
                <a:latin typeface="Arial"/>
                <a:ea typeface="Arial"/>
                <a:cs typeface="Arial"/>
                <a:sym typeface="Arial"/>
              </a:rPr>
              <a:t>will be transparent in our work </a:t>
            </a:r>
            <a:endParaRPr sz="1100">
              <a:solidFill>
                <a:srgbClr val="000000"/>
              </a:solidFill>
              <a:latin typeface="Arial"/>
              <a:ea typeface="Arial"/>
              <a:cs typeface="Arial"/>
              <a:sym typeface="Arial"/>
            </a:endParaRPr>
          </a:p>
          <a:p>
            <a:pPr marL="0" lvl="0" indent="0" algn="l" rtl="0">
              <a:spcBef>
                <a:spcPts val="0"/>
              </a:spcBef>
              <a:spcAft>
                <a:spcPts val="0"/>
              </a:spcAft>
              <a:buNone/>
            </a:pPr>
            <a:endParaRPr sz="1100">
              <a:solidFill>
                <a:srgbClr val="000000"/>
              </a:solidFill>
              <a:latin typeface="Arial"/>
              <a:ea typeface="Arial"/>
              <a:cs typeface="Arial"/>
              <a:sym typeface="Arial"/>
            </a:endParaRPr>
          </a:p>
          <a:p>
            <a:pPr marL="0" lvl="0" indent="0" algn="l" rtl="0">
              <a:spcBef>
                <a:spcPts val="0"/>
              </a:spcBef>
              <a:spcAft>
                <a:spcPts val="0"/>
              </a:spcAft>
              <a:buNone/>
            </a:pPr>
            <a:r>
              <a:rPr lang="en" sz="1100" b="1">
                <a:solidFill>
                  <a:srgbClr val="000000"/>
                </a:solidFill>
                <a:latin typeface="Arial"/>
                <a:ea typeface="Arial"/>
                <a:cs typeface="Arial"/>
                <a:sym typeface="Arial"/>
              </a:rPr>
              <a:t>Notes:</a:t>
            </a:r>
            <a:r>
              <a:rPr lang="en" sz="1100">
                <a:solidFill>
                  <a:srgbClr val="000000"/>
                </a:solidFill>
                <a:latin typeface="Arial"/>
                <a:ea typeface="Arial"/>
                <a:cs typeface="Arial"/>
                <a:sym typeface="Arial"/>
              </a:rPr>
              <a:t> </a:t>
            </a:r>
            <a:endParaRPr sz="1100">
              <a:solidFill>
                <a:srgbClr val="000000"/>
              </a:solidFill>
              <a:latin typeface="Arial"/>
              <a:ea typeface="Arial"/>
              <a:cs typeface="Arial"/>
              <a:sym typeface="Arial"/>
            </a:endParaRPr>
          </a:p>
          <a:p>
            <a:pPr marL="457200" lvl="0" indent="-298450" algn="l" rtl="0">
              <a:spcBef>
                <a:spcPts val="0"/>
              </a:spcBef>
              <a:spcAft>
                <a:spcPts val="0"/>
              </a:spcAft>
              <a:buClr>
                <a:srgbClr val="000000"/>
              </a:buClr>
              <a:buSzPts val="1100"/>
              <a:buFont typeface="Arial"/>
              <a:buChar char="●"/>
            </a:pPr>
            <a:r>
              <a:rPr lang="en" sz="1100">
                <a:solidFill>
                  <a:srgbClr val="000000"/>
                </a:solidFill>
                <a:latin typeface="Arial"/>
                <a:ea typeface="Arial"/>
                <a:cs typeface="Arial"/>
                <a:sym typeface="Arial"/>
              </a:rPr>
              <a:t>Add joy to Open Values Statement as it pertains to library staff</a:t>
            </a:r>
            <a:endParaRPr sz="14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30"/>
          <p:cNvSpPr txBox="1">
            <a:spLocks noGrp="1"/>
          </p:cNvSpPr>
          <p:nvPr>
            <p:ph type="title"/>
          </p:nvPr>
        </p:nvSpPr>
        <p:spPr>
          <a:xfrm>
            <a:off x="730000" y="1318650"/>
            <a:ext cx="3300900" cy="10836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Update Terms of Agreement</a:t>
            </a:r>
            <a:endParaRPr/>
          </a:p>
        </p:txBody>
      </p:sp>
      <p:sp>
        <p:nvSpPr>
          <p:cNvPr id="204" name="Google Shape;204;p30"/>
          <p:cNvSpPr txBox="1">
            <a:spLocks noGrp="1"/>
          </p:cNvSpPr>
          <p:nvPr>
            <p:ph type="body" idx="2"/>
          </p:nvPr>
        </p:nvSpPr>
        <p:spPr>
          <a:xfrm>
            <a:off x="5174225" y="1352625"/>
            <a:ext cx="3374400" cy="3025500"/>
          </a:xfrm>
          <a:prstGeom prst="rect">
            <a:avLst/>
          </a:prstGeom>
        </p:spPr>
        <p:txBody>
          <a:bodyPr spcFirstLastPara="1" wrap="square" lIns="91425" tIns="91425" rIns="91425" bIns="91425" anchor="t" anchorCtr="0">
            <a:normAutofit/>
          </a:bodyPr>
          <a:lstStyle/>
          <a:p>
            <a:pPr marL="457200" lvl="0" indent="-317500" algn="l" rtl="0">
              <a:spcBef>
                <a:spcPts val="0"/>
              </a:spcBef>
              <a:spcAft>
                <a:spcPts val="0"/>
              </a:spcAft>
              <a:buSzPts val="1400"/>
              <a:buChar char="●"/>
            </a:pPr>
            <a:r>
              <a:rPr lang="en" sz="1400"/>
              <a:t>Last updated in 2021, pre-IU/Purdue split</a:t>
            </a:r>
            <a:endParaRPr sz="1400"/>
          </a:p>
          <a:p>
            <a:pPr marL="457200" lvl="0" indent="-317500" algn="l" rtl="0">
              <a:spcBef>
                <a:spcPts val="1000"/>
              </a:spcBef>
              <a:spcAft>
                <a:spcPts val="0"/>
              </a:spcAft>
              <a:buSzPts val="1400"/>
              <a:buChar char="●"/>
            </a:pPr>
            <a:r>
              <a:rPr lang="en" sz="1400"/>
              <a:t>In addition to updating brand language, we also looked at updating technical language to realign with open access values</a:t>
            </a:r>
            <a:endParaRPr sz="1400"/>
          </a:p>
          <a:p>
            <a:pPr marL="457200" lvl="0" indent="-317500" algn="l" rtl="0">
              <a:spcBef>
                <a:spcPts val="1000"/>
              </a:spcBef>
              <a:spcAft>
                <a:spcPts val="1000"/>
              </a:spcAft>
              <a:buSzPts val="1400"/>
              <a:buChar char="●"/>
            </a:pPr>
            <a:r>
              <a:rPr lang="en" sz="1400"/>
              <a:t>Decision to re-sign terms of agreement every five years</a:t>
            </a:r>
            <a:endParaRPr sz="1400"/>
          </a:p>
        </p:txBody>
      </p:sp>
      <p:pic>
        <p:nvPicPr>
          <p:cNvPr id="205" name="Google Shape;205;p30">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657800" y="2774750"/>
            <a:ext cx="3300899" cy="1124366"/>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31"/>
          <p:cNvSpPr txBox="1">
            <a:spLocks noGrp="1"/>
          </p:cNvSpPr>
          <p:nvPr>
            <p:ph type="title"/>
          </p:nvPr>
        </p:nvSpPr>
        <p:spPr>
          <a:xfrm>
            <a:off x="730000" y="1318650"/>
            <a:ext cx="3300900" cy="7053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Editor Survey</a:t>
            </a:r>
            <a:endParaRPr/>
          </a:p>
        </p:txBody>
      </p:sp>
      <p:sp>
        <p:nvSpPr>
          <p:cNvPr id="211" name="Google Shape;211;p31"/>
          <p:cNvSpPr txBox="1">
            <a:spLocks noGrp="1"/>
          </p:cNvSpPr>
          <p:nvPr>
            <p:ph type="body" idx="2"/>
          </p:nvPr>
        </p:nvSpPr>
        <p:spPr>
          <a:xfrm>
            <a:off x="5174225" y="1352625"/>
            <a:ext cx="3374400" cy="3025500"/>
          </a:xfrm>
          <a:prstGeom prst="rect">
            <a:avLst/>
          </a:prstGeom>
        </p:spPr>
        <p:txBody>
          <a:bodyPr spcFirstLastPara="1" wrap="square" lIns="91425" tIns="91425" rIns="91425" bIns="91425" anchor="t" anchorCtr="0">
            <a:normAutofit/>
          </a:bodyPr>
          <a:lstStyle/>
          <a:p>
            <a:pPr marL="457200" lvl="0" indent="-317500" algn="l" rtl="0">
              <a:spcBef>
                <a:spcPts val="0"/>
              </a:spcBef>
              <a:spcAft>
                <a:spcPts val="0"/>
              </a:spcAft>
              <a:buSzPts val="1400"/>
              <a:buChar char="●"/>
            </a:pPr>
            <a:r>
              <a:rPr lang="en" sz="1400"/>
              <a:t>Survey via Qualtrics sent to all journal editors/contacts asking for feedback on the OJS workflow and the library’s publishing support</a:t>
            </a:r>
            <a:endParaRPr sz="1400"/>
          </a:p>
          <a:p>
            <a:pPr marL="457200" lvl="0" indent="-317500" algn="l" rtl="0">
              <a:spcBef>
                <a:spcPts val="1000"/>
              </a:spcBef>
              <a:spcAft>
                <a:spcPts val="0"/>
              </a:spcAft>
              <a:buSzPts val="1400"/>
              <a:buChar char="●"/>
            </a:pPr>
            <a:r>
              <a:rPr lang="en" sz="1400"/>
              <a:t>Doubled as a new librarian introduction</a:t>
            </a:r>
            <a:endParaRPr sz="1400"/>
          </a:p>
        </p:txBody>
      </p:sp>
      <p:pic>
        <p:nvPicPr>
          <p:cNvPr id="212" name="Google Shape;212;p31">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964250" y="1931675"/>
            <a:ext cx="2142701" cy="267502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4"/>
          <p:cNvSpPr txBox="1">
            <a:spLocks noGrp="1"/>
          </p:cNvSpPr>
          <p:nvPr>
            <p:ph type="ctrTitle"/>
          </p:nvPr>
        </p:nvSpPr>
        <p:spPr>
          <a:xfrm>
            <a:off x="729450" y="1322450"/>
            <a:ext cx="7688100" cy="9408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Agenda</a:t>
            </a:r>
            <a:endParaRPr/>
          </a:p>
        </p:txBody>
      </p:sp>
      <p:sp>
        <p:nvSpPr>
          <p:cNvPr id="96" name="Google Shape;96;p14"/>
          <p:cNvSpPr txBox="1">
            <a:spLocks noGrp="1"/>
          </p:cNvSpPr>
          <p:nvPr>
            <p:ph type="subTitle" idx="1"/>
          </p:nvPr>
        </p:nvSpPr>
        <p:spPr>
          <a:xfrm>
            <a:off x="727950" y="2349950"/>
            <a:ext cx="7688100" cy="2535000"/>
          </a:xfrm>
          <a:prstGeom prst="rect">
            <a:avLst/>
          </a:prstGeom>
        </p:spPr>
        <p:txBody>
          <a:bodyPr spcFirstLastPara="1" wrap="square" lIns="91425" tIns="91425" rIns="91425" bIns="91425" anchor="t" anchorCtr="0">
            <a:normAutofit fontScale="92500" lnSpcReduction="10000"/>
          </a:bodyPr>
          <a:lstStyle/>
          <a:p>
            <a:pPr marL="457200" lvl="0" indent="-322580" algn="l" rtl="0">
              <a:spcBef>
                <a:spcPts val="0"/>
              </a:spcBef>
              <a:spcAft>
                <a:spcPts val="0"/>
              </a:spcAft>
              <a:buSzPct val="100000"/>
              <a:buChar char="●"/>
            </a:pPr>
            <a:r>
              <a:rPr lang="en"/>
              <a:t>Introductions</a:t>
            </a:r>
            <a:endParaRPr/>
          </a:p>
          <a:p>
            <a:pPr marL="457200" lvl="0" indent="-322580" algn="l" rtl="0">
              <a:spcBef>
                <a:spcPts val="1000"/>
              </a:spcBef>
              <a:spcAft>
                <a:spcPts val="0"/>
              </a:spcAft>
              <a:buSzPct val="100000"/>
              <a:buChar char="●"/>
            </a:pPr>
            <a:r>
              <a:rPr lang="en"/>
              <a:t>Polling component</a:t>
            </a:r>
            <a:endParaRPr/>
          </a:p>
          <a:p>
            <a:pPr marL="457200" lvl="0" indent="-322580" algn="l" rtl="0">
              <a:spcBef>
                <a:spcPts val="1000"/>
              </a:spcBef>
              <a:spcAft>
                <a:spcPts val="0"/>
              </a:spcAft>
              <a:buSzPct val="100000"/>
              <a:buChar char="●"/>
            </a:pPr>
            <a:r>
              <a:rPr lang="en"/>
              <a:t>Background </a:t>
            </a:r>
            <a:endParaRPr/>
          </a:p>
          <a:p>
            <a:pPr marL="457200" lvl="0" indent="-322580" algn="l" rtl="0">
              <a:spcBef>
                <a:spcPts val="1000"/>
              </a:spcBef>
              <a:spcAft>
                <a:spcPts val="0"/>
              </a:spcAft>
              <a:buSzPct val="100000"/>
              <a:buChar char="●"/>
            </a:pPr>
            <a:r>
              <a:rPr lang="en"/>
              <a:t>Research</a:t>
            </a:r>
            <a:endParaRPr/>
          </a:p>
          <a:p>
            <a:pPr marL="457200" lvl="0" indent="-322580" algn="l" rtl="0">
              <a:spcBef>
                <a:spcPts val="1000"/>
              </a:spcBef>
              <a:spcAft>
                <a:spcPts val="0"/>
              </a:spcAft>
              <a:buSzPct val="100000"/>
              <a:buChar char="●"/>
            </a:pPr>
            <a:r>
              <a:rPr lang="en"/>
              <a:t>Model</a:t>
            </a:r>
            <a:endParaRPr/>
          </a:p>
          <a:p>
            <a:pPr marL="457200" lvl="0" indent="-322580" algn="l" rtl="0">
              <a:spcBef>
                <a:spcPts val="1000"/>
              </a:spcBef>
              <a:spcAft>
                <a:spcPts val="0"/>
              </a:spcAft>
              <a:buSzPct val="100000"/>
              <a:buChar char="●"/>
            </a:pPr>
            <a:r>
              <a:rPr lang="en"/>
              <a:t>Wrap up &amp; conclusions</a:t>
            </a:r>
            <a:endParaRPr/>
          </a:p>
          <a:p>
            <a:pPr marL="457200" lvl="0" indent="-322580" algn="l" rtl="0">
              <a:spcBef>
                <a:spcPts val="1000"/>
              </a:spcBef>
              <a:spcAft>
                <a:spcPts val="0"/>
              </a:spcAft>
              <a:buSzPct val="100000"/>
              <a:buChar char="●"/>
            </a:pPr>
            <a:r>
              <a:rPr lang="en"/>
              <a:t>Questions</a:t>
            </a:r>
            <a:endParaRPr/>
          </a:p>
          <a:p>
            <a:pPr marL="0" lvl="0" indent="0" algn="l" rtl="0">
              <a:spcBef>
                <a:spcPts val="1000"/>
              </a:spcBef>
              <a:spcAft>
                <a:spcPts val="0"/>
              </a:spcAft>
              <a:buNone/>
            </a:pP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32"/>
          <p:cNvSpPr txBox="1">
            <a:spLocks noGrp="1"/>
          </p:cNvSpPr>
          <p:nvPr>
            <p:ph type="title"/>
          </p:nvPr>
        </p:nvSpPr>
        <p:spPr>
          <a:xfrm>
            <a:off x="730000" y="1318650"/>
            <a:ext cx="3300900" cy="16872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dirty="0"/>
              <a:t>Survey Results</a:t>
            </a:r>
            <a:endParaRPr dirty="0"/>
          </a:p>
        </p:txBody>
      </p:sp>
      <p:sp>
        <p:nvSpPr>
          <p:cNvPr id="219" name="Google Shape;219;p32"/>
          <p:cNvSpPr txBox="1">
            <a:spLocks noGrp="1"/>
          </p:cNvSpPr>
          <p:nvPr>
            <p:ph type="subTitle" idx="1"/>
          </p:nvPr>
        </p:nvSpPr>
        <p:spPr>
          <a:xfrm>
            <a:off x="730000" y="2571750"/>
            <a:ext cx="3300900" cy="1282500"/>
          </a:xfrm>
          <a:prstGeom prst="rect">
            <a:avLst/>
          </a:prstGeom>
        </p:spPr>
        <p:txBody>
          <a:bodyPr spcFirstLastPara="1" wrap="square" lIns="91425" tIns="91425" rIns="91425" bIns="91425" anchor="t" anchorCtr="0">
            <a:noAutofit/>
          </a:bodyPr>
          <a:lstStyle/>
          <a:p>
            <a:pPr marL="0" lvl="0" indent="0" algn="l" rtl="0">
              <a:lnSpc>
                <a:spcPct val="95000"/>
              </a:lnSpc>
              <a:spcBef>
                <a:spcPts val="0"/>
              </a:spcBef>
              <a:spcAft>
                <a:spcPts val="0"/>
              </a:spcAft>
              <a:buSzPts val="605"/>
              <a:buNone/>
            </a:pPr>
            <a:r>
              <a:rPr lang="en"/>
              <a:t>10 Responders (48%): </a:t>
            </a:r>
            <a:endParaRPr/>
          </a:p>
          <a:p>
            <a:pPr marL="457200" lvl="0" indent="-330200" algn="l" rtl="0">
              <a:lnSpc>
                <a:spcPct val="95000"/>
              </a:lnSpc>
              <a:spcBef>
                <a:spcPts val="1000"/>
              </a:spcBef>
              <a:spcAft>
                <a:spcPts val="0"/>
              </a:spcAft>
              <a:buSzPts val="1600"/>
              <a:buChar char="●"/>
            </a:pPr>
            <a:r>
              <a:rPr lang="en"/>
              <a:t>Journal role: 9 editors, 1 managing editor</a:t>
            </a:r>
            <a:endParaRPr/>
          </a:p>
          <a:p>
            <a:pPr marL="457200" lvl="0" indent="-330200" algn="l" rtl="0">
              <a:lnSpc>
                <a:spcPct val="95000"/>
              </a:lnSpc>
              <a:spcBef>
                <a:spcPts val="0"/>
              </a:spcBef>
              <a:spcAft>
                <a:spcPts val="1000"/>
              </a:spcAft>
              <a:buSzPts val="1600"/>
              <a:buChar char="●"/>
            </a:pPr>
            <a:r>
              <a:rPr lang="en"/>
              <a:t>5 faculty, 3 staff, 2 student</a:t>
            </a:r>
            <a:endParaRPr/>
          </a:p>
        </p:txBody>
      </p:sp>
      <p:sp>
        <p:nvSpPr>
          <p:cNvPr id="218" name="Google Shape;218;p32"/>
          <p:cNvSpPr txBox="1">
            <a:spLocks noGrp="1"/>
          </p:cNvSpPr>
          <p:nvPr>
            <p:ph type="body" idx="2"/>
          </p:nvPr>
        </p:nvSpPr>
        <p:spPr>
          <a:xfrm>
            <a:off x="5203625" y="264600"/>
            <a:ext cx="3374400" cy="4614300"/>
          </a:xfrm>
          <a:prstGeom prst="rect">
            <a:avLst/>
          </a:prstGeom>
        </p:spPr>
        <p:txBody>
          <a:bodyPr spcFirstLastPara="1" wrap="square" lIns="91425" tIns="91425" rIns="91425" bIns="91425" anchor="t" anchorCtr="0">
            <a:noAutofit/>
          </a:bodyPr>
          <a:lstStyle/>
          <a:p>
            <a:pPr marL="457200" lvl="0" indent="-311150" algn="l" rtl="0">
              <a:spcBef>
                <a:spcPts val="0"/>
              </a:spcBef>
              <a:spcAft>
                <a:spcPts val="0"/>
              </a:spcAft>
              <a:buSzPts val="1300"/>
              <a:buChar char="●"/>
            </a:pPr>
            <a:r>
              <a:rPr lang="en"/>
              <a:t>Use of peer review:</a:t>
            </a:r>
            <a:endParaRPr/>
          </a:p>
          <a:p>
            <a:pPr marL="914400" lvl="1" indent="-311150" algn="l" rtl="0">
              <a:spcBef>
                <a:spcPts val="0"/>
              </a:spcBef>
              <a:spcAft>
                <a:spcPts val="0"/>
              </a:spcAft>
              <a:buSzPts val="1300"/>
              <a:buChar char="○"/>
            </a:pPr>
            <a:r>
              <a:rPr lang="en" sz="1300"/>
              <a:t>9 yes, 1 no. </a:t>
            </a:r>
            <a:endParaRPr sz="1300"/>
          </a:p>
          <a:p>
            <a:pPr marL="1371600" lvl="2" indent="-311150" algn="l" rtl="0">
              <a:spcBef>
                <a:spcPts val="0"/>
              </a:spcBef>
              <a:spcAft>
                <a:spcPts val="0"/>
              </a:spcAft>
              <a:buSzPts val="1300"/>
              <a:buChar char="■"/>
            </a:pPr>
            <a:r>
              <a:rPr lang="en" sz="1300"/>
              <a:t>Use OJS workflow: 5 </a:t>
            </a:r>
            <a:endParaRPr sz="1300"/>
          </a:p>
          <a:p>
            <a:pPr marL="1371600" lvl="2" indent="-311150" algn="l" rtl="0">
              <a:spcBef>
                <a:spcPts val="0"/>
              </a:spcBef>
              <a:spcAft>
                <a:spcPts val="0"/>
              </a:spcAft>
              <a:buSzPts val="1300"/>
              <a:buChar char="■"/>
            </a:pPr>
            <a:r>
              <a:rPr lang="en" sz="1300"/>
              <a:t>Use something outside OJS: 4</a:t>
            </a:r>
            <a:endParaRPr sz="1300"/>
          </a:p>
          <a:p>
            <a:pPr marL="457200" lvl="0" indent="-311150" algn="l" rtl="0">
              <a:spcBef>
                <a:spcPts val="0"/>
              </a:spcBef>
              <a:spcAft>
                <a:spcPts val="0"/>
              </a:spcAft>
              <a:buSzPts val="1300"/>
              <a:buChar char="●"/>
            </a:pPr>
            <a:r>
              <a:rPr lang="en"/>
              <a:t>Use of OJS submission workflow:</a:t>
            </a:r>
            <a:endParaRPr/>
          </a:p>
          <a:p>
            <a:pPr marL="914400" lvl="1" indent="-311150" algn="l" rtl="0">
              <a:spcBef>
                <a:spcPts val="1000"/>
              </a:spcBef>
              <a:spcAft>
                <a:spcPts val="0"/>
              </a:spcAft>
              <a:buSzPts val="1300"/>
              <a:buChar char="○"/>
            </a:pPr>
            <a:r>
              <a:rPr lang="en" sz="1300"/>
              <a:t>6 yes, 4 no</a:t>
            </a:r>
            <a:endParaRPr sz="1300"/>
          </a:p>
          <a:p>
            <a:pPr marL="1371600" lvl="2" indent="-311150" algn="l" rtl="0">
              <a:spcBef>
                <a:spcPts val="0"/>
              </a:spcBef>
              <a:spcAft>
                <a:spcPts val="0"/>
              </a:spcAft>
              <a:buSzPts val="1300"/>
              <a:buChar char="■"/>
            </a:pPr>
            <a:r>
              <a:rPr lang="en" sz="1300"/>
              <a:t>Other forms of submission include: email, Scholastica, Submittable</a:t>
            </a:r>
            <a:endParaRPr sz="1300"/>
          </a:p>
          <a:p>
            <a:pPr marL="457200" lvl="0" indent="-311150" algn="l" rtl="0">
              <a:spcBef>
                <a:spcPts val="1000"/>
              </a:spcBef>
              <a:spcAft>
                <a:spcPts val="0"/>
              </a:spcAft>
              <a:buSzPts val="1300"/>
              <a:buChar char="●"/>
            </a:pPr>
            <a:r>
              <a:rPr lang="en"/>
              <a:t>Sponsored by what type of organization?</a:t>
            </a:r>
            <a:endParaRPr/>
          </a:p>
          <a:p>
            <a:pPr marL="914400" lvl="1" indent="-311150" algn="l" rtl="0">
              <a:spcBef>
                <a:spcPts val="1000"/>
              </a:spcBef>
              <a:spcAft>
                <a:spcPts val="0"/>
              </a:spcAft>
              <a:buSzPts val="1300"/>
              <a:buChar char="○"/>
            </a:pPr>
            <a:r>
              <a:rPr lang="en" sz="1300"/>
              <a:t>Academic unit (e.g. school, department): 5</a:t>
            </a:r>
            <a:endParaRPr sz="1300"/>
          </a:p>
          <a:p>
            <a:pPr marL="914400" lvl="1" indent="-311150" algn="l" rtl="0">
              <a:spcBef>
                <a:spcPts val="0"/>
              </a:spcBef>
              <a:spcAft>
                <a:spcPts val="0"/>
              </a:spcAft>
              <a:buSzPts val="1300"/>
              <a:buChar char="○"/>
            </a:pPr>
            <a:r>
              <a:rPr lang="en" sz="1300"/>
              <a:t>Scholarly society: 2</a:t>
            </a:r>
            <a:endParaRPr sz="1300"/>
          </a:p>
          <a:p>
            <a:pPr marL="914400" lvl="1" indent="-311150" algn="l" rtl="0">
              <a:spcBef>
                <a:spcPts val="0"/>
              </a:spcBef>
              <a:spcAft>
                <a:spcPts val="0"/>
              </a:spcAft>
              <a:buSzPts val="1300"/>
              <a:buChar char="○"/>
            </a:pPr>
            <a:r>
              <a:rPr lang="en" sz="1300"/>
              <a:t>Other: 3</a:t>
            </a:r>
            <a:endParaRPr sz="13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33"/>
          <p:cNvSpPr txBox="1">
            <a:spLocks noGrp="1"/>
          </p:cNvSpPr>
          <p:nvPr>
            <p:ph type="title"/>
          </p:nvPr>
        </p:nvSpPr>
        <p:spPr>
          <a:xfrm>
            <a:off x="730000" y="1318650"/>
            <a:ext cx="3300900" cy="16872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dirty="0"/>
              <a:t>Survey Results</a:t>
            </a:r>
            <a:endParaRPr dirty="0"/>
          </a:p>
        </p:txBody>
      </p:sp>
      <p:pic>
        <p:nvPicPr>
          <p:cNvPr id="226" name="Google Shape;226;p33" descr="Hand choosing green happy smile face paper cut, feedback rating and positive customer review, experience, satisfaction survey ,mental health assessment, world mental health day concept (Provided by Getty Images)"/>
          <p:cNvPicPr preferRelativeResize="0"/>
          <p:nvPr/>
        </p:nvPicPr>
        <p:blipFill>
          <a:blip r:embed="rId3">
            <a:alphaModFix/>
          </a:blip>
          <a:stretch>
            <a:fillRect/>
          </a:stretch>
        </p:blipFill>
        <p:spPr>
          <a:xfrm>
            <a:off x="724951" y="2195525"/>
            <a:ext cx="3100099" cy="2066224"/>
          </a:xfrm>
          <a:prstGeom prst="rect">
            <a:avLst/>
          </a:prstGeom>
          <a:noFill/>
          <a:ln>
            <a:noFill/>
          </a:ln>
        </p:spPr>
      </p:pic>
      <p:sp>
        <p:nvSpPr>
          <p:cNvPr id="225" name="Google Shape;225;p33"/>
          <p:cNvSpPr txBox="1">
            <a:spLocks noGrp="1"/>
          </p:cNvSpPr>
          <p:nvPr>
            <p:ph type="body" idx="2"/>
          </p:nvPr>
        </p:nvSpPr>
        <p:spPr>
          <a:xfrm>
            <a:off x="5174225" y="370350"/>
            <a:ext cx="3374400" cy="4402800"/>
          </a:xfrm>
          <a:prstGeom prst="rect">
            <a:avLst/>
          </a:prstGeom>
        </p:spPr>
        <p:txBody>
          <a:bodyPr spcFirstLastPara="1" wrap="square" lIns="91425" tIns="91425" rIns="91425" bIns="91425" anchor="t" anchorCtr="0">
            <a:noAutofit/>
          </a:bodyPr>
          <a:lstStyle/>
          <a:p>
            <a:pPr marL="457200" lvl="0" indent="-317500" algn="l" rtl="0">
              <a:lnSpc>
                <a:spcPct val="95000"/>
              </a:lnSpc>
              <a:spcBef>
                <a:spcPts val="0"/>
              </a:spcBef>
              <a:spcAft>
                <a:spcPts val="0"/>
              </a:spcAft>
              <a:buSzPts val="1400"/>
              <a:buChar char="●"/>
            </a:pPr>
            <a:r>
              <a:rPr lang="en" sz="1400"/>
              <a:t>Type of compensation</a:t>
            </a:r>
            <a:endParaRPr sz="1400"/>
          </a:p>
          <a:p>
            <a:pPr marL="914400" lvl="1" indent="-317500" algn="l" rtl="0">
              <a:lnSpc>
                <a:spcPct val="115000"/>
              </a:lnSpc>
              <a:spcBef>
                <a:spcPts val="1000"/>
              </a:spcBef>
              <a:spcAft>
                <a:spcPts val="0"/>
              </a:spcAft>
              <a:buSzPts val="1400"/>
              <a:buChar char="○"/>
            </a:pPr>
            <a:r>
              <a:rPr lang="en" sz="1400"/>
              <a:t>Voluntary: 4</a:t>
            </a:r>
            <a:endParaRPr sz="1400"/>
          </a:p>
          <a:p>
            <a:pPr marL="914400" lvl="1" indent="-317500" algn="l" rtl="0">
              <a:lnSpc>
                <a:spcPct val="115000"/>
              </a:lnSpc>
              <a:spcBef>
                <a:spcPts val="0"/>
              </a:spcBef>
              <a:spcAft>
                <a:spcPts val="0"/>
              </a:spcAft>
              <a:buSzPts val="1400"/>
              <a:buChar char="○"/>
            </a:pPr>
            <a:r>
              <a:rPr lang="en" sz="1400"/>
              <a:t>Stipend: 2</a:t>
            </a:r>
            <a:endParaRPr sz="1400"/>
          </a:p>
          <a:p>
            <a:pPr marL="914400" lvl="1" indent="-317500" algn="l" rtl="0">
              <a:lnSpc>
                <a:spcPct val="115000"/>
              </a:lnSpc>
              <a:spcBef>
                <a:spcPts val="0"/>
              </a:spcBef>
              <a:spcAft>
                <a:spcPts val="0"/>
              </a:spcAft>
              <a:buSzPts val="1400"/>
              <a:buChar char="○"/>
            </a:pPr>
            <a:r>
              <a:rPr lang="en" sz="1400"/>
              <a:t>Part of normal job-related duties: 3</a:t>
            </a:r>
            <a:endParaRPr sz="1400"/>
          </a:p>
          <a:p>
            <a:pPr marL="914400" lvl="1" indent="-317500" algn="l" rtl="0">
              <a:lnSpc>
                <a:spcPct val="115000"/>
              </a:lnSpc>
              <a:spcBef>
                <a:spcPts val="0"/>
              </a:spcBef>
              <a:spcAft>
                <a:spcPts val="0"/>
              </a:spcAft>
              <a:buSzPts val="1400"/>
              <a:buChar char="○"/>
            </a:pPr>
            <a:r>
              <a:rPr lang="en" sz="1400"/>
              <a:t>Course release: 1</a:t>
            </a:r>
            <a:endParaRPr sz="1400"/>
          </a:p>
          <a:p>
            <a:pPr marL="457200" lvl="0" indent="-317500" algn="l" rtl="0">
              <a:lnSpc>
                <a:spcPct val="95000"/>
              </a:lnSpc>
              <a:spcBef>
                <a:spcPts val="1000"/>
              </a:spcBef>
              <a:spcAft>
                <a:spcPts val="0"/>
              </a:spcAft>
              <a:buSzPts val="1400"/>
              <a:buChar char="●"/>
            </a:pPr>
            <a:r>
              <a:rPr lang="en" sz="1400"/>
              <a:t>Level of satisfaction with OJS</a:t>
            </a:r>
            <a:endParaRPr sz="1400"/>
          </a:p>
          <a:p>
            <a:pPr marL="914400" lvl="1" indent="-317500" algn="l" rtl="0">
              <a:lnSpc>
                <a:spcPct val="115000"/>
              </a:lnSpc>
              <a:spcBef>
                <a:spcPts val="1000"/>
              </a:spcBef>
              <a:spcAft>
                <a:spcPts val="0"/>
              </a:spcAft>
              <a:buSzPts val="1400"/>
              <a:buChar char="○"/>
            </a:pPr>
            <a:r>
              <a:rPr lang="en" sz="1400"/>
              <a:t>Extremely satisfied: 4</a:t>
            </a:r>
            <a:endParaRPr sz="1400"/>
          </a:p>
          <a:p>
            <a:pPr marL="914400" lvl="1" indent="-317500" algn="l" rtl="0">
              <a:lnSpc>
                <a:spcPct val="115000"/>
              </a:lnSpc>
              <a:spcBef>
                <a:spcPts val="0"/>
              </a:spcBef>
              <a:spcAft>
                <a:spcPts val="0"/>
              </a:spcAft>
              <a:buSzPts val="1400"/>
              <a:buChar char="○"/>
            </a:pPr>
            <a:r>
              <a:rPr lang="en" sz="1400"/>
              <a:t>Somewhat satisfied: 4</a:t>
            </a:r>
            <a:endParaRPr sz="1400"/>
          </a:p>
          <a:p>
            <a:pPr marL="914400" lvl="1" indent="-317500" algn="l" rtl="0">
              <a:lnSpc>
                <a:spcPct val="115000"/>
              </a:lnSpc>
              <a:spcBef>
                <a:spcPts val="0"/>
              </a:spcBef>
              <a:spcAft>
                <a:spcPts val="0"/>
              </a:spcAft>
              <a:buSzPts val="1400"/>
              <a:buChar char="○"/>
            </a:pPr>
            <a:r>
              <a:rPr lang="en" sz="1400"/>
              <a:t>Somewhat dissatisfied: 2</a:t>
            </a:r>
            <a:endParaRPr sz="1400"/>
          </a:p>
          <a:p>
            <a:pPr marL="457200" lvl="0" indent="-317500" algn="l" rtl="0">
              <a:lnSpc>
                <a:spcPct val="95000"/>
              </a:lnSpc>
              <a:spcBef>
                <a:spcPts val="1000"/>
              </a:spcBef>
              <a:spcAft>
                <a:spcPts val="0"/>
              </a:spcAft>
              <a:buSzPts val="1400"/>
              <a:buChar char="●"/>
            </a:pPr>
            <a:r>
              <a:rPr lang="en" sz="1400"/>
              <a:t>Level of satisfaction with library support</a:t>
            </a:r>
            <a:endParaRPr sz="1400"/>
          </a:p>
          <a:p>
            <a:pPr marL="914400" lvl="1" indent="-317500" algn="l" rtl="0">
              <a:lnSpc>
                <a:spcPct val="115000"/>
              </a:lnSpc>
              <a:spcBef>
                <a:spcPts val="1000"/>
              </a:spcBef>
              <a:spcAft>
                <a:spcPts val="0"/>
              </a:spcAft>
              <a:buSzPts val="1400"/>
              <a:buChar char="○"/>
            </a:pPr>
            <a:r>
              <a:rPr lang="en" sz="1400"/>
              <a:t>Extremely satisfied: 8</a:t>
            </a:r>
            <a:endParaRPr sz="1400"/>
          </a:p>
          <a:p>
            <a:pPr marL="914400" lvl="1" indent="-317500" algn="l" rtl="0">
              <a:lnSpc>
                <a:spcPct val="115000"/>
              </a:lnSpc>
              <a:spcBef>
                <a:spcPts val="0"/>
              </a:spcBef>
              <a:spcAft>
                <a:spcPts val="0"/>
              </a:spcAft>
              <a:buSzPts val="1400"/>
              <a:buChar char="○"/>
            </a:pPr>
            <a:r>
              <a:rPr lang="en" sz="1400"/>
              <a:t>Somewhat satisfied: 1</a:t>
            </a:r>
            <a:endParaRPr sz="1400"/>
          </a:p>
          <a:p>
            <a:pPr marL="914400" lvl="1" indent="-317500" algn="l" rtl="0">
              <a:lnSpc>
                <a:spcPct val="115000"/>
              </a:lnSpc>
              <a:spcBef>
                <a:spcPts val="0"/>
              </a:spcBef>
              <a:spcAft>
                <a:spcPts val="1000"/>
              </a:spcAft>
              <a:buSzPts val="1400"/>
              <a:buChar char="○"/>
            </a:pPr>
            <a:r>
              <a:rPr lang="en" sz="1400"/>
              <a:t>Neutral: 1</a:t>
            </a:r>
            <a:endParaRPr sz="14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Google Shape;231;p34"/>
          <p:cNvSpPr txBox="1">
            <a:spLocks noGrp="1"/>
          </p:cNvSpPr>
          <p:nvPr>
            <p:ph type="title"/>
          </p:nvPr>
        </p:nvSpPr>
        <p:spPr>
          <a:xfrm>
            <a:off x="730000" y="1318650"/>
            <a:ext cx="3300900" cy="16872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dirty="0"/>
              <a:t>Survey Results</a:t>
            </a:r>
            <a:endParaRPr dirty="0"/>
          </a:p>
        </p:txBody>
      </p:sp>
      <p:pic>
        <p:nvPicPr>
          <p:cNvPr id="233" name="Google Shape;233;p34" descr="podium   winner   champion (Provided by Getty Images)"/>
          <p:cNvPicPr preferRelativeResize="0"/>
          <p:nvPr/>
        </p:nvPicPr>
        <p:blipFill rotWithShape="1">
          <a:blip r:embed="rId3">
            <a:alphaModFix/>
          </a:blip>
          <a:srcRect b="-13856"/>
          <a:stretch/>
        </p:blipFill>
        <p:spPr>
          <a:xfrm>
            <a:off x="730000" y="2036025"/>
            <a:ext cx="2848799" cy="2848799"/>
          </a:xfrm>
          <a:prstGeom prst="rect">
            <a:avLst/>
          </a:prstGeom>
          <a:noFill/>
          <a:ln>
            <a:noFill/>
          </a:ln>
        </p:spPr>
      </p:pic>
      <p:sp>
        <p:nvSpPr>
          <p:cNvPr id="232" name="Google Shape;232;p34"/>
          <p:cNvSpPr txBox="1">
            <a:spLocks noGrp="1"/>
          </p:cNvSpPr>
          <p:nvPr>
            <p:ph type="body" idx="2"/>
          </p:nvPr>
        </p:nvSpPr>
        <p:spPr>
          <a:xfrm>
            <a:off x="4983200" y="415425"/>
            <a:ext cx="3807900" cy="4469400"/>
          </a:xfrm>
          <a:prstGeom prst="rect">
            <a:avLst/>
          </a:prstGeom>
        </p:spPr>
        <p:txBody>
          <a:bodyPr spcFirstLastPara="1" wrap="square" lIns="91425" tIns="91425" rIns="91425" bIns="91425" anchor="t" anchorCtr="0">
            <a:noAutofit/>
          </a:bodyPr>
          <a:lstStyle/>
          <a:p>
            <a:pPr marL="457200" lvl="0" indent="-317500" algn="l" rtl="0">
              <a:spcBef>
                <a:spcPts val="0"/>
              </a:spcBef>
              <a:spcAft>
                <a:spcPts val="0"/>
              </a:spcAft>
              <a:buSzPts val="1400"/>
              <a:buChar char="●"/>
            </a:pPr>
            <a:r>
              <a:rPr lang="en" sz="1400"/>
              <a:t>Reason for publishing with University Library</a:t>
            </a:r>
            <a:endParaRPr sz="1400"/>
          </a:p>
          <a:p>
            <a:pPr marL="914400" lvl="1" indent="-317500" algn="l" rtl="0">
              <a:spcBef>
                <a:spcPts val="1000"/>
              </a:spcBef>
              <a:spcAft>
                <a:spcPts val="0"/>
              </a:spcAft>
              <a:buSzPts val="1400"/>
              <a:buChar char="○"/>
            </a:pPr>
            <a:r>
              <a:rPr lang="en" sz="1400"/>
              <a:t>Free or low-cost option</a:t>
            </a:r>
            <a:endParaRPr sz="1400"/>
          </a:p>
          <a:p>
            <a:pPr marL="914400" lvl="1" indent="-317500" algn="l" rtl="0">
              <a:spcBef>
                <a:spcPts val="0"/>
              </a:spcBef>
              <a:spcAft>
                <a:spcPts val="0"/>
              </a:spcAft>
              <a:buSzPts val="1400"/>
              <a:buChar char="○"/>
            </a:pPr>
            <a:r>
              <a:rPr lang="en" sz="1400"/>
              <a:t>Digital repository/preservation</a:t>
            </a:r>
            <a:endParaRPr sz="1400"/>
          </a:p>
          <a:p>
            <a:pPr marL="914400" lvl="1" indent="-317500" algn="l" rtl="0">
              <a:spcBef>
                <a:spcPts val="0"/>
              </a:spcBef>
              <a:spcAft>
                <a:spcPts val="0"/>
              </a:spcAft>
              <a:buSzPts val="1400"/>
              <a:buChar char="○"/>
            </a:pPr>
            <a:r>
              <a:rPr lang="en" sz="1400"/>
              <a:t>Legacy</a:t>
            </a:r>
            <a:endParaRPr sz="1400"/>
          </a:p>
          <a:p>
            <a:pPr marL="457200" lvl="0" indent="-317500" algn="l" rtl="0">
              <a:lnSpc>
                <a:spcPct val="105000"/>
              </a:lnSpc>
              <a:spcBef>
                <a:spcPts val="1000"/>
              </a:spcBef>
              <a:spcAft>
                <a:spcPts val="0"/>
              </a:spcAft>
              <a:buSzPts val="1400"/>
              <a:buChar char="●"/>
            </a:pPr>
            <a:r>
              <a:rPr lang="en" sz="1400"/>
              <a:t>Ranked most important:</a:t>
            </a:r>
            <a:endParaRPr sz="1400"/>
          </a:p>
          <a:p>
            <a:pPr marL="914400" lvl="1" indent="-317500" algn="l" rtl="0">
              <a:lnSpc>
                <a:spcPct val="105000"/>
              </a:lnSpc>
              <a:spcBef>
                <a:spcPts val="1000"/>
              </a:spcBef>
              <a:spcAft>
                <a:spcPts val="0"/>
              </a:spcAft>
              <a:buSzPts val="1400"/>
              <a:buChar char="○"/>
            </a:pPr>
            <a:r>
              <a:rPr lang="en" sz="1400"/>
              <a:t>Preservation of scholarship: 3</a:t>
            </a:r>
            <a:endParaRPr sz="1400"/>
          </a:p>
          <a:p>
            <a:pPr marL="914400" lvl="1" indent="-317500" algn="l" rtl="0">
              <a:lnSpc>
                <a:spcPct val="105000"/>
              </a:lnSpc>
              <a:spcBef>
                <a:spcPts val="0"/>
              </a:spcBef>
              <a:spcAft>
                <a:spcPts val="0"/>
              </a:spcAft>
              <a:buSzPts val="1400"/>
              <a:buChar char="○"/>
            </a:pPr>
            <a:r>
              <a:rPr lang="en" sz="1400"/>
              <a:t>Ease of digital publishing: 1</a:t>
            </a:r>
            <a:endParaRPr sz="1400"/>
          </a:p>
          <a:p>
            <a:pPr marL="914400" lvl="1" indent="-317500" algn="l" rtl="0">
              <a:lnSpc>
                <a:spcPct val="105000"/>
              </a:lnSpc>
              <a:spcBef>
                <a:spcPts val="0"/>
              </a:spcBef>
              <a:spcAft>
                <a:spcPts val="0"/>
              </a:spcAft>
              <a:buSzPts val="1400"/>
              <a:buChar char="○"/>
            </a:pPr>
            <a:r>
              <a:rPr lang="en" sz="1400"/>
              <a:t>Readers having free access to scholarship: 4</a:t>
            </a:r>
            <a:endParaRPr sz="1400"/>
          </a:p>
          <a:p>
            <a:pPr marL="914400" lvl="1" indent="-317500" algn="l" rtl="0">
              <a:lnSpc>
                <a:spcPct val="105000"/>
              </a:lnSpc>
              <a:spcBef>
                <a:spcPts val="0"/>
              </a:spcBef>
              <a:spcAft>
                <a:spcPts val="0"/>
              </a:spcAft>
              <a:buSzPts val="1400"/>
              <a:buChar char="○"/>
            </a:pPr>
            <a:r>
              <a:rPr lang="en" sz="1400"/>
              <a:t>Efficient editorial workflow: 1</a:t>
            </a:r>
            <a:endParaRPr sz="1400"/>
          </a:p>
          <a:p>
            <a:pPr marL="457200" lvl="0" indent="-317500" algn="l" rtl="0">
              <a:lnSpc>
                <a:spcPct val="105000"/>
              </a:lnSpc>
              <a:spcBef>
                <a:spcPts val="1000"/>
              </a:spcBef>
              <a:spcAft>
                <a:spcPts val="0"/>
              </a:spcAft>
              <a:buSzPts val="1400"/>
              <a:buChar char="●"/>
            </a:pPr>
            <a:r>
              <a:rPr lang="en" sz="1400"/>
              <a:t>Ranked least important:</a:t>
            </a:r>
            <a:endParaRPr sz="1400"/>
          </a:p>
          <a:p>
            <a:pPr marL="914400" lvl="1" indent="-317500" algn="l" rtl="0">
              <a:lnSpc>
                <a:spcPct val="105000"/>
              </a:lnSpc>
              <a:spcBef>
                <a:spcPts val="1000"/>
              </a:spcBef>
              <a:spcAft>
                <a:spcPts val="0"/>
              </a:spcAft>
              <a:buSzPts val="1400"/>
              <a:buChar char="○"/>
            </a:pPr>
            <a:r>
              <a:rPr lang="en" sz="1400"/>
              <a:t>Preservation of scholarship: 2</a:t>
            </a:r>
            <a:endParaRPr sz="1400"/>
          </a:p>
          <a:p>
            <a:pPr marL="914400" lvl="1" indent="-317500" algn="l" rtl="0">
              <a:lnSpc>
                <a:spcPct val="105000"/>
              </a:lnSpc>
              <a:spcBef>
                <a:spcPts val="0"/>
              </a:spcBef>
              <a:spcAft>
                <a:spcPts val="0"/>
              </a:spcAft>
              <a:buSzPts val="1400"/>
              <a:buChar char="○"/>
            </a:pPr>
            <a:r>
              <a:rPr lang="en" sz="1400"/>
              <a:t>Ease of digital publishing: 1</a:t>
            </a:r>
            <a:endParaRPr sz="1400"/>
          </a:p>
          <a:p>
            <a:pPr marL="914400" lvl="1" indent="-317500" algn="l" rtl="0">
              <a:lnSpc>
                <a:spcPct val="105000"/>
              </a:lnSpc>
              <a:spcBef>
                <a:spcPts val="0"/>
              </a:spcBef>
              <a:spcAft>
                <a:spcPts val="0"/>
              </a:spcAft>
              <a:buSzPts val="1400"/>
              <a:buChar char="○"/>
            </a:pPr>
            <a:r>
              <a:rPr lang="en" sz="1400"/>
              <a:t>Efficient editorial workflow: 6</a:t>
            </a:r>
            <a:endParaRPr sz="1400"/>
          </a:p>
          <a:p>
            <a:pPr marL="0" lvl="0" indent="0" algn="l" rtl="0">
              <a:lnSpc>
                <a:spcPct val="105000"/>
              </a:lnSpc>
              <a:spcBef>
                <a:spcPts val="0"/>
              </a:spcBef>
              <a:spcAft>
                <a:spcPts val="1000"/>
              </a:spcAft>
              <a:buSzPts val="935"/>
              <a:buNone/>
            </a:pPr>
            <a:endParaRPr sz="1505"/>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Shape 237"/>
        <p:cNvGrpSpPr/>
        <p:nvPr/>
      </p:nvGrpSpPr>
      <p:grpSpPr>
        <a:xfrm>
          <a:off x="0" y="0"/>
          <a:ext cx="0" cy="0"/>
          <a:chOff x="0" y="0"/>
          <a:chExt cx="0" cy="0"/>
        </a:xfrm>
      </p:grpSpPr>
      <p:sp>
        <p:nvSpPr>
          <p:cNvPr id="238" name="Google Shape;238;p35"/>
          <p:cNvSpPr txBox="1">
            <a:spLocks noGrp="1"/>
          </p:cNvSpPr>
          <p:nvPr>
            <p:ph type="title"/>
          </p:nvPr>
        </p:nvSpPr>
        <p:spPr>
          <a:xfrm>
            <a:off x="729450" y="864300"/>
            <a:ext cx="7021200" cy="29850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a:t>Poll #4:</a:t>
            </a:r>
            <a:endParaRPr/>
          </a:p>
          <a:p>
            <a:pPr marL="0" lvl="0" indent="0" algn="l" rtl="0">
              <a:spcBef>
                <a:spcPts val="0"/>
              </a:spcBef>
              <a:spcAft>
                <a:spcPts val="0"/>
              </a:spcAft>
              <a:buNone/>
            </a:pPr>
            <a:r>
              <a:rPr lang="en"/>
              <a:t>How do you evaluate your library publishing program?</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36"/>
          <p:cNvSpPr txBox="1">
            <a:spLocks noGrp="1"/>
          </p:cNvSpPr>
          <p:nvPr>
            <p:ph type="title"/>
          </p:nvPr>
        </p:nvSpPr>
        <p:spPr>
          <a:xfrm>
            <a:off x="729450" y="1318650"/>
            <a:ext cx="7688700" cy="5352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Evaluating active journals</a:t>
            </a:r>
            <a:endParaRPr/>
          </a:p>
        </p:txBody>
      </p:sp>
      <p:sp>
        <p:nvSpPr>
          <p:cNvPr id="244" name="Google Shape;244;p36"/>
          <p:cNvSpPr txBox="1">
            <a:spLocks noGrp="1"/>
          </p:cNvSpPr>
          <p:nvPr>
            <p:ph type="body" idx="1"/>
          </p:nvPr>
        </p:nvSpPr>
        <p:spPr>
          <a:xfrm>
            <a:off x="729450" y="2078875"/>
            <a:ext cx="7688700" cy="2261100"/>
          </a:xfrm>
          <a:prstGeom prst="rect">
            <a:avLst/>
          </a:prstGeom>
        </p:spPr>
        <p:txBody>
          <a:bodyPr spcFirstLastPara="1" wrap="square" lIns="91425" tIns="91425" rIns="91425" bIns="91425" anchor="t" anchorCtr="0">
            <a:noAutofit/>
          </a:bodyPr>
          <a:lstStyle/>
          <a:p>
            <a:pPr marL="457200" lvl="0" indent="-317500" algn="l" rtl="0">
              <a:spcBef>
                <a:spcPts val="0"/>
              </a:spcBef>
              <a:spcAft>
                <a:spcPts val="0"/>
              </a:spcAft>
              <a:buSzPts val="1400"/>
              <a:buChar char="●"/>
            </a:pPr>
            <a:r>
              <a:rPr lang="en" sz="1400"/>
              <a:t>Basic rubric for evaluating criteria</a:t>
            </a:r>
            <a:endParaRPr sz="1400"/>
          </a:p>
          <a:p>
            <a:pPr marL="457200" lvl="0" indent="-317500" algn="l" rtl="0">
              <a:spcBef>
                <a:spcPts val="1000"/>
              </a:spcBef>
              <a:spcAft>
                <a:spcPts val="0"/>
              </a:spcAft>
              <a:buSzPts val="1400"/>
              <a:buChar char="●"/>
            </a:pPr>
            <a:r>
              <a:rPr lang="en" sz="1400"/>
              <a:t>Four general categories</a:t>
            </a:r>
            <a:endParaRPr sz="1400"/>
          </a:p>
          <a:p>
            <a:pPr marL="914400" lvl="1" indent="-317500" algn="l" rtl="0">
              <a:spcBef>
                <a:spcPts val="0"/>
              </a:spcBef>
              <a:spcAft>
                <a:spcPts val="0"/>
              </a:spcAft>
              <a:buSzPts val="1400"/>
              <a:buChar char="○"/>
            </a:pPr>
            <a:r>
              <a:rPr lang="en" sz="1400"/>
              <a:t>Values-based</a:t>
            </a:r>
            <a:endParaRPr sz="1400"/>
          </a:p>
          <a:p>
            <a:pPr marL="914400" lvl="1" indent="-317500" algn="l" rtl="0">
              <a:spcBef>
                <a:spcPts val="0"/>
              </a:spcBef>
              <a:spcAft>
                <a:spcPts val="0"/>
              </a:spcAft>
              <a:buSzPts val="1400"/>
              <a:buChar char="○"/>
            </a:pPr>
            <a:r>
              <a:rPr lang="en" sz="1400"/>
              <a:t>Diversity</a:t>
            </a:r>
            <a:endParaRPr sz="1400"/>
          </a:p>
          <a:p>
            <a:pPr marL="914400" lvl="1" indent="-317500" algn="l" rtl="0">
              <a:spcBef>
                <a:spcPts val="0"/>
              </a:spcBef>
              <a:spcAft>
                <a:spcPts val="0"/>
              </a:spcAft>
              <a:buSzPts val="1400"/>
              <a:buChar char="○"/>
            </a:pPr>
            <a:r>
              <a:rPr lang="en" sz="1400"/>
              <a:t>Community oriented</a:t>
            </a:r>
            <a:endParaRPr sz="1400"/>
          </a:p>
          <a:p>
            <a:pPr marL="914400" lvl="1" indent="-317500" algn="l" rtl="0">
              <a:spcBef>
                <a:spcPts val="0"/>
              </a:spcBef>
              <a:spcAft>
                <a:spcPts val="0"/>
              </a:spcAft>
              <a:buSzPts val="1400"/>
              <a:buChar char="○"/>
            </a:pPr>
            <a:r>
              <a:rPr lang="en" sz="1400"/>
              <a:t>Available to all</a:t>
            </a:r>
            <a:endParaRPr sz="1400"/>
          </a:p>
          <a:p>
            <a:pPr marL="457200" lvl="0" indent="-317500" algn="l" rtl="0">
              <a:spcBef>
                <a:spcPts val="1000"/>
              </a:spcBef>
              <a:spcAft>
                <a:spcPts val="0"/>
              </a:spcAft>
              <a:buSzPts val="1400"/>
              <a:buChar char="●"/>
            </a:pPr>
            <a:r>
              <a:rPr lang="en" sz="1400"/>
              <a:t>Add up points for overall score, but allow room for subjective opinion</a:t>
            </a:r>
            <a:endParaRPr sz="1400"/>
          </a:p>
          <a:p>
            <a:pPr marL="0" lvl="0" indent="0" algn="l" rtl="0">
              <a:spcBef>
                <a:spcPts val="1200"/>
              </a:spcBef>
              <a:spcAft>
                <a:spcPts val="0"/>
              </a:spcAft>
              <a:buNone/>
            </a:pPr>
            <a:endParaRPr/>
          </a:p>
          <a:p>
            <a:pPr marL="0" lvl="0" indent="0" algn="l" rtl="0">
              <a:spcBef>
                <a:spcPts val="1200"/>
              </a:spcBef>
              <a:spcAft>
                <a:spcPts val="1200"/>
              </a:spcAft>
              <a:buNone/>
            </a:pP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37"/>
          <p:cNvSpPr txBox="1">
            <a:spLocks noGrp="1"/>
          </p:cNvSpPr>
          <p:nvPr>
            <p:ph type="body" idx="1"/>
          </p:nvPr>
        </p:nvSpPr>
        <p:spPr>
          <a:xfrm>
            <a:off x="730000" y="2523650"/>
            <a:ext cx="3300900" cy="15975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
              <a:t>Use the QR Code or link to view the evaluation rubric in Excel</a:t>
            </a:r>
            <a:endParaRPr/>
          </a:p>
        </p:txBody>
      </p:sp>
      <p:pic>
        <p:nvPicPr>
          <p:cNvPr id="250" name="Google Shape;250;p37">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5652450" y="2037138"/>
            <a:ext cx="2225975" cy="2225975"/>
          </a:xfrm>
          <a:prstGeom prst="rect">
            <a:avLst/>
          </a:prstGeom>
          <a:noFill/>
          <a:ln>
            <a:noFill/>
          </a:ln>
        </p:spPr>
      </p:pic>
      <p:sp>
        <p:nvSpPr>
          <p:cNvPr id="251" name="Google Shape;251;p37"/>
          <p:cNvSpPr txBox="1">
            <a:spLocks noGrp="1"/>
          </p:cNvSpPr>
          <p:nvPr>
            <p:ph type="title"/>
          </p:nvPr>
        </p:nvSpPr>
        <p:spPr>
          <a:xfrm>
            <a:off x="730000" y="1318650"/>
            <a:ext cx="3300900" cy="13815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Journal Evaluation Rubric</a:t>
            </a:r>
            <a:endParaRPr/>
          </a:p>
        </p:txBody>
      </p:sp>
      <p:sp>
        <p:nvSpPr>
          <p:cNvPr id="252" name="Google Shape;252;p37">
            <a:extLst>
              <a:ext uri="{C183D7F6-B498-43B3-948B-1728B52AA6E4}">
                <adec:decorative xmlns:adec="http://schemas.microsoft.com/office/drawing/2017/decorative" val="1"/>
              </a:ext>
            </a:extLst>
          </p:cNvPr>
          <p:cNvSpPr/>
          <p:nvPr/>
        </p:nvSpPr>
        <p:spPr>
          <a:xfrm>
            <a:off x="5504688" y="1785588"/>
            <a:ext cx="2521500" cy="2729100"/>
          </a:xfrm>
          <a:prstGeom prst="rect">
            <a:avLst/>
          </a:prstGeom>
          <a:noFill/>
          <a:ln w="3810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Lato"/>
              <a:ea typeface="Lato"/>
              <a:cs typeface="Lato"/>
              <a:sym typeface="Lato"/>
            </a:endParaRPr>
          </a:p>
        </p:txBody>
      </p:sp>
      <p:sp>
        <p:nvSpPr>
          <p:cNvPr id="253" name="Google Shape;253;p37"/>
          <p:cNvSpPr txBox="1"/>
          <p:nvPr/>
        </p:nvSpPr>
        <p:spPr>
          <a:xfrm>
            <a:off x="5549388" y="1388050"/>
            <a:ext cx="2476800" cy="308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u="sng">
                <a:solidFill>
                  <a:schemeClr val="hlink"/>
                </a:solidFill>
                <a:latin typeface="Lato"/>
                <a:ea typeface="Lato"/>
                <a:cs typeface="Lato"/>
                <a:sym typeface="Lato"/>
                <a:hlinkClick r:id="rId4"/>
              </a:rPr>
              <a:t>https://tinyurl.com/bhwzbxpm</a:t>
            </a:r>
            <a:endParaRPr sz="1300">
              <a:solidFill>
                <a:schemeClr val="accent1"/>
              </a:solidFill>
              <a:latin typeface="Lato"/>
              <a:ea typeface="Lato"/>
              <a:cs typeface="Lato"/>
              <a:sym typeface="Lato"/>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9" name="Google Shape;259;p38"/>
          <p:cNvSpPr txBox="1">
            <a:spLocks noGrp="1"/>
          </p:cNvSpPr>
          <p:nvPr>
            <p:ph type="title"/>
          </p:nvPr>
        </p:nvSpPr>
        <p:spPr>
          <a:xfrm>
            <a:off x="538075" y="512575"/>
            <a:ext cx="7344300" cy="4854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Journal Evaluation Rubric</a:t>
            </a:r>
            <a:endParaRPr dirty="0"/>
          </a:p>
        </p:txBody>
      </p:sp>
      <p:sp>
        <p:nvSpPr>
          <p:cNvPr id="258" name="Google Shape;258;p38"/>
          <p:cNvSpPr txBox="1">
            <a:spLocks noGrp="1"/>
          </p:cNvSpPr>
          <p:nvPr>
            <p:ph type="body" idx="1"/>
          </p:nvPr>
        </p:nvSpPr>
        <p:spPr>
          <a:xfrm>
            <a:off x="714650" y="1249300"/>
            <a:ext cx="7866300" cy="823500"/>
          </a:xfrm>
          <a:prstGeom prst="rect">
            <a:avLst/>
          </a:prstGeom>
        </p:spPr>
        <p:txBody>
          <a:bodyPr spcFirstLastPara="1" wrap="square" lIns="91425" tIns="91425" rIns="91425" bIns="91425" anchor="t" anchorCtr="0">
            <a:normAutofit lnSpcReduction="10000"/>
          </a:bodyPr>
          <a:lstStyle/>
          <a:p>
            <a:pPr marL="457200" lvl="0" indent="-311150" algn="l" rtl="0">
              <a:spcBef>
                <a:spcPts val="0"/>
              </a:spcBef>
              <a:spcAft>
                <a:spcPts val="0"/>
              </a:spcAft>
              <a:buSzPts val="1300"/>
              <a:buChar char="●"/>
            </a:pPr>
            <a:r>
              <a:rPr lang="en"/>
              <a:t>Divided into four LPC Framework categories</a:t>
            </a:r>
            <a:endParaRPr/>
          </a:p>
          <a:p>
            <a:pPr marL="457200" lvl="0" indent="-311150" algn="l" rtl="0">
              <a:spcBef>
                <a:spcPts val="0"/>
              </a:spcBef>
              <a:spcAft>
                <a:spcPts val="0"/>
              </a:spcAft>
              <a:buSzPts val="1300"/>
              <a:buChar char="●"/>
            </a:pPr>
            <a:r>
              <a:rPr lang="en"/>
              <a:t>Three possible points, allows for N/A</a:t>
            </a:r>
            <a:endParaRPr/>
          </a:p>
          <a:p>
            <a:pPr marL="457200" lvl="0" indent="-311150" algn="l" rtl="0">
              <a:spcBef>
                <a:spcPts val="0"/>
              </a:spcBef>
              <a:spcAft>
                <a:spcPts val="0"/>
              </a:spcAft>
              <a:buSzPts val="1300"/>
              <a:buChar char="●"/>
            </a:pPr>
            <a:r>
              <a:rPr lang="en"/>
              <a:t>Lists every journal to compare scores</a:t>
            </a:r>
            <a:endParaRPr/>
          </a:p>
        </p:txBody>
      </p:sp>
      <p:pic>
        <p:nvPicPr>
          <p:cNvPr id="260" name="Google Shape;260;p38" descr="Gif of the journal evaulation excel spreadsheet rubric"/>
          <p:cNvPicPr preferRelativeResize="0"/>
          <p:nvPr/>
        </p:nvPicPr>
        <p:blipFill>
          <a:blip r:embed="rId3">
            <a:alphaModFix/>
          </a:blip>
          <a:stretch>
            <a:fillRect/>
          </a:stretch>
        </p:blipFill>
        <p:spPr>
          <a:xfrm>
            <a:off x="836237" y="2072800"/>
            <a:ext cx="7408176" cy="3082876"/>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Google Shape;265;p39"/>
          <p:cNvSpPr txBox="1">
            <a:spLocks noGrp="1"/>
          </p:cNvSpPr>
          <p:nvPr>
            <p:ph type="title"/>
          </p:nvPr>
        </p:nvSpPr>
        <p:spPr>
          <a:xfrm>
            <a:off x="729450" y="1318650"/>
            <a:ext cx="7688700" cy="5352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Testing the rubric: how will this work with potential new journals?</a:t>
            </a:r>
            <a:endParaRPr/>
          </a:p>
        </p:txBody>
      </p:sp>
      <p:sp>
        <p:nvSpPr>
          <p:cNvPr id="266" name="Google Shape;266;p39"/>
          <p:cNvSpPr txBox="1">
            <a:spLocks noGrp="1"/>
          </p:cNvSpPr>
          <p:nvPr>
            <p:ph type="body" idx="1"/>
          </p:nvPr>
        </p:nvSpPr>
        <p:spPr>
          <a:xfrm>
            <a:off x="729450" y="2078875"/>
            <a:ext cx="7688700" cy="2604000"/>
          </a:xfrm>
          <a:prstGeom prst="rect">
            <a:avLst/>
          </a:prstGeom>
        </p:spPr>
        <p:txBody>
          <a:bodyPr spcFirstLastPara="1" wrap="square" lIns="91425" tIns="91425" rIns="91425" bIns="91425" anchor="t" anchorCtr="0">
            <a:normAutofit/>
          </a:bodyPr>
          <a:lstStyle/>
          <a:p>
            <a:pPr marL="457200" lvl="0" indent="-317500" algn="l" rtl="0">
              <a:spcBef>
                <a:spcPts val="0"/>
              </a:spcBef>
              <a:spcAft>
                <a:spcPts val="0"/>
              </a:spcAft>
              <a:buSzPts val="1400"/>
              <a:buChar char="●"/>
            </a:pPr>
            <a:r>
              <a:rPr lang="en" sz="1400"/>
              <a:t>Used rubric as a test run on three hosted journals, with varying results</a:t>
            </a:r>
            <a:endParaRPr sz="1400"/>
          </a:p>
          <a:p>
            <a:pPr marL="457200" lvl="0" indent="-317500" algn="l" rtl="0">
              <a:spcBef>
                <a:spcPts val="1000"/>
              </a:spcBef>
              <a:spcAft>
                <a:spcPts val="0"/>
              </a:spcAft>
              <a:buSzPts val="1400"/>
              <a:buChar char="●"/>
            </a:pPr>
            <a:r>
              <a:rPr lang="en" sz="1400"/>
              <a:t>Some questions/insights brought up during our evaluation:</a:t>
            </a:r>
            <a:endParaRPr sz="1400"/>
          </a:p>
          <a:p>
            <a:pPr marL="914400" lvl="1" indent="-317500" algn="l" rtl="0">
              <a:spcBef>
                <a:spcPts val="1000"/>
              </a:spcBef>
              <a:spcAft>
                <a:spcPts val="0"/>
              </a:spcAft>
              <a:buSzPts val="1400"/>
              <a:buChar char="○"/>
            </a:pPr>
            <a:r>
              <a:rPr lang="en" sz="1400"/>
              <a:t>What to do with a journal that doesn’t use metrics?</a:t>
            </a:r>
            <a:endParaRPr sz="1400"/>
          </a:p>
          <a:p>
            <a:pPr marL="914400" lvl="1" indent="-317500" algn="l" rtl="0">
              <a:spcBef>
                <a:spcPts val="0"/>
              </a:spcBef>
              <a:spcAft>
                <a:spcPts val="0"/>
              </a:spcAft>
              <a:buSzPts val="1400"/>
              <a:buChar char="○"/>
            </a:pPr>
            <a:r>
              <a:rPr lang="en" sz="1400"/>
              <a:t>How much does one person on the editorial team weigh against the journal itself?</a:t>
            </a:r>
            <a:endParaRPr sz="1400"/>
          </a:p>
          <a:p>
            <a:pPr marL="914400" lvl="1" indent="-317500" algn="l" rtl="0">
              <a:spcBef>
                <a:spcPts val="0"/>
              </a:spcBef>
              <a:spcAft>
                <a:spcPts val="0"/>
              </a:spcAft>
              <a:buSzPts val="1400"/>
              <a:buChar char="○"/>
            </a:pPr>
            <a:r>
              <a:rPr lang="en" sz="1400"/>
              <a:t>How are we supposed to know how they treat each other (community oriented)?</a:t>
            </a:r>
            <a:endParaRPr sz="1400"/>
          </a:p>
          <a:p>
            <a:pPr marL="914400" lvl="1" indent="-317500" algn="l" rtl="0">
              <a:spcBef>
                <a:spcPts val="0"/>
              </a:spcBef>
              <a:spcAft>
                <a:spcPts val="0"/>
              </a:spcAft>
              <a:buSzPts val="1400"/>
              <a:buChar char="○"/>
            </a:pPr>
            <a:r>
              <a:rPr lang="en" sz="1400"/>
              <a:t>How to evaluate if we haven’t dealt with them yet (i.e. since starting the position)</a:t>
            </a:r>
            <a:endParaRPr sz="1400"/>
          </a:p>
          <a:p>
            <a:pPr marL="0" lvl="0" indent="0" algn="l" rtl="0">
              <a:spcBef>
                <a:spcPts val="0"/>
              </a:spcBef>
              <a:spcAft>
                <a:spcPts val="0"/>
              </a:spcAft>
              <a:buNone/>
            </a:pPr>
            <a:endParaRPr sz="1400"/>
          </a:p>
          <a:p>
            <a:pPr marL="914400" lvl="0" indent="0" algn="l" rtl="0">
              <a:spcBef>
                <a:spcPts val="0"/>
              </a:spcBef>
              <a:spcAft>
                <a:spcPts val="0"/>
              </a:spcAft>
              <a:buNone/>
            </a:pPr>
            <a:endParaRPr sz="140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71" name="Google Shape;271;p40"/>
          <p:cNvSpPr txBox="1">
            <a:spLocks noGrp="1"/>
          </p:cNvSpPr>
          <p:nvPr>
            <p:ph type="title"/>
          </p:nvPr>
        </p:nvSpPr>
        <p:spPr>
          <a:xfrm>
            <a:off x="729450" y="1318650"/>
            <a:ext cx="7688700" cy="5352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Guidelines for taking on new journals</a:t>
            </a:r>
            <a:endParaRPr/>
          </a:p>
        </p:txBody>
      </p:sp>
      <p:sp>
        <p:nvSpPr>
          <p:cNvPr id="272" name="Google Shape;272;p40"/>
          <p:cNvSpPr txBox="1">
            <a:spLocks noGrp="1"/>
          </p:cNvSpPr>
          <p:nvPr>
            <p:ph type="body" idx="1"/>
          </p:nvPr>
        </p:nvSpPr>
        <p:spPr>
          <a:xfrm>
            <a:off x="729450" y="2078875"/>
            <a:ext cx="7688700" cy="2261100"/>
          </a:xfrm>
          <a:prstGeom prst="rect">
            <a:avLst/>
          </a:prstGeom>
        </p:spPr>
        <p:txBody>
          <a:bodyPr spcFirstLastPara="1" wrap="square" lIns="91425" tIns="91425" rIns="91425" bIns="91425" anchor="t" anchorCtr="0">
            <a:noAutofit/>
          </a:bodyPr>
          <a:lstStyle/>
          <a:p>
            <a:pPr marL="457200" lvl="0" indent="-317500" algn="l" rtl="0">
              <a:spcBef>
                <a:spcPts val="0"/>
              </a:spcBef>
              <a:spcAft>
                <a:spcPts val="0"/>
              </a:spcAft>
              <a:buSzPts val="1400"/>
              <a:buChar char="●"/>
            </a:pPr>
            <a:r>
              <a:rPr lang="en" sz="1400"/>
              <a:t>Decision tree to help guide process</a:t>
            </a:r>
            <a:endParaRPr sz="1400"/>
          </a:p>
          <a:p>
            <a:pPr marL="914400" lvl="1" indent="-317500" algn="l" rtl="0">
              <a:spcBef>
                <a:spcPts val="0"/>
              </a:spcBef>
              <a:spcAft>
                <a:spcPts val="0"/>
              </a:spcAft>
              <a:buSzPts val="1400"/>
              <a:buChar char="○"/>
            </a:pPr>
            <a:r>
              <a:rPr lang="en" sz="1400"/>
              <a:t>Will they be uploading and publishing on their own? </a:t>
            </a:r>
            <a:endParaRPr sz="1400"/>
          </a:p>
          <a:p>
            <a:pPr marL="914400" lvl="1" indent="-317500" algn="l" rtl="0">
              <a:spcBef>
                <a:spcPts val="0"/>
              </a:spcBef>
              <a:spcAft>
                <a:spcPts val="0"/>
              </a:spcAft>
              <a:buSzPts val="1400"/>
              <a:buChar char="○"/>
            </a:pPr>
            <a:r>
              <a:rPr lang="en" sz="1400"/>
              <a:t>Will they use the OJS workflow or something else? </a:t>
            </a:r>
            <a:endParaRPr sz="1400"/>
          </a:p>
          <a:p>
            <a:pPr marL="914400" lvl="1" indent="-317500" algn="l" rtl="0">
              <a:spcBef>
                <a:spcPts val="0"/>
              </a:spcBef>
              <a:spcAft>
                <a:spcPts val="0"/>
              </a:spcAft>
              <a:buSzPts val="1400"/>
              <a:buChar char="○"/>
            </a:pPr>
            <a:r>
              <a:rPr lang="en" sz="1400"/>
              <a:t>How much support from the library will they need (i.e. time spent by faculty/staff)</a:t>
            </a:r>
            <a:endParaRPr sz="1400"/>
          </a:p>
          <a:p>
            <a:pPr marL="914400" lvl="1" indent="-317500" algn="l" rtl="0">
              <a:spcBef>
                <a:spcPts val="0"/>
              </a:spcBef>
              <a:spcAft>
                <a:spcPts val="0"/>
              </a:spcAft>
              <a:buSzPts val="1400"/>
              <a:buChar char="○"/>
            </a:pPr>
            <a:r>
              <a:rPr lang="en" sz="1400"/>
              <a:t>Are they connected to the university at all? If not, are they connected to a scholarly society?</a:t>
            </a:r>
            <a:endParaRPr sz="1400"/>
          </a:p>
          <a:p>
            <a:pPr marL="914400" lvl="1" indent="-317500" algn="l" rtl="0">
              <a:spcBef>
                <a:spcPts val="0"/>
              </a:spcBef>
              <a:spcAft>
                <a:spcPts val="0"/>
              </a:spcAft>
              <a:buSzPts val="1400"/>
              <a:buChar char="○"/>
            </a:pPr>
            <a:r>
              <a:rPr lang="en" sz="1400"/>
              <a:t>Are they financially transparent? </a:t>
            </a:r>
            <a:endParaRPr sz="1400"/>
          </a:p>
          <a:p>
            <a:pPr marL="914400" lvl="1" indent="-317500" algn="l" rtl="0">
              <a:lnSpc>
                <a:spcPct val="115000"/>
              </a:lnSpc>
              <a:spcBef>
                <a:spcPts val="0"/>
              </a:spcBef>
              <a:spcAft>
                <a:spcPts val="0"/>
              </a:spcAft>
              <a:buSzPts val="1400"/>
              <a:buChar char="○"/>
            </a:pPr>
            <a:r>
              <a:rPr lang="en" sz="1400"/>
              <a:t>Do their values/policies align with the library’s?</a:t>
            </a:r>
            <a:endParaRPr sz="1400"/>
          </a:p>
          <a:p>
            <a:pPr marL="457200" lvl="0" indent="-317500" algn="l" rtl="0">
              <a:spcBef>
                <a:spcPts val="1000"/>
              </a:spcBef>
              <a:spcAft>
                <a:spcPts val="0"/>
              </a:spcAft>
              <a:buSzPts val="1400"/>
              <a:buChar char="●"/>
            </a:pPr>
            <a:r>
              <a:rPr lang="en" sz="1400"/>
              <a:t>Allow room for subjective opinion</a:t>
            </a:r>
            <a:endParaRPr sz="1400"/>
          </a:p>
          <a:p>
            <a:pPr marL="0" lvl="0" indent="0" algn="l" rtl="0">
              <a:spcBef>
                <a:spcPts val="1200"/>
              </a:spcBef>
              <a:spcAft>
                <a:spcPts val="0"/>
              </a:spcAft>
              <a:buNone/>
            </a:pPr>
            <a:endParaRPr/>
          </a:p>
          <a:p>
            <a:pPr marL="0" lvl="0" indent="0" algn="l" rtl="0">
              <a:spcBef>
                <a:spcPts val="1200"/>
              </a:spcBef>
              <a:spcAft>
                <a:spcPts val="1200"/>
              </a:spcAft>
              <a:buNone/>
            </a:pPr>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pic>
        <p:nvPicPr>
          <p:cNvPr id="277" name="Google Shape;277;p41" descr="New Journals Decision Tree"/>
          <p:cNvPicPr preferRelativeResize="0"/>
          <p:nvPr/>
        </p:nvPicPr>
        <p:blipFill rotWithShape="1">
          <a:blip r:embed="rId3">
            <a:alphaModFix/>
          </a:blip>
          <a:srcRect l="14200" t="4905" r="14222" b="5085"/>
          <a:stretch/>
        </p:blipFill>
        <p:spPr>
          <a:xfrm>
            <a:off x="1350175" y="113764"/>
            <a:ext cx="6949824" cy="4915974"/>
          </a:xfrm>
          <a:prstGeom prst="rect">
            <a:avLst/>
          </a:prstGeom>
          <a:noFill/>
          <a:ln>
            <a:noFill/>
          </a:ln>
        </p:spPr>
      </p:pic>
      <p:sp>
        <p:nvSpPr>
          <p:cNvPr id="278" name="Google Shape;278;p41"/>
          <p:cNvSpPr txBox="1">
            <a:spLocks noGrp="1"/>
          </p:cNvSpPr>
          <p:nvPr>
            <p:ph type="title" idx="4294967295"/>
          </p:nvPr>
        </p:nvSpPr>
        <p:spPr>
          <a:xfrm>
            <a:off x="385775" y="249150"/>
            <a:ext cx="2190000" cy="341700"/>
          </a:xfrm>
          <a:prstGeom prst="rect">
            <a:avLst/>
          </a:prstGeom>
          <a:noFill/>
          <a:ln>
            <a:noFill/>
            <a:prstDash/>
          </a:ln>
          <a:effectLst/>
        </p:spPr>
        <p:txBody>
          <a:bodyPr rot="0" spcFirstLastPara="1" vertOverflow="overflow" horzOverflow="overflow" vert="horz" wrap="square" lIns="91425" tIns="91425" rIns="91425" bIns="91425"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300" b="0" i="0" u="none" strike="noStrike" kern="0" cap="none" spc="0" normalizeH="0" baseline="0" noProof="0" dirty="0">
                <a:ln>
                  <a:noFill/>
                </a:ln>
                <a:solidFill>
                  <a:schemeClr val="accent1"/>
                </a:solidFill>
                <a:effectLst/>
                <a:uLnTx/>
                <a:uFillTx/>
                <a:latin typeface="Lato"/>
                <a:ea typeface="Lato"/>
                <a:cs typeface="Lato"/>
                <a:sym typeface="Lato"/>
              </a:rPr>
              <a:t>New Journal Decision Tree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2" name="Title 1">
            <a:extLst>
              <a:ext uri="{FF2B5EF4-FFF2-40B4-BE49-F238E27FC236}">
                <a16:creationId xmlns:a16="http://schemas.microsoft.com/office/drawing/2014/main" id="{A654BEAF-272B-2468-BECC-B6C7D2FF0DD1}"/>
              </a:ext>
            </a:extLst>
          </p:cNvPr>
          <p:cNvSpPr>
            <a:spLocks noGrp="1"/>
          </p:cNvSpPr>
          <p:nvPr>
            <p:ph type="title" idx="4294967295"/>
          </p:nvPr>
        </p:nvSpPr>
        <p:spPr>
          <a:xfrm>
            <a:off x="311700" y="-572700"/>
            <a:ext cx="8520600" cy="572700"/>
          </a:xfrm>
        </p:spPr>
        <p:txBody>
          <a:bodyPr spcFirstLastPara="1" wrap="square" lIns="91425" tIns="91425" rIns="91425" bIns="91425" anchor="b" anchorCtr="0">
            <a:normAutofit fontScale="90000"/>
          </a:bodyPr>
          <a:lstStyle/>
          <a:p>
            <a:r>
              <a:rPr lang="en-US" dirty="0"/>
              <a:t>Presenter Information</a:t>
            </a:r>
          </a:p>
        </p:txBody>
      </p:sp>
      <p:pic>
        <p:nvPicPr>
          <p:cNvPr id="103" name="Google Shape;103;p15" descr="Headshot of Rachel Molina"/>
          <p:cNvPicPr preferRelativeResize="0"/>
          <p:nvPr/>
        </p:nvPicPr>
        <p:blipFill>
          <a:blip r:embed="rId3">
            <a:alphaModFix/>
          </a:blip>
          <a:stretch>
            <a:fillRect/>
          </a:stretch>
        </p:blipFill>
        <p:spPr>
          <a:xfrm>
            <a:off x="435900" y="1140025"/>
            <a:ext cx="1850900" cy="1850900"/>
          </a:xfrm>
          <a:prstGeom prst="rect">
            <a:avLst/>
          </a:prstGeom>
          <a:noFill/>
          <a:ln>
            <a:noFill/>
          </a:ln>
        </p:spPr>
      </p:pic>
      <p:sp>
        <p:nvSpPr>
          <p:cNvPr id="105" name="Google Shape;105;p15"/>
          <p:cNvSpPr txBox="1"/>
          <p:nvPr/>
        </p:nvSpPr>
        <p:spPr>
          <a:xfrm>
            <a:off x="373900" y="3133775"/>
            <a:ext cx="3000000" cy="8697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sz="1000" b="1">
                <a:solidFill>
                  <a:schemeClr val="dk1"/>
                </a:solidFill>
                <a:latin typeface="Open Sans"/>
                <a:ea typeface="Open Sans"/>
                <a:cs typeface="Open Sans"/>
                <a:sym typeface="Open Sans"/>
              </a:rPr>
              <a:t>Rachel Molina</a:t>
            </a:r>
            <a:endParaRPr sz="1000" b="1">
              <a:solidFill>
                <a:schemeClr val="dk1"/>
              </a:solidFill>
              <a:latin typeface="Open Sans"/>
              <a:ea typeface="Open Sans"/>
              <a:cs typeface="Open Sans"/>
              <a:sym typeface="Open Sans"/>
            </a:endParaRPr>
          </a:p>
          <a:p>
            <a:pPr marL="0" lvl="0" indent="0" algn="l" rtl="0">
              <a:lnSpc>
                <a:spcPct val="115000"/>
              </a:lnSpc>
              <a:spcBef>
                <a:spcPts val="0"/>
              </a:spcBef>
              <a:spcAft>
                <a:spcPts val="0"/>
              </a:spcAft>
              <a:buNone/>
            </a:pPr>
            <a:r>
              <a:rPr lang="en" sz="1000">
                <a:solidFill>
                  <a:schemeClr val="dk1"/>
                </a:solidFill>
                <a:latin typeface="Open Sans"/>
                <a:ea typeface="Open Sans"/>
                <a:cs typeface="Open Sans"/>
                <a:sym typeface="Open Sans"/>
              </a:rPr>
              <a:t>Digital Publishing and Repository Librarian</a:t>
            </a:r>
            <a:endParaRPr sz="1000">
              <a:solidFill>
                <a:schemeClr val="dk1"/>
              </a:solidFill>
              <a:latin typeface="Open Sans"/>
              <a:ea typeface="Open Sans"/>
              <a:cs typeface="Open Sans"/>
              <a:sym typeface="Open Sans"/>
            </a:endParaRPr>
          </a:p>
          <a:p>
            <a:pPr marL="0" lvl="0" indent="0" algn="l" rtl="0">
              <a:lnSpc>
                <a:spcPct val="115000"/>
              </a:lnSpc>
              <a:spcBef>
                <a:spcPts val="0"/>
              </a:spcBef>
              <a:spcAft>
                <a:spcPts val="0"/>
              </a:spcAft>
              <a:buNone/>
            </a:pPr>
            <a:r>
              <a:rPr lang="en" sz="1000">
                <a:solidFill>
                  <a:schemeClr val="dk1"/>
                </a:solidFill>
                <a:latin typeface="Open Sans"/>
                <a:ea typeface="Open Sans"/>
                <a:cs typeface="Open Sans"/>
                <a:sym typeface="Open Sans"/>
              </a:rPr>
              <a:t>ramolin@iu.edu</a:t>
            </a:r>
            <a:endParaRPr sz="1000">
              <a:solidFill>
                <a:schemeClr val="dk1"/>
              </a:solidFill>
              <a:latin typeface="Open Sans"/>
              <a:ea typeface="Open Sans"/>
              <a:cs typeface="Open Sans"/>
              <a:sym typeface="Open Sans"/>
            </a:endParaRPr>
          </a:p>
          <a:p>
            <a:pPr marL="0" lvl="0" indent="0" algn="l" rtl="0">
              <a:lnSpc>
                <a:spcPct val="115000"/>
              </a:lnSpc>
              <a:spcBef>
                <a:spcPts val="0"/>
              </a:spcBef>
              <a:spcAft>
                <a:spcPts val="0"/>
              </a:spcAft>
              <a:buNone/>
            </a:pPr>
            <a:r>
              <a:rPr lang="en" sz="1000">
                <a:solidFill>
                  <a:schemeClr val="dk1"/>
                </a:solidFill>
                <a:latin typeface="Open Sans"/>
                <a:ea typeface="Open Sans"/>
                <a:cs typeface="Open Sans"/>
                <a:sym typeface="Open Sans"/>
              </a:rPr>
              <a:t>  </a:t>
            </a:r>
            <a:r>
              <a:rPr lang="en" sz="1000">
                <a:solidFill>
                  <a:schemeClr val="dk1"/>
                </a:solidFill>
                <a:uFill>
                  <a:noFill/>
                </a:uFill>
                <a:latin typeface="Open Sans"/>
                <a:ea typeface="Open Sans"/>
                <a:cs typeface="Open Sans"/>
                <a:sym typeface="Open Sans"/>
                <a:hlinkClick r:id="rId4">
                  <a:extLst>
                    <a:ext uri="{A12FA001-AC4F-418D-AE19-62706E023703}">
                      <ahyp:hlinkClr xmlns:ahyp="http://schemas.microsoft.com/office/drawing/2018/hyperlinkcolor" val="tx"/>
                    </a:ext>
                  </a:extLst>
                </a:hlinkClick>
              </a:rPr>
              <a:t> </a:t>
            </a:r>
            <a:r>
              <a:rPr lang="en" sz="1000">
                <a:latin typeface="Open Sans"/>
                <a:ea typeface="Open Sans"/>
                <a:cs typeface="Open Sans"/>
                <a:sym typeface="Open Sans"/>
              </a:rPr>
              <a:t>  </a:t>
            </a:r>
            <a:r>
              <a:rPr lang="en" sz="1000" u="sng">
                <a:solidFill>
                  <a:schemeClr val="hlink"/>
                </a:solidFill>
                <a:latin typeface="Open Sans"/>
                <a:ea typeface="Open Sans"/>
                <a:cs typeface="Open Sans"/>
                <a:sym typeface="Open Sans"/>
                <a:hlinkClick r:id="rId5"/>
              </a:rPr>
              <a:t>https://orcid.org/0009-0005-4918-1425</a:t>
            </a:r>
            <a:endParaRPr sz="1000">
              <a:solidFill>
                <a:schemeClr val="dk1"/>
              </a:solidFill>
              <a:latin typeface="Open Sans"/>
              <a:ea typeface="Open Sans"/>
              <a:cs typeface="Open Sans"/>
              <a:sym typeface="Open Sans"/>
            </a:endParaRPr>
          </a:p>
        </p:txBody>
      </p:sp>
      <p:pic>
        <p:nvPicPr>
          <p:cNvPr id="101" name="Google Shape;101;p15" descr="Headshot of Olivia MacIsaac"/>
          <p:cNvPicPr preferRelativeResize="0"/>
          <p:nvPr/>
        </p:nvPicPr>
        <p:blipFill>
          <a:blip r:embed="rId6">
            <a:alphaModFix/>
          </a:blip>
          <a:stretch>
            <a:fillRect/>
          </a:stretch>
        </p:blipFill>
        <p:spPr>
          <a:xfrm>
            <a:off x="3140763" y="1167575"/>
            <a:ext cx="1723650" cy="1850900"/>
          </a:xfrm>
          <a:prstGeom prst="rect">
            <a:avLst/>
          </a:prstGeom>
          <a:noFill/>
          <a:ln>
            <a:noFill/>
          </a:ln>
        </p:spPr>
      </p:pic>
      <p:sp>
        <p:nvSpPr>
          <p:cNvPr id="104" name="Google Shape;104;p15"/>
          <p:cNvSpPr txBox="1"/>
          <p:nvPr/>
        </p:nvSpPr>
        <p:spPr>
          <a:xfrm>
            <a:off x="3119463" y="3133775"/>
            <a:ext cx="3000000" cy="8697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sz="1000" b="1">
                <a:solidFill>
                  <a:schemeClr val="dk1"/>
                </a:solidFill>
                <a:latin typeface="Open Sans"/>
                <a:ea typeface="Open Sans"/>
                <a:cs typeface="Open Sans"/>
                <a:sym typeface="Open Sans"/>
              </a:rPr>
              <a:t>Olivia MacIsaac</a:t>
            </a:r>
            <a:endParaRPr sz="1000" b="1">
              <a:solidFill>
                <a:schemeClr val="dk1"/>
              </a:solidFill>
              <a:latin typeface="Open Sans"/>
              <a:ea typeface="Open Sans"/>
              <a:cs typeface="Open Sans"/>
              <a:sym typeface="Open Sans"/>
            </a:endParaRPr>
          </a:p>
          <a:p>
            <a:pPr marL="0" lvl="0" indent="0" algn="l" rtl="0">
              <a:lnSpc>
                <a:spcPct val="115000"/>
              </a:lnSpc>
              <a:spcBef>
                <a:spcPts val="0"/>
              </a:spcBef>
              <a:spcAft>
                <a:spcPts val="0"/>
              </a:spcAft>
              <a:buNone/>
            </a:pPr>
            <a:r>
              <a:rPr lang="en" sz="1000">
                <a:solidFill>
                  <a:schemeClr val="dk1"/>
                </a:solidFill>
                <a:latin typeface="Open Sans"/>
                <a:ea typeface="Open Sans"/>
                <a:cs typeface="Open Sans"/>
                <a:sym typeface="Open Sans"/>
              </a:rPr>
              <a:t>Research Information Management Librarian</a:t>
            </a:r>
            <a:endParaRPr sz="1000">
              <a:solidFill>
                <a:schemeClr val="dk1"/>
              </a:solidFill>
              <a:latin typeface="Open Sans"/>
              <a:ea typeface="Open Sans"/>
              <a:cs typeface="Open Sans"/>
              <a:sym typeface="Open Sans"/>
            </a:endParaRPr>
          </a:p>
          <a:p>
            <a:pPr marL="0" lvl="0" indent="0" algn="l" rtl="0">
              <a:lnSpc>
                <a:spcPct val="115000"/>
              </a:lnSpc>
              <a:spcBef>
                <a:spcPts val="0"/>
              </a:spcBef>
              <a:spcAft>
                <a:spcPts val="0"/>
              </a:spcAft>
              <a:buNone/>
            </a:pPr>
            <a:r>
              <a:rPr lang="en" sz="1000">
                <a:solidFill>
                  <a:schemeClr val="dk1"/>
                </a:solidFill>
                <a:latin typeface="Open Sans"/>
                <a:ea typeface="Open Sans"/>
                <a:cs typeface="Open Sans"/>
                <a:sym typeface="Open Sans"/>
              </a:rPr>
              <a:t>omacisaa@iu.edu</a:t>
            </a:r>
            <a:endParaRPr sz="1000">
              <a:solidFill>
                <a:schemeClr val="dk1"/>
              </a:solidFill>
              <a:latin typeface="Open Sans"/>
              <a:ea typeface="Open Sans"/>
              <a:cs typeface="Open Sans"/>
              <a:sym typeface="Open Sans"/>
            </a:endParaRPr>
          </a:p>
          <a:p>
            <a:pPr marL="0" lvl="0" indent="0" algn="l" rtl="0">
              <a:lnSpc>
                <a:spcPct val="115000"/>
              </a:lnSpc>
              <a:spcBef>
                <a:spcPts val="0"/>
              </a:spcBef>
              <a:spcAft>
                <a:spcPts val="0"/>
              </a:spcAft>
              <a:buNone/>
            </a:pPr>
            <a:r>
              <a:rPr lang="en" sz="1000">
                <a:solidFill>
                  <a:schemeClr val="dk1"/>
                </a:solidFill>
                <a:latin typeface="Open Sans"/>
                <a:ea typeface="Open Sans"/>
                <a:cs typeface="Open Sans"/>
                <a:sym typeface="Open Sans"/>
              </a:rPr>
              <a:t>  </a:t>
            </a:r>
            <a:r>
              <a:rPr lang="en" sz="1000">
                <a:solidFill>
                  <a:schemeClr val="dk1"/>
                </a:solidFill>
                <a:uFill>
                  <a:noFill/>
                </a:uFill>
                <a:latin typeface="Open Sans"/>
                <a:ea typeface="Open Sans"/>
                <a:cs typeface="Open Sans"/>
                <a:sym typeface="Open Sans"/>
                <a:hlinkClick r:id="rId7">
                  <a:extLst>
                    <a:ext uri="{A12FA001-AC4F-418D-AE19-62706E023703}">
                      <ahyp:hlinkClr xmlns:ahyp="http://schemas.microsoft.com/office/drawing/2018/hyperlinkcolor" val="tx"/>
                    </a:ext>
                  </a:extLst>
                </a:hlinkClick>
              </a:rPr>
              <a:t>  </a:t>
            </a:r>
            <a:r>
              <a:rPr lang="en" sz="1000" u="sng">
                <a:solidFill>
                  <a:schemeClr val="hlink"/>
                </a:solidFill>
                <a:latin typeface="Open Sans"/>
                <a:ea typeface="Open Sans"/>
                <a:cs typeface="Open Sans"/>
                <a:sym typeface="Open Sans"/>
                <a:hlinkClick r:id="rId7"/>
              </a:rPr>
              <a:t>https://orcid.org/0000-0002-3870-6653</a:t>
            </a:r>
            <a:endParaRPr sz="1000" u="sng">
              <a:solidFill>
                <a:schemeClr val="dk1"/>
              </a:solidFill>
              <a:latin typeface="Open Sans"/>
              <a:ea typeface="Open Sans"/>
              <a:cs typeface="Open Sans"/>
              <a:sym typeface="Open Sans"/>
            </a:endParaRPr>
          </a:p>
        </p:txBody>
      </p:sp>
      <p:pic>
        <p:nvPicPr>
          <p:cNvPr id="102" name="Google Shape;102;p15" descr="Headshot of Jere Odell"/>
          <p:cNvPicPr preferRelativeResize="0"/>
          <p:nvPr/>
        </p:nvPicPr>
        <p:blipFill>
          <a:blip r:embed="rId8">
            <a:alphaModFix/>
          </a:blip>
          <a:stretch>
            <a:fillRect/>
          </a:stretch>
        </p:blipFill>
        <p:spPr>
          <a:xfrm>
            <a:off x="6091600" y="1195125"/>
            <a:ext cx="1850900" cy="1850900"/>
          </a:xfrm>
          <a:prstGeom prst="rect">
            <a:avLst/>
          </a:prstGeom>
          <a:noFill/>
          <a:ln>
            <a:noFill/>
          </a:ln>
        </p:spPr>
      </p:pic>
      <p:sp>
        <p:nvSpPr>
          <p:cNvPr id="106" name="Google Shape;106;p15"/>
          <p:cNvSpPr txBox="1"/>
          <p:nvPr/>
        </p:nvSpPr>
        <p:spPr>
          <a:xfrm>
            <a:off x="6028550" y="3133775"/>
            <a:ext cx="3000000" cy="8697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sz="1000" b="1">
                <a:solidFill>
                  <a:schemeClr val="dk1"/>
                </a:solidFill>
                <a:latin typeface="Open Sans"/>
                <a:ea typeface="Open Sans"/>
                <a:cs typeface="Open Sans"/>
                <a:sym typeface="Open Sans"/>
              </a:rPr>
              <a:t>Jere Odell</a:t>
            </a:r>
            <a:endParaRPr sz="1000" b="1">
              <a:solidFill>
                <a:schemeClr val="dk1"/>
              </a:solidFill>
              <a:latin typeface="Open Sans"/>
              <a:ea typeface="Open Sans"/>
              <a:cs typeface="Open Sans"/>
              <a:sym typeface="Open Sans"/>
            </a:endParaRPr>
          </a:p>
          <a:p>
            <a:pPr marL="0" lvl="0" indent="0" algn="l" rtl="0">
              <a:lnSpc>
                <a:spcPct val="115000"/>
              </a:lnSpc>
              <a:spcBef>
                <a:spcPts val="0"/>
              </a:spcBef>
              <a:spcAft>
                <a:spcPts val="0"/>
              </a:spcAft>
              <a:buNone/>
            </a:pPr>
            <a:r>
              <a:rPr lang="en" sz="1000">
                <a:solidFill>
                  <a:schemeClr val="dk1"/>
                </a:solidFill>
                <a:latin typeface="Open Sans"/>
                <a:ea typeface="Open Sans"/>
                <a:cs typeface="Open Sans"/>
                <a:sym typeface="Open Sans"/>
              </a:rPr>
              <a:t>Director, Center for Digital Scholarship</a:t>
            </a:r>
            <a:endParaRPr sz="1000">
              <a:solidFill>
                <a:schemeClr val="dk1"/>
              </a:solidFill>
              <a:latin typeface="Open Sans"/>
              <a:ea typeface="Open Sans"/>
              <a:cs typeface="Open Sans"/>
              <a:sym typeface="Open Sans"/>
            </a:endParaRPr>
          </a:p>
          <a:p>
            <a:pPr marL="0" lvl="0" indent="0" algn="l" rtl="0">
              <a:lnSpc>
                <a:spcPct val="115000"/>
              </a:lnSpc>
              <a:spcBef>
                <a:spcPts val="0"/>
              </a:spcBef>
              <a:spcAft>
                <a:spcPts val="0"/>
              </a:spcAft>
              <a:buNone/>
            </a:pPr>
            <a:r>
              <a:rPr lang="en" sz="1000">
                <a:solidFill>
                  <a:schemeClr val="dk1"/>
                </a:solidFill>
                <a:latin typeface="Open Sans"/>
                <a:ea typeface="Open Sans"/>
                <a:cs typeface="Open Sans"/>
                <a:sym typeface="Open Sans"/>
              </a:rPr>
              <a:t>jdodell@iu.edu</a:t>
            </a:r>
            <a:endParaRPr sz="1000">
              <a:solidFill>
                <a:schemeClr val="dk1"/>
              </a:solidFill>
              <a:latin typeface="Open Sans"/>
              <a:ea typeface="Open Sans"/>
              <a:cs typeface="Open Sans"/>
              <a:sym typeface="Open Sans"/>
            </a:endParaRPr>
          </a:p>
          <a:p>
            <a:pPr marL="0" lvl="0" indent="0" algn="l" rtl="0">
              <a:lnSpc>
                <a:spcPct val="115000"/>
              </a:lnSpc>
              <a:spcBef>
                <a:spcPts val="0"/>
              </a:spcBef>
              <a:spcAft>
                <a:spcPts val="0"/>
              </a:spcAft>
              <a:buNone/>
            </a:pPr>
            <a:r>
              <a:rPr lang="en" sz="1000">
                <a:solidFill>
                  <a:schemeClr val="dk1"/>
                </a:solidFill>
                <a:latin typeface="Open Sans"/>
                <a:ea typeface="Open Sans"/>
                <a:cs typeface="Open Sans"/>
                <a:sym typeface="Open Sans"/>
              </a:rPr>
              <a:t>  </a:t>
            </a:r>
            <a:r>
              <a:rPr lang="en" sz="1000">
                <a:solidFill>
                  <a:schemeClr val="dk1"/>
                </a:solidFill>
                <a:uFill>
                  <a:noFill/>
                </a:uFill>
                <a:latin typeface="Open Sans"/>
                <a:ea typeface="Open Sans"/>
                <a:cs typeface="Open Sans"/>
                <a:sym typeface="Open Sans"/>
                <a:hlinkClick r:id="rId7">
                  <a:extLst>
                    <a:ext uri="{A12FA001-AC4F-418D-AE19-62706E023703}">
                      <ahyp:hlinkClr xmlns:ahyp="http://schemas.microsoft.com/office/drawing/2018/hyperlinkcolor" val="tx"/>
                    </a:ext>
                  </a:extLst>
                </a:hlinkClick>
              </a:rPr>
              <a:t> </a:t>
            </a:r>
            <a:r>
              <a:rPr lang="en" sz="1000">
                <a:latin typeface="Open Sans"/>
                <a:ea typeface="Open Sans"/>
                <a:cs typeface="Open Sans"/>
                <a:sym typeface="Open Sans"/>
              </a:rPr>
              <a:t>  </a:t>
            </a:r>
            <a:r>
              <a:rPr lang="en" sz="1000" u="sng">
                <a:solidFill>
                  <a:schemeClr val="hlink"/>
                </a:solidFill>
                <a:latin typeface="Open Sans"/>
                <a:ea typeface="Open Sans"/>
                <a:cs typeface="Open Sans"/>
                <a:sym typeface="Open Sans"/>
                <a:hlinkClick r:id="rId4"/>
              </a:rPr>
              <a:t>https://orcid.org/0000-0001-5455-1471</a:t>
            </a:r>
            <a:endParaRPr sz="1000" u="sng">
              <a:solidFill>
                <a:schemeClr val="dk1"/>
              </a:solidFill>
              <a:latin typeface="Open Sans"/>
              <a:ea typeface="Open Sans"/>
              <a:cs typeface="Open Sans"/>
              <a:sym typeface="Open Sans"/>
            </a:endParaRPr>
          </a:p>
        </p:txBody>
      </p:sp>
      <p:pic>
        <p:nvPicPr>
          <p:cNvPr id="107" name="Google Shape;107;p15">
            <a:extLst>
              <a:ext uri="{C183D7F6-B498-43B3-948B-1728B52AA6E4}">
                <adec:decorative xmlns:adec="http://schemas.microsoft.com/office/drawing/2017/decorative" val="1"/>
              </a:ext>
            </a:extLst>
          </p:cNvPr>
          <p:cNvPicPr preferRelativeResize="0"/>
          <p:nvPr/>
        </p:nvPicPr>
        <p:blipFill>
          <a:blip r:embed="rId9">
            <a:alphaModFix/>
          </a:blip>
          <a:stretch>
            <a:fillRect/>
          </a:stretch>
        </p:blipFill>
        <p:spPr>
          <a:xfrm>
            <a:off x="435900" y="3737125"/>
            <a:ext cx="163525" cy="175650"/>
          </a:xfrm>
          <a:prstGeom prst="rect">
            <a:avLst/>
          </a:prstGeom>
          <a:noFill/>
          <a:ln>
            <a:noFill/>
          </a:ln>
        </p:spPr>
      </p:pic>
      <p:pic>
        <p:nvPicPr>
          <p:cNvPr id="108" name="Google Shape;108;p15">
            <a:extLst>
              <a:ext uri="{C183D7F6-B498-43B3-948B-1728B52AA6E4}">
                <adec:decorative xmlns:adec="http://schemas.microsoft.com/office/drawing/2017/decorative" val="1"/>
              </a:ext>
            </a:extLst>
          </p:cNvPr>
          <p:cNvPicPr preferRelativeResize="0"/>
          <p:nvPr/>
        </p:nvPicPr>
        <p:blipFill>
          <a:blip r:embed="rId9">
            <a:alphaModFix/>
          </a:blip>
          <a:stretch>
            <a:fillRect/>
          </a:stretch>
        </p:blipFill>
        <p:spPr>
          <a:xfrm>
            <a:off x="3140775" y="3737125"/>
            <a:ext cx="163525" cy="175650"/>
          </a:xfrm>
          <a:prstGeom prst="rect">
            <a:avLst/>
          </a:prstGeom>
          <a:noFill/>
          <a:ln>
            <a:noFill/>
          </a:ln>
        </p:spPr>
      </p:pic>
      <p:pic>
        <p:nvPicPr>
          <p:cNvPr id="109" name="Google Shape;109;p15">
            <a:extLst>
              <a:ext uri="{C183D7F6-B498-43B3-948B-1728B52AA6E4}">
                <adec:decorative xmlns:adec="http://schemas.microsoft.com/office/drawing/2017/decorative" val="1"/>
              </a:ext>
            </a:extLst>
          </p:cNvPr>
          <p:cNvPicPr preferRelativeResize="0"/>
          <p:nvPr/>
        </p:nvPicPr>
        <p:blipFill>
          <a:blip r:embed="rId9">
            <a:alphaModFix/>
          </a:blip>
          <a:stretch>
            <a:fillRect/>
          </a:stretch>
        </p:blipFill>
        <p:spPr>
          <a:xfrm>
            <a:off x="6091600" y="3737125"/>
            <a:ext cx="163525" cy="175650"/>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284" name="Google Shape;284;p42"/>
          <p:cNvSpPr txBox="1">
            <a:spLocks noGrp="1"/>
          </p:cNvSpPr>
          <p:nvPr>
            <p:ph type="title"/>
          </p:nvPr>
        </p:nvSpPr>
        <p:spPr>
          <a:xfrm>
            <a:off x="729450" y="1318650"/>
            <a:ext cx="7688700" cy="5352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Testing the decision tree with new journals</a:t>
            </a:r>
            <a:endParaRPr dirty="0"/>
          </a:p>
        </p:txBody>
      </p:sp>
      <p:sp>
        <p:nvSpPr>
          <p:cNvPr id="283" name="Google Shape;283;p42"/>
          <p:cNvSpPr txBox="1">
            <a:spLocks noGrp="1"/>
          </p:cNvSpPr>
          <p:nvPr>
            <p:ph type="body" idx="1"/>
          </p:nvPr>
        </p:nvSpPr>
        <p:spPr>
          <a:xfrm>
            <a:off x="729450" y="2078875"/>
            <a:ext cx="7688700" cy="2261100"/>
          </a:xfrm>
          <a:prstGeom prst="rect">
            <a:avLst/>
          </a:prstGeom>
        </p:spPr>
        <p:txBody>
          <a:bodyPr spcFirstLastPara="1" wrap="square" lIns="91425" tIns="91425" rIns="91425" bIns="91425" anchor="t" anchorCtr="0">
            <a:normAutofit/>
          </a:bodyPr>
          <a:lstStyle/>
          <a:p>
            <a:pPr marL="457200" lvl="0" indent="-317500" algn="l" rtl="0">
              <a:spcBef>
                <a:spcPts val="0"/>
              </a:spcBef>
              <a:spcAft>
                <a:spcPts val="0"/>
              </a:spcAft>
              <a:buSzPts val="1400"/>
              <a:buChar char="●"/>
            </a:pPr>
            <a:r>
              <a:rPr lang="en" sz="1400"/>
              <a:t>Prior to taking this position, previous librarian took on two new journals (pending)</a:t>
            </a:r>
            <a:endParaRPr sz="1400"/>
          </a:p>
          <a:p>
            <a:pPr marL="457200" lvl="0" indent="-317500" algn="l" rtl="0">
              <a:spcBef>
                <a:spcPts val="1000"/>
              </a:spcBef>
              <a:spcAft>
                <a:spcPts val="0"/>
              </a:spcAft>
              <a:buSzPts val="1400"/>
              <a:buChar char="●"/>
            </a:pPr>
            <a:r>
              <a:rPr lang="en" sz="1400"/>
              <a:t>Using decision tree, we’ve taken on one new journal since this project*</a:t>
            </a:r>
            <a:endParaRPr sz="1400"/>
          </a:p>
          <a:p>
            <a:pPr marL="457200" lvl="0" indent="-317500" algn="l" rtl="0">
              <a:spcBef>
                <a:spcPts val="1000"/>
              </a:spcBef>
              <a:spcAft>
                <a:spcPts val="0"/>
              </a:spcAft>
              <a:buSzPts val="1400"/>
              <a:buChar char="●"/>
            </a:pPr>
            <a:r>
              <a:rPr lang="en" sz="1400"/>
              <a:t>Prioritizing institution connections</a:t>
            </a:r>
            <a:endParaRPr sz="1400"/>
          </a:p>
          <a:p>
            <a:pPr marL="457200" lvl="0" indent="-317500" algn="l" rtl="0">
              <a:spcBef>
                <a:spcPts val="1000"/>
              </a:spcBef>
              <a:spcAft>
                <a:spcPts val="1000"/>
              </a:spcAft>
              <a:buSzPts val="1400"/>
              <a:buChar char="●"/>
            </a:pPr>
            <a:r>
              <a:rPr lang="en" sz="1400"/>
              <a:t>Updated terms of agreement mean no more accepting of embargoes or APCs</a:t>
            </a:r>
            <a:endParaRPr sz="140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 name="Title 1">
            <a:extLst>
              <a:ext uri="{FF2B5EF4-FFF2-40B4-BE49-F238E27FC236}">
                <a16:creationId xmlns:a16="http://schemas.microsoft.com/office/drawing/2014/main" id="{53C678EB-AE7C-BC30-3E35-07978406FB19}"/>
              </a:ext>
            </a:extLst>
          </p:cNvPr>
          <p:cNvSpPr>
            <a:spLocks noGrp="1"/>
          </p:cNvSpPr>
          <p:nvPr>
            <p:ph type="title" idx="4294967295"/>
          </p:nvPr>
        </p:nvSpPr>
        <p:spPr>
          <a:xfrm>
            <a:off x="311700" y="-572700"/>
            <a:ext cx="8520600" cy="572700"/>
          </a:xfrm>
        </p:spPr>
        <p:txBody>
          <a:bodyPr spcFirstLastPara="1" wrap="square" lIns="91425" tIns="91425" rIns="91425" bIns="91425" anchor="b" anchorCtr="0">
            <a:normAutofit fontScale="90000"/>
          </a:bodyPr>
          <a:lstStyle/>
          <a:p>
            <a:r>
              <a:rPr lang="en-US" dirty="0"/>
              <a:t>Example journal evaluation</a:t>
            </a:r>
          </a:p>
        </p:txBody>
      </p:sp>
      <p:sp>
        <p:nvSpPr>
          <p:cNvPr id="290" name="Google Shape;290;p43">
            <a:extLst>
              <a:ext uri="{C183D7F6-B498-43B3-948B-1728B52AA6E4}">
                <adec:decorative xmlns:adec="http://schemas.microsoft.com/office/drawing/2017/decorative" val="0"/>
              </a:ext>
            </a:extLst>
          </p:cNvPr>
          <p:cNvSpPr txBox="1">
            <a:spLocks noGrp="1"/>
          </p:cNvSpPr>
          <p:nvPr>
            <p:ph type="body" idx="4294967295"/>
          </p:nvPr>
        </p:nvSpPr>
        <p:spPr>
          <a:xfrm>
            <a:off x="769075" y="188175"/>
            <a:ext cx="2024100" cy="407100"/>
          </a:xfrm>
          <a:prstGeom prst="rect">
            <a:avLst/>
          </a:prstGeom>
        </p:spPr>
        <p:txBody>
          <a:bodyPr spcFirstLastPara="1" wrap="square" lIns="91425" tIns="91425" rIns="91425" bIns="91425" anchor="t" anchorCtr="0">
            <a:normAutofit fontScale="32500" lnSpcReduction="20000"/>
          </a:bodyPr>
          <a:lstStyle/>
          <a:p>
            <a:pPr marL="0" lvl="0" indent="0" algn="l" rtl="0">
              <a:spcBef>
                <a:spcPts val="0"/>
              </a:spcBef>
              <a:spcAft>
                <a:spcPts val="1200"/>
              </a:spcAft>
              <a:buNone/>
            </a:pPr>
            <a:r>
              <a:rPr lang="en"/>
              <a:t>Example journal evaluation</a:t>
            </a:r>
            <a:endParaRPr/>
          </a:p>
        </p:txBody>
      </p:sp>
      <p:sp>
        <p:nvSpPr>
          <p:cNvPr id="291" name="Google Shape;291;p43"/>
          <p:cNvSpPr txBox="1"/>
          <p:nvPr/>
        </p:nvSpPr>
        <p:spPr>
          <a:xfrm>
            <a:off x="449725" y="1055525"/>
            <a:ext cx="2662800" cy="3628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a:solidFill>
                  <a:schemeClr val="accent1"/>
                </a:solidFill>
                <a:latin typeface="Lato"/>
                <a:ea typeface="Lato"/>
                <a:cs typeface="Lato"/>
                <a:sym typeface="Lato"/>
              </a:rPr>
              <a:t>Journal 1:</a:t>
            </a:r>
            <a:endParaRPr sz="1300">
              <a:solidFill>
                <a:schemeClr val="accent1"/>
              </a:solidFill>
              <a:latin typeface="Lato"/>
              <a:ea typeface="Lato"/>
              <a:cs typeface="Lato"/>
              <a:sym typeface="Lato"/>
            </a:endParaRPr>
          </a:p>
          <a:p>
            <a:pPr marL="457200" lvl="0" indent="-311150" algn="l" rtl="0">
              <a:lnSpc>
                <a:spcPct val="115000"/>
              </a:lnSpc>
              <a:spcBef>
                <a:spcPts val="0"/>
              </a:spcBef>
              <a:spcAft>
                <a:spcPts val="0"/>
              </a:spcAft>
              <a:buClr>
                <a:schemeClr val="accent1"/>
              </a:buClr>
              <a:buSzPts val="1300"/>
              <a:buFont typeface="Lato"/>
              <a:buChar char="●"/>
            </a:pPr>
            <a:r>
              <a:rPr lang="en" sz="1300">
                <a:solidFill>
                  <a:schemeClr val="accent1"/>
                </a:solidFill>
                <a:latin typeface="Lato"/>
                <a:ea typeface="Lato"/>
                <a:cs typeface="Lato"/>
                <a:sym typeface="Lato"/>
              </a:rPr>
              <a:t>Affiliated with IU: yes</a:t>
            </a:r>
            <a:endParaRPr sz="1300">
              <a:solidFill>
                <a:schemeClr val="accent1"/>
              </a:solidFill>
              <a:latin typeface="Lato"/>
              <a:ea typeface="Lato"/>
              <a:cs typeface="Lato"/>
              <a:sym typeface="Lato"/>
            </a:endParaRPr>
          </a:p>
          <a:p>
            <a:pPr marL="457200" lvl="0" indent="-311150" algn="l" rtl="0">
              <a:lnSpc>
                <a:spcPct val="115000"/>
              </a:lnSpc>
              <a:spcBef>
                <a:spcPts val="0"/>
              </a:spcBef>
              <a:spcAft>
                <a:spcPts val="0"/>
              </a:spcAft>
              <a:buClr>
                <a:schemeClr val="accent1"/>
              </a:buClr>
              <a:buSzPts val="1300"/>
              <a:buFont typeface="Lato"/>
              <a:buChar char="●"/>
            </a:pPr>
            <a:r>
              <a:rPr lang="en" sz="1300">
                <a:solidFill>
                  <a:schemeClr val="accent1"/>
                </a:solidFill>
                <a:latin typeface="Lato"/>
                <a:ea typeface="Lato"/>
                <a:cs typeface="Lato"/>
                <a:sym typeface="Lato"/>
              </a:rPr>
              <a:t>Charges APCs: no</a:t>
            </a:r>
            <a:endParaRPr sz="1300">
              <a:solidFill>
                <a:schemeClr val="accent1"/>
              </a:solidFill>
              <a:latin typeface="Lato"/>
              <a:ea typeface="Lato"/>
              <a:cs typeface="Lato"/>
              <a:sym typeface="Lato"/>
            </a:endParaRPr>
          </a:p>
          <a:p>
            <a:pPr marL="457200" lvl="0" indent="-311150" algn="l" rtl="0">
              <a:lnSpc>
                <a:spcPct val="115000"/>
              </a:lnSpc>
              <a:spcBef>
                <a:spcPts val="0"/>
              </a:spcBef>
              <a:spcAft>
                <a:spcPts val="0"/>
              </a:spcAft>
              <a:buClr>
                <a:schemeClr val="accent1"/>
              </a:buClr>
              <a:buSzPts val="1300"/>
              <a:buFont typeface="Lato"/>
              <a:buChar char="●"/>
            </a:pPr>
            <a:r>
              <a:rPr lang="en" sz="1300">
                <a:solidFill>
                  <a:schemeClr val="accent1"/>
                </a:solidFill>
                <a:latin typeface="Lato"/>
                <a:ea typeface="Lato"/>
                <a:cs typeface="Lato"/>
                <a:sym typeface="Lato"/>
              </a:rPr>
              <a:t>Uploading / publishing on their own: no</a:t>
            </a:r>
            <a:endParaRPr sz="1300">
              <a:solidFill>
                <a:schemeClr val="accent1"/>
              </a:solidFill>
              <a:latin typeface="Lato"/>
              <a:ea typeface="Lato"/>
              <a:cs typeface="Lato"/>
              <a:sym typeface="Lato"/>
            </a:endParaRPr>
          </a:p>
          <a:p>
            <a:pPr marL="457200" lvl="0" indent="-311150" algn="l" rtl="0">
              <a:lnSpc>
                <a:spcPct val="115000"/>
              </a:lnSpc>
              <a:spcBef>
                <a:spcPts val="0"/>
              </a:spcBef>
              <a:spcAft>
                <a:spcPts val="0"/>
              </a:spcAft>
              <a:buClr>
                <a:schemeClr val="accent1"/>
              </a:buClr>
              <a:buSzPts val="1300"/>
              <a:buFont typeface="Lato"/>
              <a:buChar char="●"/>
            </a:pPr>
            <a:r>
              <a:rPr lang="en" sz="1300">
                <a:solidFill>
                  <a:schemeClr val="accent1"/>
                </a:solidFill>
                <a:latin typeface="Lato"/>
                <a:ea typeface="Lato"/>
                <a:cs typeface="Lato"/>
                <a:sym typeface="Lato"/>
              </a:rPr>
              <a:t>More than 40 hours FTE*</a:t>
            </a:r>
            <a:endParaRPr sz="1300">
              <a:solidFill>
                <a:schemeClr val="accent1"/>
              </a:solidFill>
              <a:latin typeface="Lato"/>
              <a:ea typeface="Lato"/>
              <a:cs typeface="Lato"/>
              <a:sym typeface="Lato"/>
            </a:endParaRPr>
          </a:p>
          <a:p>
            <a:pPr marL="457200" lvl="0" indent="-311150" algn="l" rtl="0">
              <a:lnSpc>
                <a:spcPct val="115000"/>
              </a:lnSpc>
              <a:spcBef>
                <a:spcPts val="0"/>
              </a:spcBef>
              <a:spcAft>
                <a:spcPts val="0"/>
              </a:spcAft>
              <a:buClr>
                <a:schemeClr val="accent1"/>
              </a:buClr>
              <a:buSzPts val="1300"/>
              <a:buFont typeface="Lato"/>
              <a:buChar char="●"/>
            </a:pPr>
            <a:r>
              <a:rPr lang="en" sz="1300">
                <a:solidFill>
                  <a:schemeClr val="accent1"/>
                </a:solidFill>
                <a:latin typeface="Lato"/>
                <a:ea typeface="Lato"/>
                <a:cs typeface="Lato"/>
                <a:sym typeface="Lato"/>
              </a:rPr>
              <a:t>Do not accept</a:t>
            </a:r>
            <a:endParaRPr sz="1300">
              <a:solidFill>
                <a:schemeClr val="accent1"/>
              </a:solidFill>
              <a:latin typeface="Lato"/>
              <a:ea typeface="Lato"/>
              <a:cs typeface="Lato"/>
              <a:sym typeface="Lato"/>
            </a:endParaRPr>
          </a:p>
          <a:p>
            <a:pPr marL="0" lvl="0" indent="0" algn="l" rtl="0">
              <a:spcBef>
                <a:spcPts val="1000"/>
              </a:spcBef>
              <a:spcAft>
                <a:spcPts val="0"/>
              </a:spcAft>
              <a:buNone/>
            </a:pPr>
            <a:r>
              <a:rPr lang="en" sz="1300">
                <a:solidFill>
                  <a:schemeClr val="accent1"/>
                </a:solidFill>
                <a:latin typeface="Lato"/>
                <a:ea typeface="Lato"/>
                <a:cs typeface="Lato"/>
                <a:sym typeface="Lato"/>
              </a:rPr>
              <a:t>Journal 2:</a:t>
            </a:r>
            <a:endParaRPr sz="1300">
              <a:solidFill>
                <a:schemeClr val="accent1"/>
              </a:solidFill>
              <a:latin typeface="Lato"/>
              <a:ea typeface="Lato"/>
              <a:cs typeface="Lato"/>
              <a:sym typeface="Lato"/>
            </a:endParaRPr>
          </a:p>
          <a:p>
            <a:pPr marL="457200" lvl="0" indent="-311150" algn="l" rtl="0">
              <a:lnSpc>
                <a:spcPct val="115000"/>
              </a:lnSpc>
              <a:spcBef>
                <a:spcPts val="0"/>
              </a:spcBef>
              <a:spcAft>
                <a:spcPts val="0"/>
              </a:spcAft>
              <a:buClr>
                <a:schemeClr val="accent1"/>
              </a:buClr>
              <a:buSzPts val="1300"/>
              <a:buFont typeface="Lato"/>
              <a:buChar char="●"/>
            </a:pPr>
            <a:r>
              <a:rPr lang="en" sz="1300">
                <a:solidFill>
                  <a:schemeClr val="accent1"/>
                </a:solidFill>
                <a:latin typeface="Lato"/>
                <a:ea typeface="Lato"/>
                <a:cs typeface="Lato"/>
                <a:sym typeface="Lato"/>
              </a:rPr>
              <a:t>Affiliated with IU: yes</a:t>
            </a:r>
            <a:endParaRPr sz="1300">
              <a:solidFill>
                <a:schemeClr val="accent1"/>
              </a:solidFill>
              <a:latin typeface="Lato"/>
              <a:ea typeface="Lato"/>
              <a:cs typeface="Lato"/>
              <a:sym typeface="Lato"/>
            </a:endParaRPr>
          </a:p>
          <a:p>
            <a:pPr marL="457200" lvl="0" indent="-311150" algn="l" rtl="0">
              <a:lnSpc>
                <a:spcPct val="115000"/>
              </a:lnSpc>
              <a:spcBef>
                <a:spcPts val="0"/>
              </a:spcBef>
              <a:spcAft>
                <a:spcPts val="0"/>
              </a:spcAft>
              <a:buClr>
                <a:schemeClr val="accent1"/>
              </a:buClr>
              <a:buSzPts val="1300"/>
              <a:buFont typeface="Lato"/>
              <a:buChar char="●"/>
            </a:pPr>
            <a:r>
              <a:rPr lang="en" sz="1300">
                <a:solidFill>
                  <a:schemeClr val="accent1"/>
                </a:solidFill>
                <a:latin typeface="Lato"/>
                <a:ea typeface="Lato"/>
                <a:cs typeface="Lato"/>
                <a:sym typeface="Lato"/>
              </a:rPr>
              <a:t>Charges APCs: no</a:t>
            </a:r>
            <a:endParaRPr sz="1300">
              <a:solidFill>
                <a:schemeClr val="accent1"/>
              </a:solidFill>
              <a:latin typeface="Lato"/>
              <a:ea typeface="Lato"/>
              <a:cs typeface="Lato"/>
              <a:sym typeface="Lato"/>
            </a:endParaRPr>
          </a:p>
          <a:p>
            <a:pPr marL="457200" lvl="0" indent="-311150" algn="l" rtl="0">
              <a:lnSpc>
                <a:spcPct val="115000"/>
              </a:lnSpc>
              <a:spcBef>
                <a:spcPts val="0"/>
              </a:spcBef>
              <a:spcAft>
                <a:spcPts val="0"/>
              </a:spcAft>
              <a:buClr>
                <a:schemeClr val="accent1"/>
              </a:buClr>
              <a:buSzPts val="1300"/>
              <a:buFont typeface="Lato"/>
              <a:buChar char="●"/>
            </a:pPr>
            <a:r>
              <a:rPr lang="en" sz="1300">
                <a:solidFill>
                  <a:schemeClr val="accent1"/>
                </a:solidFill>
                <a:latin typeface="Lato"/>
                <a:ea typeface="Lato"/>
                <a:cs typeface="Lato"/>
                <a:sym typeface="Lato"/>
              </a:rPr>
              <a:t>Uploading / publishing on their own: yes</a:t>
            </a:r>
            <a:endParaRPr sz="1300">
              <a:solidFill>
                <a:schemeClr val="accent1"/>
              </a:solidFill>
              <a:latin typeface="Lato"/>
              <a:ea typeface="Lato"/>
              <a:cs typeface="Lato"/>
              <a:sym typeface="Lato"/>
            </a:endParaRPr>
          </a:p>
          <a:p>
            <a:pPr marL="457200" lvl="0" indent="-311150" algn="l" rtl="0">
              <a:lnSpc>
                <a:spcPct val="115000"/>
              </a:lnSpc>
              <a:spcBef>
                <a:spcPts val="0"/>
              </a:spcBef>
              <a:spcAft>
                <a:spcPts val="0"/>
              </a:spcAft>
              <a:buClr>
                <a:schemeClr val="accent1"/>
              </a:buClr>
              <a:buSzPts val="1300"/>
              <a:buFont typeface="Lato"/>
              <a:buChar char="●"/>
            </a:pPr>
            <a:r>
              <a:rPr lang="en" sz="1300">
                <a:solidFill>
                  <a:schemeClr val="accent1"/>
                </a:solidFill>
                <a:latin typeface="Lato"/>
                <a:ea typeface="Lato"/>
                <a:cs typeface="Lato"/>
                <a:sym typeface="Lato"/>
              </a:rPr>
              <a:t>Accept</a:t>
            </a:r>
            <a:endParaRPr sz="1300">
              <a:solidFill>
                <a:schemeClr val="accent1"/>
              </a:solidFill>
              <a:latin typeface="Lato"/>
              <a:ea typeface="Lato"/>
              <a:cs typeface="Lato"/>
              <a:sym typeface="Lato"/>
            </a:endParaRPr>
          </a:p>
          <a:p>
            <a:pPr marL="0" lvl="0" indent="0" algn="l" rtl="0">
              <a:spcBef>
                <a:spcPts val="0"/>
              </a:spcBef>
              <a:spcAft>
                <a:spcPts val="1000"/>
              </a:spcAft>
              <a:buNone/>
            </a:pPr>
            <a:endParaRPr sz="1300">
              <a:solidFill>
                <a:schemeClr val="accent1"/>
              </a:solidFill>
              <a:latin typeface="Lato"/>
              <a:ea typeface="Lato"/>
              <a:cs typeface="Lato"/>
              <a:sym typeface="Lato"/>
            </a:endParaRPr>
          </a:p>
        </p:txBody>
      </p:sp>
      <p:pic>
        <p:nvPicPr>
          <p:cNvPr id="289" name="Google Shape;289;p43" descr="New Journals Decision Tree"/>
          <p:cNvPicPr preferRelativeResize="0"/>
          <p:nvPr/>
        </p:nvPicPr>
        <p:blipFill rotWithShape="1">
          <a:blip r:embed="rId3">
            <a:alphaModFix/>
          </a:blip>
          <a:srcRect l="14200" t="4905" r="14222" b="5085"/>
          <a:stretch/>
        </p:blipFill>
        <p:spPr>
          <a:xfrm>
            <a:off x="2931275" y="459788"/>
            <a:ext cx="5971474" cy="4223926"/>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Shape 295"/>
        <p:cNvGrpSpPr/>
        <p:nvPr/>
      </p:nvGrpSpPr>
      <p:grpSpPr>
        <a:xfrm>
          <a:off x="0" y="0"/>
          <a:ext cx="0" cy="0"/>
          <a:chOff x="0" y="0"/>
          <a:chExt cx="0" cy="0"/>
        </a:xfrm>
      </p:grpSpPr>
      <p:sp>
        <p:nvSpPr>
          <p:cNvPr id="296" name="Google Shape;296;p44"/>
          <p:cNvSpPr txBox="1">
            <a:spLocks noGrp="1"/>
          </p:cNvSpPr>
          <p:nvPr>
            <p:ph type="title"/>
          </p:nvPr>
        </p:nvSpPr>
        <p:spPr>
          <a:xfrm>
            <a:off x="729450" y="864300"/>
            <a:ext cx="7021200" cy="29850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a:t>Poll #5:</a:t>
            </a:r>
            <a:endParaRPr/>
          </a:p>
          <a:p>
            <a:pPr marL="0" lvl="0" indent="0" algn="l" rtl="0">
              <a:spcBef>
                <a:spcPts val="0"/>
              </a:spcBef>
              <a:spcAft>
                <a:spcPts val="0"/>
              </a:spcAft>
              <a:buNone/>
            </a:pPr>
            <a:r>
              <a:rPr lang="en"/>
              <a:t>How comfortable are you with letting things go?</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p45"/>
          <p:cNvSpPr txBox="1">
            <a:spLocks noGrp="1"/>
          </p:cNvSpPr>
          <p:nvPr>
            <p:ph type="ctrTitle"/>
          </p:nvPr>
        </p:nvSpPr>
        <p:spPr>
          <a:xfrm>
            <a:off x="729450" y="1322450"/>
            <a:ext cx="7688100" cy="1664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3600"/>
              <a:t>Wrap up &amp; conclusions</a:t>
            </a:r>
            <a:endParaRPr sz="3600"/>
          </a:p>
        </p:txBody>
      </p:sp>
      <p:sp>
        <p:nvSpPr>
          <p:cNvPr id="302" name="Google Shape;302;p45"/>
          <p:cNvSpPr txBox="1">
            <a:spLocks noGrp="1"/>
          </p:cNvSpPr>
          <p:nvPr>
            <p:ph type="subTitle" idx="1"/>
          </p:nvPr>
        </p:nvSpPr>
        <p:spPr>
          <a:xfrm>
            <a:off x="727950" y="2429500"/>
            <a:ext cx="7688100" cy="840000"/>
          </a:xfrm>
          <a:prstGeom prst="rect">
            <a:avLst/>
          </a:prstGeom>
        </p:spPr>
        <p:txBody>
          <a:bodyPr spcFirstLastPara="1" wrap="square" lIns="91425" tIns="91425" rIns="91425" bIns="91425" anchor="t" anchorCtr="0">
            <a:normAutofit fontScale="92500" lnSpcReduction="10000"/>
          </a:bodyPr>
          <a:lstStyle/>
          <a:p>
            <a:pPr marL="457200" lvl="0" indent="-330200" algn="l" rtl="0">
              <a:lnSpc>
                <a:spcPct val="50000"/>
              </a:lnSpc>
              <a:spcBef>
                <a:spcPts val="0"/>
              </a:spcBef>
              <a:spcAft>
                <a:spcPts val="0"/>
              </a:spcAft>
              <a:buSzPts val="1600"/>
              <a:buChar char="●"/>
            </a:pPr>
            <a:r>
              <a:rPr lang="en"/>
              <a:t>If you’re doing too much, it’s time to prioritize </a:t>
            </a:r>
            <a:endParaRPr/>
          </a:p>
          <a:p>
            <a:pPr marL="457200" lvl="0" indent="-330200" algn="l" rtl="0">
              <a:lnSpc>
                <a:spcPct val="50000"/>
              </a:lnSpc>
              <a:spcBef>
                <a:spcPts val="1000"/>
              </a:spcBef>
              <a:spcAft>
                <a:spcPts val="0"/>
              </a:spcAft>
              <a:buSzPts val="1600"/>
              <a:buChar char="●"/>
            </a:pPr>
            <a:r>
              <a:rPr lang="en"/>
              <a:t>Don’t be afraid of saying no</a:t>
            </a:r>
            <a:endParaRPr/>
          </a:p>
          <a:p>
            <a:pPr marL="457200" lvl="0" indent="-330200" algn="l" rtl="0">
              <a:lnSpc>
                <a:spcPct val="50000"/>
              </a:lnSpc>
              <a:spcBef>
                <a:spcPts val="1000"/>
              </a:spcBef>
              <a:spcAft>
                <a:spcPts val="1000"/>
              </a:spcAft>
              <a:buSzPts val="1600"/>
              <a:buChar char="●"/>
            </a:pPr>
            <a:r>
              <a:rPr lang="en"/>
              <a:t>Remember to make sure you leave room for joy</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46"/>
          <p:cNvSpPr txBox="1">
            <a:spLocks noGrp="1"/>
          </p:cNvSpPr>
          <p:nvPr>
            <p:ph type="title"/>
          </p:nvPr>
        </p:nvSpPr>
        <p:spPr>
          <a:xfrm>
            <a:off x="729450" y="1322450"/>
            <a:ext cx="7688400" cy="15186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Questions?</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11"/>
        <p:cNvGrpSpPr/>
        <p:nvPr/>
      </p:nvGrpSpPr>
      <p:grpSpPr>
        <a:xfrm>
          <a:off x="0" y="0"/>
          <a:ext cx="0" cy="0"/>
          <a:chOff x="0" y="0"/>
          <a:chExt cx="0" cy="0"/>
        </a:xfrm>
      </p:grpSpPr>
      <p:sp>
        <p:nvSpPr>
          <p:cNvPr id="312" name="Google Shape;312;p47"/>
          <p:cNvSpPr txBox="1">
            <a:spLocks noGrp="1"/>
          </p:cNvSpPr>
          <p:nvPr>
            <p:ph type="title"/>
          </p:nvPr>
        </p:nvSpPr>
        <p:spPr>
          <a:xfrm>
            <a:off x="727800" y="277425"/>
            <a:ext cx="3232200" cy="767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References </a:t>
            </a:r>
            <a:endParaRPr/>
          </a:p>
        </p:txBody>
      </p:sp>
      <p:sp>
        <p:nvSpPr>
          <p:cNvPr id="313" name="Google Shape;313;p47"/>
          <p:cNvSpPr txBox="1"/>
          <p:nvPr/>
        </p:nvSpPr>
        <p:spPr>
          <a:xfrm>
            <a:off x="825025" y="1512550"/>
            <a:ext cx="7810200" cy="3272700"/>
          </a:xfrm>
          <a:prstGeom prst="rect">
            <a:avLst/>
          </a:prstGeom>
          <a:noFill/>
          <a:ln>
            <a:noFill/>
          </a:ln>
        </p:spPr>
        <p:txBody>
          <a:bodyPr spcFirstLastPara="1" wrap="square" lIns="91425" tIns="91425" rIns="91425" bIns="91425" anchor="t" anchorCtr="0">
            <a:noAutofit/>
          </a:bodyPr>
          <a:lstStyle/>
          <a:p>
            <a:pPr marL="457200" lvl="0" indent="-311150" algn="l" rtl="0">
              <a:lnSpc>
                <a:spcPct val="100000"/>
              </a:lnSpc>
              <a:spcBef>
                <a:spcPts val="0"/>
              </a:spcBef>
              <a:spcAft>
                <a:spcPts val="0"/>
              </a:spcAft>
              <a:buClr>
                <a:schemeClr val="lt1"/>
              </a:buClr>
              <a:buSzPts val="1300"/>
              <a:buChar char="●"/>
            </a:pPr>
            <a:r>
              <a:rPr lang="en" sz="1300">
                <a:solidFill>
                  <a:schemeClr val="lt1"/>
                </a:solidFill>
              </a:rPr>
              <a:t>Agate, N., Beamer, J., Bedford, E., Boczar, J., Bjork, K., Guimont, C., Harmon, I., Hunter, M., Johnson, A., Wipperman, S., Gabler, V., &amp; Schlosser, M. (2020). Library Publishing Research Agenda. </a:t>
            </a:r>
            <a:r>
              <a:rPr lang="en" sz="1300" i="1">
                <a:solidFill>
                  <a:schemeClr val="lt1"/>
                </a:solidFill>
              </a:rPr>
              <a:t>Added the Accessible File with the Corrected Cover.</a:t>
            </a:r>
            <a:r>
              <a:rPr lang="en" sz="1300">
                <a:solidFill>
                  <a:schemeClr val="lt1"/>
                </a:solidFill>
                <a:uFill>
                  <a:noFill/>
                </a:uFill>
                <a:hlinkClick r:id="rId3">
                  <a:extLst>
                    <a:ext uri="{A12FA001-AC4F-418D-AE19-62706E023703}">
                      <ahyp:hlinkClr xmlns:ahyp="http://schemas.microsoft.com/office/drawing/2018/hyperlinkcolor" val="tx"/>
                    </a:ext>
                  </a:extLst>
                </a:hlinkClick>
              </a:rPr>
              <a:t> </a:t>
            </a:r>
            <a:r>
              <a:rPr lang="en" sz="1300" u="sng">
                <a:solidFill>
                  <a:schemeClr val="lt1"/>
                </a:solidFill>
                <a:hlinkClick r:id="rId3">
                  <a:extLst>
                    <a:ext uri="{A12FA001-AC4F-418D-AE19-62706E023703}">
                      <ahyp:hlinkClr xmlns:ahyp="http://schemas.microsoft.com/office/drawing/2018/hyperlinkcolor" val="tx"/>
                    </a:ext>
                  </a:extLst>
                </a:hlinkClick>
              </a:rPr>
              <a:t>https://doi.org/10.5703/1288284317124</a:t>
            </a:r>
            <a:endParaRPr sz="1300" u="sng">
              <a:solidFill>
                <a:schemeClr val="lt1"/>
              </a:solidFill>
            </a:endParaRPr>
          </a:p>
          <a:p>
            <a:pPr marL="457200" lvl="0" indent="-311150" algn="l" rtl="0">
              <a:lnSpc>
                <a:spcPct val="100000"/>
              </a:lnSpc>
              <a:spcBef>
                <a:spcPts val="0"/>
              </a:spcBef>
              <a:spcAft>
                <a:spcPts val="0"/>
              </a:spcAft>
              <a:buClr>
                <a:schemeClr val="lt1"/>
              </a:buClr>
              <a:buSzPts val="1300"/>
              <a:buChar char="●"/>
            </a:pPr>
            <a:r>
              <a:rPr lang="en" sz="1300">
                <a:solidFill>
                  <a:schemeClr val="lt1"/>
                </a:solidFill>
              </a:rPr>
              <a:t>Baich, T., Collins, N., Ding, J., Guyla, A., Wake Hyde, Z., Lear, B., Neds-Fox, J., Roh, C., Schlosser, M., Shuttleworth, K., &amp; Turner, C. (2023). </a:t>
            </a:r>
            <a:r>
              <a:rPr lang="en" sz="1300" i="1">
                <a:solidFill>
                  <a:schemeClr val="lt1"/>
                </a:solidFill>
              </a:rPr>
              <a:t>An Ethical Framework for Library Publishing Version 2.0</a:t>
            </a:r>
            <a:r>
              <a:rPr lang="en" sz="1300">
                <a:solidFill>
                  <a:schemeClr val="lt1"/>
                </a:solidFill>
              </a:rPr>
              <a:t>. Purdue University.</a:t>
            </a:r>
            <a:r>
              <a:rPr lang="en" sz="1300">
                <a:solidFill>
                  <a:schemeClr val="lt1"/>
                </a:solidFill>
                <a:uFill>
                  <a:noFill/>
                </a:uFill>
                <a:hlinkClick r:id="rId4">
                  <a:extLst>
                    <a:ext uri="{A12FA001-AC4F-418D-AE19-62706E023703}">
                      <ahyp:hlinkClr xmlns:ahyp="http://schemas.microsoft.com/office/drawing/2018/hyperlinkcolor" val="tx"/>
                    </a:ext>
                  </a:extLst>
                </a:hlinkClick>
              </a:rPr>
              <a:t> </a:t>
            </a:r>
            <a:r>
              <a:rPr lang="en" sz="1300" u="sng">
                <a:solidFill>
                  <a:schemeClr val="lt1"/>
                </a:solidFill>
                <a:hlinkClick r:id="rId4">
                  <a:extLst>
                    <a:ext uri="{A12FA001-AC4F-418D-AE19-62706E023703}">
                      <ahyp:hlinkClr xmlns:ahyp="http://schemas.microsoft.com/office/drawing/2018/hyperlinkcolor" val="tx"/>
                    </a:ext>
                  </a:extLst>
                </a:hlinkClick>
              </a:rPr>
              <a:t>https://doi.org/10.5703/1288284317619</a:t>
            </a:r>
            <a:endParaRPr sz="1300" u="sng">
              <a:solidFill>
                <a:schemeClr val="lt1"/>
              </a:solidFill>
            </a:endParaRPr>
          </a:p>
          <a:p>
            <a:pPr marL="457200" lvl="0" indent="-311150" algn="l" rtl="0">
              <a:lnSpc>
                <a:spcPct val="100000"/>
              </a:lnSpc>
              <a:spcBef>
                <a:spcPts val="0"/>
              </a:spcBef>
              <a:spcAft>
                <a:spcPts val="0"/>
              </a:spcAft>
              <a:buClr>
                <a:schemeClr val="lt1"/>
              </a:buClr>
              <a:buSzPts val="1300"/>
              <a:buChar char="●"/>
            </a:pPr>
            <a:r>
              <a:rPr lang="en" sz="1300">
                <a:solidFill>
                  <a:schemeClr val="lt1"/>
                </a:solidFill>
              </a:rPr>
              <a:t>Brown, A., Cole, E., Ho, A., Hurford, A., Kowalski, M., Laird, A., Lange, J., Soper, D., Syma, C., Polley, T., Fruin, C., &amp; Schlosser, M. (2020). Library Publishing Competencies. </a:t>
            </a:r>
            <a:r>
              <a:rPr lang="en" sz="1300" i="1">
                <a:solidFill>
                  <a:schemeClr val="lt1"/>
                </a:solidFill>
              </a:rPr>
              <a:t>LPC Publications</a:t>
            </a:r>
            <a:r>
              <a:rPr lang="en" sz="1300">
                <a:solidFill>
                  <a:schemeClr val="lt1"/>
                </a:solidFill>
              </a:rPr>
              <a:t>.</a:t>
            </a:r>
            <a:r>
              <a:rPr lang="en" sz="1300">
                <a:solidFill>
                  <a:schemeClr val="lt1"/>
                </a:solidFill>
                <a:uFill>
                  <a:noFill/>
                </a:uFill>
                <a:hlinkClick r:id="rId5">
                  <a:extLst>
                    <a:ext uri="{A12FA001-AC4F-418D-AE19-62706E023703}">
                      <ahyp:hlinkClr xmlns:ahyp="http://schemas.microsoft.com/office/drawing/2018/hyperlinkcolor" val="tx"/>
                    </a:ext>
                  </a:extLst>
                </a:hlinkClick>
              </a:rPr>
              <a:t> </a:t>
            </a:r>
            <a:r>
              <a:rPr lang="en" sz="1300" u="sng">
                <a:solidFill>
                  <a:schemeClr val="lt1"/>
                </a:solidFill>
                <a:hlinkClick r:id="rId5">
                  <a:extLst>
                    <a:ext uri="{A12FA001-AC4F-418D-AE19-62706E023703}">
                      <ahyp:hlinkClr xmlns:ahyp="http://schemas.microsoft.com/office/drawing/2018/hyperlinkcolor" val="tx"/>
                    </a:ext>
                  </a:extLst>
                </a:hlinkClick>
              </a:rPr>
              <a:t>https://doi.org/10.5703/1288284317123</a:t>
            </a:r>
            <a:endParaRPr sz="1300" u="sng">
              <a:solidFill>
                <a:schemeClr val="lt1"/>
              </a:solidFill>
            </a:endParaRPr>
          </a:p>
          <a:p>
            <a:pPr marL="457200" lvl="0" indent="-311150" algn="l" rtl="0">
              <a:lnSpc>
                <a:spcPct val="100000"/>
              </a:lnSpc>
              <a:spcBef>
                <a:spcPts val="0"/>
              </a:spcBef>
              <a:spcAft>
                <a:spcPts val="0"/>
              </a:spcAft>
              <a:buClr>
                <a:schemeClr val="lt1"/>
              </a:buClr>
              <a:buSzPts val="1300"/>
              <a:buChar char="●"/>
            </a:pPr>
            <a:r>
              <a:rPr lang="en" sz="1300" i="1">
                <a:solidFill>
                  <a:schemeClr val="lt1"/>
                </a:solidFill>
              </a:rPr>
              <a:t>Open Investment Statements and Principles</a:t>
            </a:r>
            <a:r>
              <a:rPr lang="en" sz="1300">
                <a:solidFill>
                  <a:schemeClr val="lt1"/>
                </a:solidFill>
              </a:rPr>
              <a:t>. (n.d.). SPARC. Retrieved February 5, 2025, from</a:t>
            </a:r>
            <a:r>
              <a:rPr lang="en" sz="1300">
                <a:solidFill>
                  <a:schemeClr val="lt1"/>
                </a:solidFill>
                <a:uFill>
                  <a:noFill/>
                </a:uFill>
                <a:hlinkClick r:id="rId6">
                  <a:extLst>
                    <a:ext uri="{A12FA001-AC4F-418D-AE19-62706E023703}">
                      <ahyp:hlinkClr xmlns:ahyp="http://schemas.microsoft.com/office/drawing/2018/hyperlinkcolor" val="tx"/>
                    </a:ext>
                  </a:extLst>
                </a:hlinkClick>
              </a:rPr>
              <a:t> </a:t>
            </a:r>
            <a:r>
              <a:rPr lang="en" sz="1300" u="sng">
                <a:solidFill>
                  <a:schemeClr val="lt1"/>
                </a:solidFill>
                <a:hlinkClick r:id="rId6">
                  <a:extLst>
                    <a:ext uri="{A12FA001-AC4F-418D-AE19-62706E023703}">
                      <ahyp:hlinkClr xmlns:ahyp="http://schemas.microsoft.com/office/drawing/2018/hyperlinkcolor" val="tx"/>
                    </a:ext>
                  </a:extLst>
                </a:hlinkClick>
              </a:rPr>
              <a:t>https://sparcopen.org/our-work/negotiation-resources/strategic-priorities-working-group/open-investment-statements-and-principles/</a:t>
            </a:r>
            <a:endParaRPr sz="1300" u="sng">
              <a:solidFill>
                <a:schemeClr val="lt1"/>
              </a:solidFill>
            </a:endParaRPr>
          </a:p>
          <a:p>
            <a:pPr marL="457200" lvl="0" indent="-311150" algn="l" rtl="0">
              <a:spcBef>
                <a:spcPts val="0"/>
              </a:spcBef>
              <a:spcAft>
                <a:spcPts val="0"/>
              </a:spcAft>
              <a:buClr>
                <a:schemeClr val="lt1"/>
              </a:buClr>
              <a:buSzPts val="1300"/>
              <a:buChar char="●"/>
            </a:pPr>
            <a:r>
              <a:rPr lang="en" sz="1300" i="1">
                <a:solidFill>
                  <a:schemeClr val="lt1"/>
                </a:solidFill>
              </a:rPr>
              <a:t>Unit 2: Narrative. (2019, October 31). Educopia. </a:t>
            </a:r>
            <a:r>
              <a:rPr lang="en" sz="1300" i="1" u="sng">
                <a:solidFill>
                  <a:schemeClr val="lt1"/>
                </a:solidFill>
                <a:hlinkClick r:id="rId7">
                  <a:extLst>
                    <a:ext uri="{A12FA001-AC4F-418D-AE19-62706E023703}">
                      <ahyp:hlinkClr xmlns:ahyp="http://schemas.microsoft.com/office/drawing/2018/hyperlinkcolor" val="tx"/>
                    </a:ext>
                  </a:extLst>
                </a:hlinkClick>
              </a:rPr>
              <a:t>https://docs.google.com/document/d/1yMaS_qzRbB37B2jfhAbg-zL0wzwNwbP9YIYi4EOSprk/edit?usp=sharing&amp;usp=embed_facebook</a:t>
            </a:r>
            <a:endParaRPr sz="1300" i="1">
              <a:solidFill>
                <a:schemeClr val="lt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Shape 113"/>
        <p:cNvGrpSpPr/>
        <p:nvPr/>
      </p:nvGrpSpPr>
      <p:grpSpPr>
        <a:xfrm>
          <a:off x="0" y="0"/>
          <a:ext cx="0" cy="0"/>
          <a:chOff x="0" y="0"/>
          <a:chExt cx="0" cy="0"/>
        </a:xfrm>
      </p:grpSpPr>
      <p:sp>
        <p:nvSpPr>
          <p:cNvPr id="114" name="Google Shape;114;p16"/>
          <p:cNvSpPr txBox="1">
            <a:spLocks noGrp="1"/>
          </p:cNvSpPr>
          <p:nvPr>
            <p:ph type="title"/>
          </p:nvPr>
        </p:nvSpPr>
        <p:spPr>
          <a:xfrm>
            <a:off x="729450" y="864300"/>
            <a:ext cx="7021200" cy="29850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a:t>Poll #1:</a:t>
            </a:r>
            <a:endParaRPr/>
          </a:p>
          <a:p>
            <a:pPr marL="0" lvl="0" indent="0" algn="l" rtl="0">
              <a:spcBef>
                <a:spcPts val="0"/>
              </a:spcBef>
              <a:spcAft>
                <a:spcPts val="0"/>
              </a:spcAft>
              <a:buNone/>
            </a:pPr>
            <a:r>
              <a:rPr lang="en"/>
              <a:t>Why did you attend this session?</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17"/>
          <p:cNvSpPr txBox="1">
            <a:spLocks noGrp="1"/>
          </p:cNvSpPr>
          <p:nvPr>
            <p:ph type="title"/>
          </p:nvPr>
        </p:nvSpPr>
        <p:spPr>
          <a:xfrm>
            <a:off x="729450" y="1322450"/>
            <a:ext cx="7688400" cy="15186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Background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18"/>
          <p:cNvSpPr txBox="1">
            <a:spLocks noGrp="1"/>
          </p:cNvSpPr>
          <p:nvPr>
            <p:ph type="title"/>
          </p:nvPr>
        </p:nvSpPr>
        <p:spPr>
          <a:xfrm>
            <a:off x="729450" y="1332400"/>
            <a:ext cx="4179300" cy="8400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OA Journals at IU Indianapolis</a:t>
            </a:r>
            <a:endParaRPr/>
          </a:p>
        </p:txBody>
      </p:sp>
      <p:sp>
        <p:nvSpPr>
          <p:cNvPr id="125" name="Google Shape;125;p18"/>
          <p:cNvSpPr txBox="1">
            <a:spLocks noGrp="1"/>
          </p:cNvSpPr>
          <p:nvPr>
            <p:ph type="body" idx="1"/>
          </p:nvPr>
        </p:nvSpPr>
        <p:spPr>
          <a:xfrm>
            <a:off x="729450" y="2172400"/>
            <a:ext cx="3574500" cy="2261100"/>
          </a:xfrm>
          <a:prstGeom prst="rect">
            <a:avLst/>
          </a:prstGeom>
        </p:spPr>
        <p:txBody>
          <a:bodyPr spcFirstLastPara="1" wrap="square" lIns="91425" tIns="91425" rIns="91425" bIns="91425" anchor="t" anchorCtr="0">
            <a:normAutofit/>
          </a:bodyPr>
          <a:lstStyle/>
          <a:p>
            <a:pPr marL="457200" lvl="0" indent="-311150" algn="l" rtl="0">
              <a:spcBef>
                <a:spcPts val="0"/>
              </a:spcBef>
              <a:spcAft>
                <a:spcPts val="0"/>
              </a:spcAft>
              <a:buSzPts val="1300"/>
              <a:buChar char="●"/>
            </a:pPr>
            <a:r>
              <a:rPr lang="en"/>
              <a:t>Publishing activities began at IU Indianapolis (formerly IUPUI) in 2008</a:t>
            </a:r>
            <a:endParaRPr/>
          </a:p>
          <a:p>
            <a:pPr marL="457200" lvl="0" indent="-311150" algn="l" rtl="0">
              <a:spcBef>
                <a:spcPts val="0"/>
              </a:spcBef>
              <a:spcAft>
                <a:spcPts val="0"/>
              </a:spcAft>
              <a:buSzPts val="1300"/>
              <a:buChar char="●"/>
            </a:pPr>
            <a:r>
              <a:rPr lang="en"/>
              <a:t>Hosting 27  journals using Open Journal Systems (OJS)</a:t>
            </a:r>
            <a:endParaRPr/>
          </a:p>
          <a:p>
            <a:pPr marL="457200" lvl="0" indent="-311150" algn="l" rtl="0">
              <a:spcBef>
                <a:spcPts val="0"/>
              </a:spcBef>
              <a:spcAft>
                <a:spcPts val="0"/>
              </a:spcAft>
              <a:buSzPts val="1300"/>
              <a:buChar char="●"/>
            </a:pPr>
            <a:r>
              <a:rPr lang="en"/>
              <a:t>1 FTE and 4 individuals in the University Library contribute to program delivery</a:t>
            </a:r>
            <a:endParaRPr/>
          </a:p>
        </p:txBody>
      </p:sp>
      <p:pic>
        <p:nvPicPr>
          <p:cNvPr id="126" name="Google Shape;126;p18" descr="Indiana University Indianapolis entrance sign"/>
          <p:cNvPicPr preferRelativeResize="0"/>
          <p:nvPr/>
        </p:nvPicPr>
        <p:blipFill>
          <a:blip r:embed="rId3">
            <a:alphaModFix/>
          </a:blip>
          <a:stretch>
            <a:fillRect/>
          </a:stretch>
        </p:blipFill>
        <p:spPr>
          <a:xfrm>
            <a:off x="4908750" y="1092075"/>
            <a:ext cx="3930451" cy="2959360"/>
          </a:xfrm>
          <a:prstGeom prst="rect">
            <a:avLst/>
          </a:prstGeom>
          <a:noFill/>
          <a:ln>
            <a:noFill/>
          </a:ln>
        </p:spPr>
      </p:pic>
      <p:sp>
        <p:nvSpPr>
          <p:cNvPr id="127" name="Google Shape;127;p18"/>
          <p:cNvSpPr txBox="1"/>
          <p:nvPr/>
        </p:nvSpPr>
        <p:spPr>
          <a:xfrm>
            <a:off x="4848725" y="4097600"/>
            <a:ext cx="4086300" cy="66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000" u="sng">
                <a:solidFill>
                  <a:schemeClr val="hlink"/>
                </a:solidFill>
                <a:latin typeface="Lato"/>
                <a:ea typeface="Lato"/>
                <a:cs typeface="Lato"/>
                <a:sym typeface="Lato"/>
                <a:hlinkClick r:id="rId4"/>
              </a:rPr>
              <a:t>Indiana University Indianapolis entrance sign</a:t>
            </a:r>
            <a:r>
              <a:rPr lang="en" sz="1000">
                <a:solidFill>
                  <a:schemeClr val="accent1"/>
                </a:solidFill>
                <a:latin typeface="Lato"/>
                <a:ea typeface="Lato"/>
                <a:cs typeface="Lato"/>
                <a:sym typeface="Lato"/>
              </a:rPr>
              <a:t> by </a:t>
            </a:r>
            <a:r>
              <a:rPr lang="en" sz="1000" u="sng">
                <a:solidFill>
                  <a:schemeClr val="hlink"/>
                </a:solidFill>
                <a:latin typeface="Lato"/>
                <a:ea typeface="Lato"/>
                <a:cs typeface="Lato"/>
                <a:sym typeface="Lato"/>
                <a:hlinkClick r:id="rId5"/>
              </a:rPr>
              <a:t>Sbkb</a:t>
            </a:r>
            <a:r>
              <a:rPr lang="en" sz="1000">
                <a:solidFill>
                  <a:schemeClr val="accent1"/>
                </a:solidFill>
                <a:latin typeface="Lato"/>
                <a:ea typeface="Lato"/>
                <a:cs typeface="Lato"/>
                <a:sym typeface="Lato"/>
              </a:rPr>
              <a:t> is licensed under CC BY-SA 4.0.	 </a:t>
            </a:r>
            <a:r>
              <a:rPr lang="en" sz="1300">
                <a:solidFill>
                  <a:schemeClr val="accent1"/>
                </a:solidFill>
                <a:latin typeface="Lato"/>
                <a:ea typeface="Lato"/>
                <a:cs typeface="Lato"/>
                <a:sym typeface="Lato"/>
              </a:rPr>
              <a:t>				 		</a:t>
            </a:r>
            <a:endParaRPr sz="1300">
              <a:solidFill>
                <a:schemeClr val="accent1"/>
              </a:solidFill>
              <a:latin typeface="Lato"/>
              <a:ea typeface="Lato"/>
              <a:cs typeface="Lato"/>
              <a:sym typeface="Lato"/>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19"/>
          <p:cNvSpPr txBox="1">
            <a:spLocks noGrp="1"/>
          </p:cNvSpPr>
          <p:nvPr>
            <p:ph type="title"/>
          </p:nvPr>
        </p:nvSpPr>
        <p:spPr>
          <a:xfrm>
            <a:off x="730000" y="1318650"/>
            <a:ext cx="3300900" cy="13815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Increasing Workloads</a:t>
            </a:r>
            <a:endParaRPr/>
          </a:p>
        </p:txBody>
      </p:sp>
      <p:pic>
        <p:nvPicPr>
          <p:cNvPr id="133" name="Google Shape;133;p19" descr="Graph showing the decreasing number of employees at the library between the years 2008 and 2024"/>
          <p:cNvPicPr preferRelativeResize="0"/>
          <p:nvPr/>
        </p:nvPicPr>
        <p:blipFill>
          <a:blip r:embed="rId3">
            <a:alphaModFix/>
          </a:blip>
          <a:stretch>
            <a:fillRect/>
          </a:stretch>
        </p:blipFill>
        <p:spPr>
          <a:xfrm>
            <a:off x="3482900" y="804325"/>
            <a:ext cx="4396100" cy="35348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Shape 137"/>
        <p:cNvGrpSpPr/>
        <p:nvPr/>
      </p:nvGrpSpPr>
      <p:grpSpPr>
        <a:xfrm>
          <a:off x="0" y="0"/>
          <a:ext cx="0" cy="0"/>
          <a:chOff x="0" y="0"/>
          <a:chExt cx="0" cy="0"/>
        </a:xfrm>
      </p:grpSpPr>
      <p:sp>
        <p:nvSpPr>
          <p:cNvPr id="138" name="Google Shape;138;p20"/>
          <p:cNvSpPr txBox="1">
            <a:spLocks noGrp="1"/>
          </p:cNvSpPr>
          <p:nvPr>
            <p:ph type="title"/>
          </p:nvPr>
        </p:nvSpPr>
        <p:spPr>
          <a:xfrm>
            <a:off x="729450" y="864300"/>
            <a:ext cx="7021200" cy="29850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a:t>Poll #2:</a:t>
            </a:r>
            <a:endParaRPr/>
          </a:p>
          <a:p>
            <a:pPr marL="0" lvl="0" indent="0" algn="l" rtl="0">
              <a:spcBef>
                <a:spcPts val="0"/>
              </a:spcBef>
              <a:spcAft>
                <a:spcPts val="0"/>
              </a:spcAft>
              <a:buNone/>
            </a:pPr>
            <a:r>
              <a:rPr lang="en"/>
              <a:t>Are you operating with limited staff, budgets, and time?</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21"/>
          <p:cNvSpPr txBox="1">
            <a:spLocks noGrp="1"/>
          </p:cNvSpPr>
          <p:nvPr>
            <p:ph type="title"/>
          </p:nvPr>
        </p:nvSpPr>
        <p:spPr>
          <a:xfrm>
            <a:off x="729450" y="1322450"/>
            <a:ext cx="7688400" cy="15186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Research</a:t>
            </a:r>
            <a:endParaRPr/>
          </a:p>
        </p:txBody>
      </p:sp>
    </p:spTree>
  </p:cSld>
  <p:clrMapOvr>
    <a:masterClrMapping/>
  </p:clrMapOvr>
</p:sld>
</file>

<file path=ppt/theme/theme1.xml><?xml version="1.0" encoding="utf-8"?>
<a:theme xmlns:a="http://schemas.openxmlformats.org/drawingml/2006/main" name="Streamline">
  <a:themeElements>
    <a:clrScheme name="Streamline">
      <a:dk1>
        <a:srgbClr val="1A9988"/>
      </a:dk1>
      <a:lt1>
        <a:srgbClr val="FFFFFF"/>
      </a:lt1>
      <a:dk2>
        <a:srgbClr val="1A1A1A"/>
      </a:dk2>
      <a:lt2>
        <a:srgbClr val="E9EDEE"/>
      </a:lt2>
      <a:accent1>
        <a:srgbClr val="595959"/>
      </a:accent1>
      <a:accent2>
        <a:srgbClr val="6AA4C8"/>
      </a:accent2>
      <a:accent3>
        <a:srgbClr val="EB5600"/>
      </a:accent3>
      <a:accent4>
        <a:srgbClr val="A2FFE8"/>
      </a:accent4>
      <a:accent5>
        <a:srgbClr val="1C3678"/>
      </a:accent5>
      <a:accent6>
        <a:srgbClr val="FFB8A2"/>
      </a:accent6>
      <a:hlink>
        <a:srgbClr val="1C3678"/>
      </a:hlink>
      <a:folHlink>
        <a:srgbClr val="1C367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5086</Words>
  <Application>Microsoft Office PowerPoint</Application>
  <PresentationFormat>On-screen Show (16:9)</PresentationFormat>
  <Paragraphs>333</Paragraphs>
  <Slides>35</Slides>
  <Notes>35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35</vt:i4>
      </vt:variant>
    </vt:vector>
  </HeadingPairs>
  <TitlesOfParts>
    <vt:vector size="40" baseType="lpstr">
      <vt:lpstr>Lato</vt:lpstr>
      <vt:lpstr>Arial</vt:lpstr>
      <vt:lpstr>Open Sans</vt:lpstr>
      <vt:lpstr>Raleway</vt:lpstr>
      <vt:lpstr>Streamline</vt:lpstr>
      <vt:lpstr>Library publishing: we can’t do everything, so should we just quit?</vt:lpstr>
      <vt:lpstr>Agenda</vt:lpstr>
      <vt:lpstr>Presenter Information</vt:lpstr>
      <vt:lpstr>Poll #1: Why did you attend this session?</vt:lpstr>
      <vt:lpstr>Background </vt:lpstr>
      <vt:lpstr>OA Journals at IU Indianapolis</vt:lpstr>
      <vt:lpstr>Increasing Workloads</vt:lpstr>
      <vt:lpstr>Poll #2: Are you operating with limited staff, budgets, and time?</vt:lpstr>
      <vt:lpstr>Research</vt:lpstr>
      <vt:lpstr>Environmental Scan</vt:lpstr>
      <vt:lpstr>Comparison of Similar Institutions</vt:lpstr>
      <vt:lpstr>Calculating Costs</vt:lpstr>
      <vt:lpstr>Journal Audit</vt:lpstr>
      <vt:lpstr>Audit Results</vt:lpstr>
      <vt:lpstr>Poll # 3: Does your library publishing program follow the Ethical Framework for Library Publishing 2.0?</vt:lpstr>
      <vt:lpstr>Model</vt:lpstr>
      <vt:lpstr>Re-examining our values</vt:lpstr>
      <vt:lpstr>Update Terms of Agreement</vt:lpstr>
      <vt:lpstr>Editor Survey</vt:lpstr>
      <vt:lpstr>Survey Results</vt:lpstr>
      <vt:lpstr>Survey Results</vt:lpstr>
      <vt:lpstr>Survey Results</vt:lpstr>
      <vt:lpstr>Poll #4: How do you evaluate your library publishing program?</vt:lpstr>
      <vt:lpstr>Evaluating active journals</vt:lpstr>
      <vt:lpstr>Journal Evaluation Rubric</vt:lpstr>
      <vt:lpstr>Journal Evaluation Rubric</vt:lpstr>
      <vt:lpstr>Testing the rubric: how will this work with potential new journals?</vt:lpstr>
      <vt:lpstr>Guidelines for taking on new journals</vt:lpstr>
      <vt:lpstr>New Journal Decision Tree</vt:lpstr>
      <vt:lpstr>Testing the decision tree with new journals</vt:lpstr>
      <vt:lpstr>Example journal evaluation</vt:lpstr>
      <vt:lpstr>Poll #5: How comfortable are you with letting things go?</vt:lpstr>
      <vt:lpstr>Wrap up &amp; conclusions</vt:lpstr>
      <vt:lpstr>Questions?</vt:lpstr>
      <vt:lpstr>References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Molina, Rachel</cp:lastModifiedBy>
  <cp:revision>1</cp:revision>
  <dcterms:modified xsi:type="dcterms:W3CDTF">2025-05-13T15:54:03Z</dcterms:modified>
</cp:coreProperties>
</file>